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4F"/>
    <a:srgbClr val="D0EBB3"/>
    <a:srgbClr val="E6B9B8"/>
    <a:srgbClr val="FF6969"/>
    <a:srgbClr val="FDCBD0"/>
    <a:srgbClr val="000000"/>
    <a:srgbClr val="FFABAB"/>
    <a:srgbClr val="BCE292"/>
    <a:srgbClr val="009ED6"/>
    <a:srgbClr val="009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/>
    <p:restoredTop sz="94286"/>
  </p:normalViewPr>
  <p:slideViewPr>
    <p:cSldViewPr>
      <p:cViewPr varScale="1">
        <p:scale>
          <a:sx n="116" d="100"/>
          <a:sy n="116" d="100"/>
        </p:scale>
        <p:origin x="24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F71FD-53F0-D047-A30A-C1EA22C9C6CC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A5284-EC60-F24D-A3F5-10529839E2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649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Der </a:t>
            </a:r>
            <a:r>
              <a:rPr lang="de-CH" dirty="0" err="1"/>
              <a:t>SiBe</a:t>
            </a:r>
            <a:r>
              <a:rPr lang="de-CH" dirty="0"/>
              <a:t> ist in diesem Beispiel nicht Mitglied des Umweltteams und darum separat aufgeführt.</a:t>
            </a:r>
          </a:p>
          <a:p>
            <a:r>
              <a:rPr lang="de-CH" dirty="0"/>
              <a:t>Wenn er oder sie Mitglied des Umweltteams ist, dann würde bei einer </a:t>
            </a:r>
            <a:r>
              <a:rPr lang="de-CH"/>
              <a:t>Person als </a:t>
            </a:r>
            <a:r>
              <a:rPr lang="de-CH" dirty="0"/>
              <a:t>Funktion «</a:t>
            </a:r>
            <a:r>
              <a:rPr lang="de-CH" dirty="0" err="1"/>
              <a:t>SiBe</a:t>
            </a:r>
            <a:r>
              <a:rPr lang="de-CH" dirty="0"/>
              <a:t>» stehen (zum Beispiel: Monika Glocke - Mesmerin, </a:t>
            </a:r>
            <a:r>
              <a:rPr lang="de-CH" dirty="0" err="1"/>
              <a:t>SiBe</a:t>
            </a:r>
            <a:r>
              <a:rPr lang="de-CH" dirty="0"/>
              <a:t>) und die separate Aufführung (</a:t>
            </a:r>
            <a:r>
              <a:rPr lang="de-CH" dirty="0" err="1"/>
              <a:t>SiBe</a:t>
            </a:r>
            <a:r>
              <a:rPr lang="de-CH" dirty="0"/>
              <a:t>: Fredy Müller) entfällt.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A5284-EC60-F24D-A3F5-10529839E210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66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555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852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458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664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828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084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149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292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36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522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075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854D-14C5-4D1C-B4F8-966A88DFC896}" type="datetimeFigureOut">
              <a:rPr lang="de-CH" smtClean="0"/>
              <a:t>03.02.22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D4FE-99BB-410C-985A-6024286A2C8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459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hteck 67"/>
          <p:cNvSpPr/>
          <p:nvPr/>
        </p:nvSpPr>
        <p:spPr>
          <a:xfrm>
            <a:off x="57390" y="1700808"/>
            <a:ext cx="4881840" cy="4273157"/>
          </a:xfrm>
          <a:prstGeom prst="rect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Textfeld 92"/>
          <p:cNvSpPr txBox="1"/>
          <p:nvPr/>
        </p:nvSpPr>
        <p:spPr>
          <a:xfrm>
            <a:off x="899592" y="677817"/>
            <a:ext cx="3326987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 cap="rnd">
            <a:solidFill>
              <a:schemeClr val="tx1"/>
            </a:solidFill>
          </a:ln>
          <a:effectLst>
            <a:softEdge rad="12700"/>
          </a:effectLst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 algn="ctr">
              <a:defRPr sz="1200"/>
            </a:lvl1pPr>
          </a:lstStyle>
          <a:p>
            <a:pPr algn="l"/>
            <a:r>
              <a:rPr lang="de-DE" b="1" dirty="0"/>
              <a:t>Kirchenpflege / Kirchgemeinderat</a:t>
            </a:r>
            <a:r>
              <a:rPr lang="de-DE" dirty="0"/>
              <a:t> </a:t>
            </a:r>
            <a:r>
              <a:rPr lang="de-DE" sz="1100" dirty="0"/>
              <a:t>(oberste Leitung)</a:t>
            </a:r>
            <a:endParaRPr lang="de-DE" sz="1100" dirty="0">
              <a:cs typeface="Calibri"/>
            </a:endParaRPr>
          </a:p>
          <a:p>
            <a:pPr algn="l">
              <a:tabLst>
                <a:tab pos="1347788" algn="l"/>
                <a:tab pos="2155825" algn="l"/>
              </a:tabLst>
            </a:pPr>
            <a:r>
              <a:rPr lang="de-DE" sz="1000" b="1" dirty="0"/>
              <a:t>Hans Muster	</a:t>
            </a:r>
            <a:r>
              <a:rPr lang="de-DE" sz="1000" dirty="0"/>
              <a:t>Präsident</a:t>
            </a:r>
          </a:p>
          <a:p>
            <a:pPr algn="l">
              <a:tabLst>
                <a:tab pos="1347788" algn="l"/>
                <a:tab pos="2155825" algn="l"/>
              </a:tabLst>
            </a:pPr>
            <a:r>
              <a:rPr lang="de-DE" sz="1000" b="1" dirty="0"/>
              <a:t>Hanna Beispiel	</a:t>
            </a:r>
            <a:r>
              <a:rPr lang="de-DE" sz="1000" dirty="0"/>
              <a:t>Umweltmanagementbeauftragte 	(UM-Beauftragte)</a:t>
            </a:r>
            <a:endParaRPr lang="de-DE" sz="1000" dirty="0">
              <a:cs typeface="Calibri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899592" y="1759915"/>
            <a:ext cx="3312368" cy="584775"/>
          </a:xfrm>
          <a:prstGeom prst="rect">
            <a:avLst/>
          </a:prstGeom>
          <a:solidFill>
            <a:srgbClr val="D0EBB3"/>
          </a:solidFill>
          <a:ln w="6350" cap="rnd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200" b="1"/>
            </a:lvl1pPr>
          </a:lstStyle>
          <a:p>
            <a:r>
              <a:rPr lang="de-DE" dirty="0"/>
              <a:t>Umweltbeauftragter</a:t>
            </a:r>
          </a:p>
          <a:p>
            <a:pPr>
              <a:tabLst>
                <a:tab pos="1347788" algn="l"/>
              </a:tabLst>
            </a:pPr>
            <a:r>
              <a:rPr lang="de-DE" sz="1000" dirty="0"/>
              <a:t>Werner Vorbild	</a:t>
            </a:r>
            <a:r>
              <a:rPr lang="de-DE" sz="1000" b="0" dirty="0"/>
              <a:t>von der Kirchenpflege / KGR 	eingesetzt</a:t>
            </a:r>
          </a:p>
        </p:txBody>
      </p:sp>
      <p:sp>
        <p:nvSpPr>
          <p:cNvPr id="95" name="Textfeld 94"/>
          <p:cNvSpPr txBox="1"/>
          <p:nvPr/>
        </p:nvSpPr>
        <p:spPr>
          <a:xfrm>
            <a:off x="899592" y="2631502"/>
            <a:ext cx="3312368" cy="1508105"/>
          </a:xfrm>
          <a:prstGeom prst="rect">
            <a:avLst/>
          </a:prstGeom>
          <a:solidFill>
            <a:srgbClr val="92D050"/>
          </a:solidFill>
          <a:ln w="6350" cap="rnd">
            <a:solidFill>
              <a:schemeClr val="tx1"/>
            </a:solidFill>
          </a:ln>
          <a:effectLst>
            <a:softEdge rad="12700"/>
          </a:effectLst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 b="1"/>
            </a:lvl1pPr>
          </a:lstStyle>
          <a:p>
            <a:r>
              <a:rPr lang="de-DE" dirty="0"/>
              <a:t>Umweltteam</a:t>
            </a:r>
          </a:p>
          <a:p>
            <a:pPr>
              <a:tabLst>
                <a:tab pos="1347788" algn="l"/>
              </a:tabLst>
            </a:pPr>
            <a:r>
              <a:rPr lang="de-DE" sz="1000" dirty="0"/>
              <a:t>Werner Vorbild	</a:t>
            </a:r>
            <a:r>
              <a:rPr lang="de-DE" sz="1000" b="0" dirty="0"/>
              <a:t>Umweltbeauftragter</a:t>
            </a:r>
          </a:p>
          <a:p>
            <a:pPr>
              <a:tabLst>
                <a:tab pos="1347788" algn="l"/>
              </a:tabLst>
            </a:pPr>
            <a:r>
              <a:rPr lang="de-DE" sz="1000" dirty="0"/>
              <a:t>Hanna Beispiel	</a:t>
            </a:r>
            <a:r>
              <a:rPr lang="de-DE" sz="1000" b="0" dirty="0"/>
              <a:t>UM-Beauftragte</a:t>
            </a:r>
            <a:endParaRPr lang="de-DE" sz="1000" b="0" dirty="0">
              <a:cs typeface="Calibri"/>
            </a:endParaRPr>
          </a:p>
          <a:p>
            <a:pPr>
              <a:tabLst>
                <a:tab pos="1347788" algn="l"/>
              </a:tabLst>
            </a:pPr>
            <a:r>
              <a:rPr lang="de-DE" sz="1000" dirty="0"/>
              <a:t>Heinz Meier	</a:t>
            </a:r>
            <a:r>
              <a:rPr lang="de-DE" sz="1000" b="0" dirty="0"/>
              <a:t>Mitglied Kirchenpflege </a:t>
            </a:r>
          </a:p>
          <a:p>
            <a:pPr>
              <a:tabLst>
                <a:tab pos="1347788" algn="l"/>
              </a:tabLst>
            </a:pPr>
            <a:r>
              <a:rPr lang="de-DE" sz="1000" dirty="0"/>
              <a:t>Hans Fromm</a:t>
            </a:r>
            <a:r>
              <a:rPr lang="de-DE" sz="1000" b="0" dirty="0"/>
              <a:t>	Priester, Energieteamleiter (ETL)</a:t>
            </a:r>
          </a:p>
          <a:p>
            <a:pPr>
              <a:tabLst>
                <a:tab pos="1347788" algn="l"/>
              </a:tabLst>
            </a:pPr>
            <a:r>
              <a:rPr lang="de-DE" sz="1000" dirty="0"/>
              <a:t>Thomas Muster</a:t>
            </a:r>
            <a:r>
              <a:rPr lang="de-DE" sz="1000" b="0" dirty="0"/>
              <a:t>	Diakon</a:t>
            </a:r>
          </a:p>
          <a:p>
            <a:pPr>
              <a:tabLst>
                <a:tab pos="1347788" algn="l"/>
              </a:tabLst>
            </a:pPr>
            <a:r>
              <a:rPr lang="de-DE" sz="1000" dirty="0"/>
              <a:t>Monika Glocke	</a:t>
            </a:r>
            <a:r>
              <a:rPr lang="de-DE" sz="1000" b="0" dirty="0"/>
              <a:t>Mesmerin</a:t>
            </a:r>
            <a:endParaRPr lang="de-DE" sz="1000" b="0" dirty="0">
              <a:cs typeface="Calibri"/>
            </a:endParaRPr>
          </a:p>
          <a:p>
            <a:pPr>
              <a:tabLst>
                <a:tab pos="1347788" algn="l"/>
              </a:tabLst>
            </a:pPr>
            <a:r>
              <a:rPr lang="de-DE" sz="1000" dirty="0"/>
              <a:t>Bruno Blume</a:t>
            </a:r>
            <a:r>
              <a:rPr lang="de-DE" sz="1000" b="0" dirty="0"/>
              <a:t>	Leiter Biodiversität</a:t>
            </a:r>
          </a:p>
          <a:p>
            <a:pPr>
              <a:tabLst>
                <a:tab pos="1347788" algn="l"/>
              </a:tabLst>
            </a:pPr>
            <a:r>
              <a:rPr lang="de-DE" sz="1000" dirty="0"/>
              <a:t>Fränzi Sicher	</a:t>
            </a:r>
            <a:r>
              <a:rPr lang="de-DE" sz="1000" b="0" dirty="0"/>
              <a:t>SiBe</a:t>
            </a:r>
            <a:endParaRPr lang="de-CH" sz="1000" b="0" dirty="0"/>
          </a:p>
        </p:txBody>
      </p:sp>
      <p:sp>
        <p:nvSpPr>
          <p:cNvPr id="96" name="Textfeld 95"/>
          <p:cNvSpPr txBox="1"/>
          <p:nvPr/>
        </p:nvSpPr>
        <p:spPr>
          <a:xfrm>
            <a:off x="169887" y="4415487"/>
            <a:ext cx="1512168" cy="1384995"/>
          </a:xfrm>
          <a:prstGeom prst="rect">
            <a:avLst/>
          </a:prstGeom>
          <a:solidFill>
            <a:srgbClr val="E6B9B8">
              <a:alpha val="89804"/>
            </a:srgbClr>
          </a:solidFill>
          <a:ln w="6350" cap="rnd">
            <a:solidFill>
              <a:schemeClr val="tx1"/>
            </a:solidFill>
          </a:ln>
          <a:effectLst>
            <a:softEdge rad="12700"/>
          </a:effectLst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 b="1"/>
            </a:lvl1pPr>
          </a:lstStyle>
          <a:p>
            <a:r>
              <a:rPr lang="de-DE" dirty="0"/>
              <a:t>Untergruppe</a:t>
            </a:r>
            <a:br>
              <a:rPr lang="de-DE" dirty="0"/>
            </a:br>
            <a:r>
              <a:rPr lang="de-DE" dirty="0"/>
              <a:t>Biodiversität</a:t>
            </a:r>
          </a:p>
          <a:p>
            <a:pPr>
              <a:tabLst>
                <a:tab pos="1347788" algn="l"/>
              </a:tabLst>
            </a:pPr>
            <a:r>
              <a:rPr lang="de-DE" sz="1000" dirty="0"/>
              <a:t>Bruno Blume </a:t>
            </a:r>
            <a:r>
              <a:rPr lang="de-DE" sz="1000" b="0" dirty="0"/>
              <a:t>(Leitung)</a:t>
            </a:r>
            <a:endParaRPr lang="de-DE" sz="1000" dirty="0"/>
          </a:p>
          <a:p>
            <a:pPr>
              <a:tabLst>
                <a:tab pos="1347788" algn="l"/>
              </a:tabLst>
            </a:pPr>
            <a:r>
              <a:rPr lang="de-DE" sz="1000" dirty="0"/>
              <a:t>Hans Fromm</a:t>
            </a:r>
          </a:p>
          <a:p>
            <a:pPr>
              <a:tabLst>
                <a:tab pos="1347788" algn="l"/>
              </a:tabLst>
            </a:pPr>
            <a:r>
              <a:rPr lang="de-DE" sz="1000"/>
              <a:t>Monika Glocke</a:t>
            </a:r>
            <a:endParaRPr lang="de-DE" sz="1000">
              <a:cs typeface="Calibri"/>
            </a:endParaRPr>
          </a:p>
          <a:p>
            <a:pPr>
              <a:tabLst>
                <a:tab pos="1347788" algn="l"/>
              </a:tabLst>
            </a:pPr>
            <a:r>
              <a:rPr lang="de-DE" sz="1000" dirty="0"/>
              <a:t>Heinz Meier</a:t>
            </a:r>
          </a:p>
          <a:p>
            <a:pPr>
              <a:tabLst>
                <a:tab pos="1347788" algn="l"/>
              </a:tabLst>
            </a:pPr>
            <a:endParaRPr lang="de-DE" sz="1000" dirty="0"/>
          </a:p>
          <a:p>
            <a:pPr>
              <a:tabLst>
                <a:tab pos="1347788" algn="l"/>
              </a:tabLst>
            </a:pPr>
            <a:endParaRPr lang="de-CH" sz="1000" dirty="0"/>
          </a:p>
        </p:txBody>
      </p:sp>
      <p:sp>
        <p:nvSpPr>
          <p:cNvPr id="97" name="Textfeld 96"/>
          <p:cNvSpPr txBox="1"/>
          <p:nvPr/>
        </p:nvSpPr>
        <p:spPr>
          <a:xfrm>
            <a:off x="1763688" y="4415487"/>
            <a:ext cx="1512168" cy="1384995"/>
          </a:xfrm>
          <a:prstGeom prst="rect">
            <a:avLst/>
          </a:prstGeom>
          <a:solidFill>
            <a:srgbClr val="E6B9B8">
              <a:alpha val="89804"/>
            </a:srgbClr>
          </a:solidFill>
          <a:ln w="6350" cap="rnd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200" b="1"/>
            </a:lvl1pPr>
          </a:lstStyle>
          <a:p>
            <a:r>
              <a:rPr lang="de-DE" dirty="0"/>
              <a:t>Untergruppe</a:t>
            </a:r>
            <a:br>
              <a:rPr lang="de-DE" dirty="0"/>
            </a:br>
            <a:r>
              <a:rPr lang="de-DE" dirty="0"/>
              <a:t>Schöpfungsleitlinien</a:t>
            </a:r>
          </a:p>
          <a:p>
            <a:r>
              <a:rPr lang="de-DE" sz="1000" dirty="0"/>
              <a:t>Hans Muster </a:t>
            </a:r>
            <a:r>
              <a:rPr lang="de-DE" sz="1000" b="0" dirty="0"/>
              <a:t>(Leitung)</a:t>
            </a:r>
          </a:p>
          <a:p>
            <a:r>
              <a:rPr lang="de-DE" sz="1000" dirty="0"/>
              <a:t>Pfarrer Kirchner</a:t>
            </a:r>
          </a:p>
          <a:p>
            <a:r>
              <a:rPr lang="de-DE" sz="1000" dirty="0"/>
              <a:t>Thomas Muster</a:t>
            </a:r>
          </a:p>
          <a:p>
            <a:r>
              <a:rPr lang="de-DE" sz="1000"/>
              <a:t>…</a:t>
            </a:r>
            <a:endParaRPr lang="de-DE" sz="1000" dirty="0"/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103" name="Textfeld 102"/>
          <p:cNvSpPr txBox="1"/>
          <p:nvPr/>
        </p:nvSpPr>
        <p:spPr>
          <a:xfrm>
            <a:off x="169887" y="6201133"/>
            <a:ext cx="4690145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/>
            </a:lvl1pPr>
          </a:lstStyle>
          <a:p>
            <a:pPr algn="l"/>
            <a:r>
              <a:rPr lang="de-DE" b="1" dirty="0"/>
              <a:t>Haupt- </a:t>
            </a:r>
            <a:r>
              <a:rPr lang="de-DE" b="1"/>
              <a:t>und ehrenamtliche </a:t>
            </a:r>
            <a:r>
              <a:rPr lang="de-DE" b="1" dirty="0"/>
              <a:t>Mitarbeitende</a:t>
            </a:r>
          </a:p>
          <a:p>
            <a:pPr algn="l"/>
            <a:r>
              <a:rPr lang="de-DE" b="1" dirty="0"/>
              <a:t>Gemeindemitglieder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5068579" y="471177"/>
            <a:ext cx="3885211" cy="1015663"/>
          </a:xfrm>
          <a:prstGeom prst="rect">
            <a:avLst/>
          </a:prstGeom>
          <a:solidFill>
            <a:schemeClr val="tx2">
              <a:lumMod val="20000"/>
              <a:lumOff val="80000"/>
              <a:alpha val="80000"/>
            </a:schemeClr>
          </a:solidFill>
          <a:ln w="6350" cap="rnd">
            <a:solidFill>
              <a:schemeClr val="tx1"/>
            </a:solidFill>
          </a:ln>
          <a:effectLst>
            <a:glow>
              <a:schemeClr val="accent1">
                <a:alpha val="40000"/>
              </a:schemeClr>
            </a:glow>
            <a:softEdge rad="127000"/>
          </a:effectLst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 algn="ctr">
              <a:defRPr sz="1200"/>
            </a:lvl1pPr>
          </a:lstStyle>
          <a:p>
            <a:pPr marL="86995" indent="-86995" algn="l">
              <a:tabLst>
                <a:tab pos="87313" algn="l"/>
              </a:tabLst>
            </a:pPr>
            <a:r>
              <a:rPr lang="de-CH" sz="1000" dirty="0"/>
              <a:t>•	Gesamtverantwortung</a:t>
            </a:r>
            <a:endParaRPr lang="en-US" dirty="0"/>
          </a:p>
          <a:p>
            <a:pPr marL="86995" indent="-86995" algn="l">
              <a:tabLst>
                <a:tab pos="87313" algn="l"/>
              </a:tabLst>
            </a:pPr>
            <a:r>
              <a:rPr lang="de-CH" sz="1000" dirty="0"/>
              <a:t>•	Integration des Umweltmanagements in das Konzept der gesamten Kirchgemeinde</a:t>
            </a:r>
            <a:endParaRPr lang="de-CH" sz="1000" dirty="0">
              <a:cs typeface="Calibri"/>
            </a:endParaRPr>
          </a:p>
          <a:p>
            <a:pPr marL="86995" indent="-86995" algn="l">
              <a:tabLst>
                <a:tab pos="355600" algn="l"/>
              </a:tabLst>
            </a:pPr>
            <a:r>
              <a:rPr lang="de-CH" sz="1000" dirty="0"/>
              <a:t>•	Genehmigung haushaltswirksamer Massnahmen</a:t>
            </a:r>
            <a:endParaRPr lang="de-CH" sz="1000" dirty="0">
              <a:cs typeface="Calibri"/>
            </a:endParaRPr>
          </a:p>
          <a:p>
            <a:pPr algn="l">
              <a:tabLst>
                <a:tab pos="87313" algn="l"/>
              </a:tabLst>
            </a:pPr>
            <a:r>
              <a:rPr lang="de-CH" sz="1000" dirty="0"/>
              <a:t>•	Entgegennahme </a:t>
            </a:r>
            <a:r>
              <a:rPr lang="de-CH" sz="1000" dirty="0">
                <a:ea typeface="+mn-lt"/>
                <a:cs typeface="+mn-lt"/>
              </a:rPr>
              <a:t>des jährlichen internen Berichts und das 	Verfassen des Managementreviews</a:t>
            </a:r>
          </a:p>
        </p:txBody>
      </p:sp>
      <p:sp>
        <p:nvSpPr>
          <p:cNvPr id="108" name="Textfeld 107"/>
          <p:cNvSpPr txBox="1"/>
          <p:nvPr/>
        </p:nvSpPr>
        <p:spPr>
          <a:xfrm>
            <a:off x="5079280" y="2290520"/>
            <a:ext cx="3885212" cy="861774"/>
          </a:xfrm>
          <a:prstGeom prst="rect">
            <a:avLst/>
          </a:prstGeom>
          <a:solidFill>
            <a:srgbClr val="D0EBB3">
              <a:alpha val="80000"/>
            </a:srgbClr>
          </a:solidFill>
          <a:ln w="6350" cap="rnd"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87313" indent="-87313">
              <a:tabLst>
                <a:tab pos="87313" algn="l"/>
              </a:tabLst>
              <a:defRPr sz="1000"/>
            </a:lvl1pPr>
          </a:lstStyle>
          <a:p>
            <a:r>
              <a:rPr lang="de-CH" dirty="0"/>
              <a:t>•	Leitung Umweltteam</a:t>
            </a:r>
          </a:p>
          <a:p>
            <a:r>
              <a:rPr lang="de-CH" dirty="0"/>
              <a:t>•	Umweltmanagementsystem: Aufrechterhaltung / Weiterentwicklung </a:t>
            </a:r>
          </a:p>
          <a:p>
            <a:r>
              <a:rPr lang="de-CH" dirty="0"/>
              <a:t>•	Umsetzung und Weiterentwicklung des Umweltprogramms</a:t>
            </a:r>
          </a:p>
          <a:p>
            <a:r>
              <a:rPr lang="de-CH" dirty="0"/>
              <a:t>•	Vorbereiten des Internen Audits: (jährliche Betriebsprüfung)</a:t>
            </a:r>
          </a:p>
          <a:p>
            <a:r>
              <a:rPr lang="de-CH" dirty="0"/>
              <a:t>•	Pflege und Ablage der Dokumente</a:t>
            </a:r>
          </a:p>
        </p:txBody>
      </p:sp>
      <p:sp>
        <p:nvSpPr>
          <p:cNvPr id="109" name="Textfeld 108"/>
          <p:cNvSpPr txBox="1"/>
          <p:nvPr/>
        </p:nvSpPr>
        <p:spPr>
          <a:xfrm>
            <a:off x="5067306" y="3129283"/>
            <a:ext cx="3946809" cy="2400657"/>
          </a:xfrm>
          <a:prstGeom prst="rect">
            <a:avLst/>
          </a:prstGeom>
          <a:solidFill>
            <a:srgbClr val="92D050">
              <a:alpha val="80000"/>
            </a:srgbClr>
          </a:solidFill>
          <a:ln w="6350" cap="rnd"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/>
            </a:lvl1pPr>
          </a:lstStyle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Erfahrungsaustausch und Koordination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Kontrolle und Weiterentwicklung Umweltprogramm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Suche von Verantwortlichen für einzelne Aufgaben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Öffentlichkeitsarbeit 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Einberufung von Untergruppen </a:t>
            </a:r>
          </a:p>
          <a:p>
            <a:pPr algn="l">
              <a:tabLst>
                <a:tab pos="87313" algn="l"/>
              </a:tabLst>
            </a:pPr>
            <a:r>
              <a:rPr lang="de-CH" sz="1000" dirty="0"/>
              <a:t>• Erfassungsprogramm (Grünes Datenkonto), Kennzahlen  (ETL)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Überwachung der Einhaltung der Schöpfungsleitlinien und langfristigen Umweltzielen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</a:t>
            </a:r>
            <a:r>
              <a:rPr lang="de-CH" sz="1000" dirty="0" err="1"/>
              <a:t>MitarbeiterInneninformation</a:t>
            </a:r>
            <a:r>
              <a:rPr lang="de-CH" sz="1000" dirty="0"/>
              <a:t> und –Motivation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Informations- und Weiterbildungsbedarf erfassen 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bei Bedarf Weiterbildung initiieren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Begleitung der Umsetzung des Umweltprogramms  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Mitarbeit bei Internem Audit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Förderung der Idee der Schöpfungsbewahrung auf allen Ebenen der Gemeinde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5052808" y="5438547"/>
            <a:ext cx="3946809" cy="861774"/>
          </a:xfrm>
          <a:prstGeom prst="rect">
            <a:avLst/>
          </a:prstGeom>
          <a:solidFill>
            <a:srgbClr val="E6B9B8">
              <a:alpha val="80000"/>
            </a:srgbClr>
          </a:solidFill>
          <a:ln w="6350" cap="rnd"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/>
            </a:lvl1pPr>
          </a:lstStyle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Sammeln von Fragen und Wünschen zu speziellen Themen.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Vorarbeit für Umweltteam in speziellen Teilgebieten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Teilnahme möglichst vieler Mitarbeiter/innen an den verschiedenen Gruppen ist erwünscht.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Umsetzung</a:t>
            </a:r>
          </a:p>
        </p:txBody>
      </p:sp>
      <p:sp>
        <p:nvSpPr>
          <p:cNvPr id="111" name="Textfeld 110"/>
          <p:cNvSpPr txBox="1"/>
          <p:nvPr/>
        </p:nvSpPr>
        <p:spPr>
          <a:xfrm>
            <a:off x="5079274" y="6269250"/>
            <a:ext cx="3946809" cy="400110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 w="6350" cap="rnd"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/>
            </a:lvl1pPr>
          </a:lstStyle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Jede/r ist aufgefordert, gemäss den Schöpfungsleitlinien zu handeln </a:t>
            </a:r>
          </a:p>
          <a:p>
            <a:pPr marL="87313" indent="-87313" algn="l">
              <a:tabLst>
                <a:tab pos="87313" algn="l"/>
              </a:tabLst>
            </a:pPr>
            <a:r>
              <a:rPr lang="de-CH" sz="1000" dirty="0"/>
              <a:t>•	Übernehmen einzelner Aufgaben</a:t>
            </a:r>
          </a:p>
        </p:txBody>
      </p:sp>
      <p:sp>
        <p:nvSpPr>
          <p:cNvPr id="113" name="Textfeld 112"/>
          <p:cNvSpPr txBox="1"/>
          <p:nvPr/>
        </p:nvSpPr>
        <p:spPr>
          <a:xfrm rot="16200000">
            <a:off x="-856582" y="2622979"/>
            <a:ext cx="2419245" cy="430887"/>
          </a:xfrm>
          <a:prstGeom prst="rect">
            <a:avLst/>
          </a:prstGeom>
          <a:noFill/>
          <a:ln w="6350" cap="rnd">
            <a:noFill/>
          </a:ln>
          <a:effectLst>
            <a:softEdge rad="127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/>
            </a:lvl1pPr>
          </a:lstStyle>
          <a:p>
            <a:pPr algn="l"/>
            <a:r>
              <a:rPr lang="de-DE" sz="1100" dirty="0">
                <a:solidFill>
                  <a:srgbClr val="FF0000"/>
                </a:solidFill>
              </a:rPr>
              <a:t>Begleitung durch kirchliche/</a:t>
            </a:r>
            <a:r>
              <a:rPr lang="de-DE" sz="1100" dirty="0" err="1">
                <a:solidFill>
                  <a:srgbClr val="FF0000"/>
                </a:solidFill>
              </a:rPr>
              <a:t>n</a:t>
            </a:r>
            <a:r>
              <a:rPr lang="de-DE" sz="1100" dirty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de-DE" sz="1100" dirty="0">
                <a:solidFill>
                  <a:srgbClr val="FF0000"/>
                </a:solidFill>
              </a:rPr>
              <a:t>Umweltberater/in bis zur Validierung</a:t>
            </a:r>
          </a:p>
        </p:txBody>
      </p:sp>
      <p:sp>
        <p:nvSpPr>
          <p:cNvPr id="115" name="Textfeld 114"/>
          <p:cNvSpPr txBox="1"/>
          <p:nvPr/>
        </p:nvSpPr>
        <p:spPr>
          <a:xfrm>
            <a:off x="5120809" y="2057509"/>
            <a:ext cx="3878808" cy="246221"/>
          </a:xfrm>
          <a:prstGeom prst="rect">
            <a:avLst/>
          </a:prstGeom>
          <a:solidFill>
            <a:srgbClr val="FF4F4F">
              <a:alpha val="80000"/>
            </a:srgbClr>
          </a:solidFill>
          <a:ln w="38100" cap="rnd">
            <a:noFill/>
            <a:prstDash val="sysDash"/>
          </a:ln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/>
            </a:lvl1pPr>
          </a:lstStyle>
          <a:p>
            <a:pPr algn="l">
              <a:tabLst>
                <a:tab pos="87313" algn="l"/>
              </a:tabLst>
            </a:pPr>
            <a:r>
              <a:rPr lang="de-CH" sz="1000" dirty="0"/>
              <a:t>Begleitung und Beratung durch die Arbeitsschritte</a:t>
            </a:r>
          </a:p>
        </p:txBody>
      </p:sp>
      <p:sp>
        <p:nvSpPr>
          <p:cNvPr id="73" name="Pfeil nach oben und unten 72"/>
          <p:cNvSpPr/>
          <p:nvPr/>
        </p:nvSpPr>
        <p:spPr>
          <a:xfrm>
            <a:off x="2339752" y="1377294"/>
            <a:ext cx="144016" cy="418749"/>
          </a:xfrm>
          <a:prstGeom prst="up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7" name="Pfeil nach oben und unten 116"/>
          <p:cNvSpPr/>
          <p:nvPr/>
        </p:nvSpPr>
        <p:spPr>
          <a:xfrm>
            <a:off x="1259632" y="4068405"/>
            <a:ext cx="180020" cy="373975"/>
          </a:xfrm>
          <a:prstGeom prst="up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Pfeil nach oben und unten 119"/>
          <p:cNvSpPr/>
          <p:nvPr/>
        </p:nvSpPr>
        <p:spPr>
          <a:xfrm>
            <a:off x="2555776" y="4048046"/>
            <a:ext cx="180020" cy="373975"/>
          </a:xfrm>
          <a:prstGeom prst="up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Pfeil nach oben und unten 121"/>
          <p:cNvSpPr/>
          <p:nvPr/>
        </p:nvSpPr>
        <p:spPr>
          <a:xfrm>
            <a:off x="3707904" y="4052879"/>
            <a:ext cx="180020" cy="373975"/>
          </a:xfrm>
          <a:prstGeom prst="up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Pfeil nach oben und unten 122"/>
          <p:cNvSpPr/>
          <p:nvPr/>
        </p:nvSpPr>
        <p:spPr>
          <a:xfrm>
            <a:off x="2352870" y="2344690"/>
            <a:ext cx="166902" cy="373975"/>
          </a:xfrm>
          <a:prstGeom prst="up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Pfeil nach oben und unten 123"/>
          <p:cNvSpPr/>
          <p:nvPr/>
        </p:nvSpPr>
        <p:spPr>
          <a:xfrm>
            <a:off x="1259632" y="5837202"/>
            <a:ext cx="180020" cy="373975"/>
          </a:xfrm>
          <a:prstGeom prst="up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0" name="Pfeil nach links und oben 79"/>
          <p:cNvSpPr/>
          <p:nvPr/>
        </p:nvSpPr>
        <p:spPr>
          <a:xfrm flipV="1">
            <a:off x="4226579" y="3864512"/>
            <a:ext cx="417430" cy="2332729"/>
          </a:xfrm>
          <a:prstGeom prst="leftUp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25" name="Pfeil nach oben und unten 124"/>
          <p:cNvSpPr/>
          <p:nvPr/>
        </p:nvSpPr>
        <p:spPr>
          <a:xfrm>
            <a:off x="2442951" y="5832369"/>
            <a:ext cx="180020" cy="373975"/>
          </a:xfrm>
          <a:prstGeom prst="up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6" name="Pfeil nach oben und unten 125"/>
          <p:cNvSpPr/>
          <p:nvPr/>
        </p:nvSpPr>
        <p:spPr>
          <a:xfrm>
            <a:off x="3707904" y="5837202"/>
            <a:ext cx="180020" cy="373975"/>
          </a:xfrm>
          <a:prstGeom prst="up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8" name="Textfeld 97"/>
          <p:cNvSpPr txBox="1"/>
          <p:nvPr/>
        </p:nvSpPr>
        <p:spPr>
          <a:xfrm>
            <a:off x="3347864" y="4416079"/>
            <a:ext cx="1512168" cy="1384995"/>
          </a:xfrm>
          <a:prstGeom prst="rect">
            <a:avLst/>
          </a:prstGeom>
          <a:solidFill>
            <a:srgbClr val="E6B9B8">
              <a:alpha val="89804"/>
            </a:srgbClr>
          </a:solidFill>
          <a:ln w="6350" cap="rnd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200" b="1"/>
            </a:lvl1pPr>
          </a:lstStyle>
          <a:p>
            <a:r>
              <a:rPr lang="de-DE" dirty="0"/>
              <a:t>Untergruppe</a:t>
            </a:r>
            <a:br>
              <a:rPr lang="de-DE" dirty="0"/>
            </a:br>
            <a:r>
              <a:rPr lang="de-DE" dirty="0"/>
              <a:t>…………….</a:t>
            </a:r>
          </a:p>
          <a:p>
            <a:r>
              <a:rPr lang="de-DE" sz="1000" dirty="0"/>
              <a:t>……………</a:t>
            </a:r>
            <a:endParaRPr lang="de-DE" sz="1000" b="0" dirty="0"/>
          </a:p>
          <a:p>
            <a:r>
              <a:rPr lang="de-DE" sz="1000" dirty="0"/>
              <a:t>………………</a:t>
            </a:r>
          </a:p>
          <a:p>
            <a:r>
              <a:rPr lang="de-DE" sz="1000" dirty="0"/>
              <a:t>………………..</a:t>
            </a:r>
          </a:p>
          <a:p>
            <a:r>
              <a:rPr lang="de-DE" sz="1000" dirty="0"/>
              <a:t>……………….</a:t>
            </a:r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127" name="Textfeld 126"/>
          <p:cNvSpPr txBox="1"/>
          <p:nvPr/>
        </p:nvSpPr>
        <p:spPr>
          <a:xfrm>
            <a:off x="823360" y="188640"/>
            <a:ext cx="6700968" cy="369332"/>
          </a:xfrm>
          <a:prstGeom prst="rect">
            <a:avLst/>
          </a:prstGeom>
          <a:noFill/>
          <a:ln w="6350" cap="rnd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/>
            </a:lvl1pPr>
          </a:lstStyle>
          <a:p>
            <a:pPr algn="l"/>
            <a:r>
              <a:rPr lang="de-DE" sz="1800" b="1" dirty="0"/>
              <a:t>Umweltorganigramm der KG </a:t>
            </a:r>
            <a:r>
              <a:rPr lang="de-DE" sz="1800" b="1" dirty="0" err="1"/>
              <a:t>xy</a:t>
            </a:r>
            <a:endParaRPr lang="de-DE" sz="1800" dirty="0"/>
          </a:p>
        </p:txBody>
      </p:sp>
      <p:cxnSp>
        <p:nvCxnSpPr>
          <p:cNvPr id="13" name="Gerade Verbindung 12"/>
          <p:cNvCxnSpPr>
            <a:cxnSpLocks/>
          </p:cNvCxnSpPr>
          <p:nvPr/>
        </p:nvCxnSpPr>
        <p:spPr>
          <a:xfrm>
            <a:off x="4966485" y="2180620"/>
            <a:ext cx="181579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97230" y="1465926"/>
            <a:ext cx="1269765" cy="2133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53975" tIns="10795" rIns="53975" bIns="107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SiBe</a:t>
            </a:r>
            <a:r>
              <a:rPr lang="de-DE" altLang="de-DE" sz="1050">
                <a:cs typeface="Arial" pitchFamily="34" charset="0"/>
              </a:rPr>
              <a:t>: Fränzi Sicher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67306" y="1396735"/>
            <a:ext cx="3920852" cy="707886"/>
          </a:xfrm>
          <a:prstGeom prst="rect">
            <a:avLst/>
          </a:prstGeom>
          <a:solidFill>
            <a:schemeClr val="accent4">
              <a:lumMod val="60000"/>
              <a:lumOff val="40000"/>
              <a:alpha val="80000"/>
            </a:schemeClr>
          </a:solidFill>
          <a:ln w="6350" cap="rnd"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87313" indent="-87313">
              <a:tabLst>
                <a:tab pos="87313" algn="l"/>
              </a:tabLst>
              <a:defRPr sz="1000"/>
            </a:lvl1pPr>
          </a:lstStyle>
          <a:p>
            <a:pPr marL="0" indent="0"/>
            <a:r>
              <a:rPr lang="de-CH" dirty="0"/>
              <a:t>•	</a:t>
            </a:r>
            <a:r>
              <a:rPr lang="de-DE" altLang="de-DE" dirty="0"/>
              <a:t>Beraten und unterstützen der obersten Leitung in Arbeitssicherheit</a:t>
            </a:r>
          </a:p>
          <a:p>
            <a:pPr marL="0" indent="0"/>
            <a:r>
              <a:rPr lang="de-DE" altLang="de-DE" dirty="0"/>
              <a:t>	(AS), Gesundheitsschutz (GS) und Notfallplanung</a:t>
            </a:r>
          </a:p>
          <a:p>
            <a:pPr marL="0" indent="0"/>
            <a:r>
              <a:rPr lang="de-CH" dirty="0"/>
              <a:t>•	</a:t>
            </a:r>
            <a:r>
              <a:rPr lang="de-DE" altLang="de-DE" dirty="0"/>
              <a:t>Erstellen und umsetzen des gemeindeeigenen Handbuches AS und GS</a:t>
            </a:r>
          </a:p>
          <a:p>
            <a:pPr marL="0" indent="0"/>
            <a:r>
              <a:rPr lang="de-CH" dirty="0"/>
              <a:t>•	</a:t>
            </a:r>
            <a:r>
              <a:rPr lang="de-DE" altLang="de-DE" dirty="0"/>
              <a:t>Jahresplanung und jähr. Rundgang um potent. Gefahren zu eruieren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F6D8FAFC-A700-40D2-8F4A-D00DCB6104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73" y="906600"/>
            <a:ext cx="371857" cy="7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631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EBAC7724E70B44CB387BF822FEE115E" ma:contentTypeVersion="13" ma:contentTypeDescription="Ein neues Dokument erstellen." ma:contentTypeScope="" ma:versionID="3e3de44e1d2f1241432fc85766f84e88">
  <xsd:schema xmlns:xsd="http://www.w3.org/2001/XMLSchema" xmlns:xs="http://www.w3.org/2001/XMLSchema" xmlns:p="http://schemas.microsoft.com/office/2006/metadata/properties" xmlns:ns2="01860a0e-8d39-4c99-aab7-06854dc052e0" xmlns:ns3="e2fd07d6-a571-496d-adf1-6875ccc2e1b0" targetNamespace="http://schemas.microsoft.com/office/2006/metadata/properties" ma:root="true" ma:fieldsID="59d41d1191d382b94f0e0bbc83ce0826" ns2:_="" ns3:_="">
    <xsd:import namespace="01860a0e-8d39-4c99-aab7-06854dc052e0"/>
    <xsd:import namespace="e2fd07d6-a571-496d-adf1-6875ccc2e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60a0e-8d39-4c99-aab7-06854dc052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d07d6-a571-496d-adf1-6875ccc2e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A4F46B-C498-4262-B77C-4A915869F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860a0e-8d39-4c99-aab7-06854dc052e0"/>
    <ds:schemaRef ds:uri="e2fd07d6-a571-496d-adf1-6875ccc2e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62B8F3-3306-4D73-9D92-7F24387EC688}">
  <ds:schemaRefs>
    <ds:schemaRef ds:uri="http://schemas.microsoft.com/office/2006/documentManagement/types"/>
    <ds:schemaRef ds:uri="http://purl.org/dc/terms/"/>
    <ds:schemaRef ds:uri="http://purl.org/dc/dcmitype/"/>
    <ds:schemaRef ds:uri="01860a0e-8d39-4c99-aab7-06854dc052e0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2fd07d6-a571-496d-adf1-6875ccc2e1b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94176F6-F1A8-4C9F-9AE4-520BA60006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Macintosh PowerPoint</Application>
  <PresentationFormat>Bildschirmpräsentation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Werner_Federer</dc:creator>
  <cp:lastModifiedBy>Andreas Frei</cp:lastModifiedBy>
  <cp:revision>93</cp:revision>
  <cp:lastPrinted>2015-06-11T22:45:26Z</cp:lastPrinted>
  <dcterms:created xsi:type="dcterms:W3CDTF">2015-03-04T19:05:00Z</dcterms:created>
  <dcterms:modified xsi:type="dcterms:W3CDTF">2022-02-03T16:53:06Z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0x0101002EBAC7724E70B44CB387BF822FEE115E</vt:lpwstr>
  </property>
</Properties>
</file>