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86"/>
    <p:restoredTop sz="95473"/>
  </p:normalViewPr>
  <p:slideViewPr>
    <p:cSldViewPr>
      <p:cViewPr varScale="1">
        <p:scale>
          <a:sx n="121" d="100"/>
          <a:sy n="121" d="100"/>
        </p:scale>
        <p:origin x="384" y="176"/>
      </p:cViewPr>
      <p:guideLst>
        <p:guide orient="horz" pos="2160"/>
        <p:guide pos="2880"/>
      </p:guideLst>
    </p:cSldViewPr>
  </p:slideViewPr>
  <p:notesTextViewPr>
    <p:cViewPr>
      <p:scale>
        <a:sx n="1" d="1"/>
        <a:sy n="1" d="1"/>
      </p:scale>
      <p:origin x="0" y="-16"/>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C293E-B613-7A48-82C4-7D37FF914FC1}" type="datetimeFigureOut">
              <a:rPr lang="de-CH" smtClean="0"/>
              <a:t>30.12.21</a:t>
            </a:fld>
            <a:endParaRPr lang="de-CH"/>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5DBCC8-0AC4-C14D-83E1-BDD3A156F311}" type="slidenum">
              <a:rPr lang="de-CH" smtClean="0"/>
              <a:t>‹N°›</a:t>
            </a:fld>
            <a:endParaRPr lang="de-CH"/>
          </a:p>
        </p:txBody>
      </p:sp>
    </p:spTree>
    <p:extLst>
      <p:ext uri="{BB962C8B-B14F-4D97-AF65-F5344CB8AC3E}">
        <p14:creationId xmlns:p14="http://schemas.microsoft.com/office/powerpoint/2010/main" val="672375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Pertinence</a:t>
            </a:r>
            <a:r>
              <a:rPr lang="de-CH" dirty="0"/>
              <a:t> </a:t>
            </a:r>
            <a:r>
              <a:rPr lang="de-CH" dirty="0" err="1"/>
              <a:t>pour</a:t>
            </a:r>
            <a:r>
              <a:rPr lang="de-CH" dirty="0"/>
              <a:t> </a:t>
            </a:r>
            <a:r>
              <a:rPr lang="de-CH" dirty="0" err="1"/>
              <a:t>l’environnement</a:t>
            </a:r>
            <a:r>
              <a:rPr lang="de-CH" dirty="0"/>
              <a:t> : Dans quelle </a:t>
            </a:r>
            <a:r>
              <a:rPr lang="de-CH" dirty="0" err="1"/>
              <a:t>mesure</a:t>
            </a:r>
            <a:r>
              <a:rPr lang="de-CH" dirty="0"/>
              <a:t> </a:t>
            </a:r>
            <a:r>
              <a:rPr lang="de-CH" dirty="0" err="1"/>
              <a:t>nuisons-nous</a:t>
            </a:r>
            <a:r>
              <a:rPr lang="de-CH"/>
              <a:t> à </a:t>
            </a:r>
            <a:r>
              <a:rPr lang="de-CH" dirty="0" err="1"/>
              <a:t>l’environnement</a:t>
            </a:r>
            <a:r>
              <a:rPr lang="de-CH" dirty="0"/>
              <a:t>?</a:t>
            </a:r>
          </a:p>
          <a:p>
            <a:r>
              <a:rPr lang="de-CH" dirty="0" err="1"/>
              <a:t>Potentiel</a:t>
            </a:r>
            <a:r>
              <a:rPr lang="de-CH" dirty="0"/>
              <a:t> </a:t>
            </a:r>
            <a:r>
              <a:rPr lang="de-CH" dirty="0" err="1"/>
              <a:t>d’amélioration</a:t>
            </a:r>
            <a:r>
              <a:rPr lang="de-CH" dirty="0"/>
              <a:t> : </a:t>
            </a:r>
            <a:r>
              <a:rPr lang="de-CH" dirty="0" err="1"/>
              <a:t>Que</a:t>
            </a:r>
            <a:r>
              <a:rPr lang="de-CH" dirty="0"/>
              <a:t> </a:t>
            </a:r>
            <a:r>
              <a:rPr lang="de-CH" dirty="0" err="1"/>
              <a:t>pouvons-nous</a:t>
            </a:r>
            <a:r>
              <a:rPr lang="de-CH" dirty="0"/>
              <a:t> faire?</a:t>
            </a:r>
          </a:p>
        </p:txBody>
      </p:sp>
      <p:sp>
        <p:nvSpPr>
          <p:cNvPr id="4" name="Foliennummernplatzhalter 3"/>
          <p:cNvSpPr>
            <a:spLocks noGrp="1"/>
          </p:cNvSpPr>
          <p:nvPr>
            <p:ph type="sldNum" sz="quarter" idx="5"/>
          </p:nvPr>
        </p:nvSpPr>
        <p:spPr/>
        <p:txBody>
          <a:bodyPr/>
          <a:lstStyle/>
          <a:p>
            <a:fld id="{445DBCC8-0AC4-C14D-83E1-BDD3A156F311}" type="slidenum">
              <a:rPr lang="de-CH" smtClean="0"/>
              <a:t>1</a:t>
            </a:fld>
            <a:endParaRPr lang="de-CH"/>
          </a:p>
        </p:txBody>
      </p:sp>
    </p:spTree>
    <p:extLst>
      <p:ext uri="{BB962C8B-B14F-4D97-AF65-F5344CB8AC3E}">
        <p14:creationId xmlns:p14="http://schemas.microsoft.com/office/powerpoint/2010/main" val="216173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F1AE5940-4766-42A6-A29C-41465953A9F5}" type="datetimeFigureOut">
              <a:rPr lang="de-CH" smtClean="0"/>
              <a:t>30.12.21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40806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F1AE5940-4766-42A6-A29C-41465953A9F5}" type="datetimeFigureOut">
              <a:rPr lang="de-CH" smtClean="0"/>
              <a:t>30.12.21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264479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F1AE5940-4766-42A6-A29C-41465953A9F5}" type="datetimeFigureOut">
              <a:rPr lang="de-CH" smtClean="0"/>
              <a:t>30.12.21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205792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F1AE5940-4766-42A6-A29C-41465953A9F5}" type="datetimeFigureOut">
              <a:rPr lang="de-CH" smtClean="0"/>
              <a:t>30.12.21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98772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1AE5940-4766-42A6-A29C-41465953A9F5}" type="datetimeFigureOut">
              <a:rPr lang="de-CH" smtClean="0"/>
              <a:t>30.12.21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246807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F1AE5940-4766-42A6-A29C-41465953A9F5}" type="datetimeFigureOut">
              <a:rPr lang="de-CH" smtClean="0"/>
              <a:t>30.12.21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2758720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F1AE5940-4766-42A6-A29C-41465953A9F5}" type="datetimeFigureOut">
              <a:rPr lang="de-CH" smtClean="0"/>
              <a:t>30.12.21</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402108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F1AE5940-4766-42A6-A29C-41465953A9F5}" type="datetimeFigureOut">
              <a:rPr lang="de-CH" smtClean="0"/>
              <a:t>30.12.21</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136803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1AE5940-4766-42A6-A29C-41465953A9F5}" type="datetimeFigureOut">
              <a:rPr lang="de-CH" smtClean="0"/>
              <a:t>30.12.21</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257927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1AE5940-4766-42A6-A29C-41465953A9F5}" type="datetimeFigureOut">
              <a:rPr lang="de-CH" smtClean="0"/>
              <a:t>30.12.21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193923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1AE5940-4766-42A6-A29C-41465953A9F5}" type="datetimeFigureOut">
              <a:rPr lang="de-CH" smtClean="0"/>
              <a:t>30.12.21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C391C30A-EFCA-4BD8-8507-0CD6D88E11FD}" type="slidenum">
              <a:rPr lang="de-CH" smtClean="0"/>
              <a:t>‹N°›</a:t>
            </a:fld>
            <a:endParaRPr lang="de-CH"/>
          </a:p>
        </p:txBody>
      </p:sp>
    </p:spTree>
    <p:extLst>
      <p:ext uri="{BB962C8B-B14F-4D97-AF65-F5344CB8AC3E}">
        <p14:creationId xmlns:p14="http://schemas.microsoft.com/office/powerpoint/2010/main" val="331062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E5940-4766-42A6-A29C-41465953A9F5}" type="datetimeFigureOut">
              <a:rPr lang="de-CH" smtClean="0"/>
              <a:t>30.12.21</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C30A-EFCA-4BD8-8507-0CD6D88E11FD}" type="slidenum">
              <a:rPr lang="de-CH" smtClean="0"/>
              <a:t>‹N°›</a:t>
            </a:fld>
            <a:endParaRPr lang="de-CH"/>
          </a:p>
        </p:txBody>
      </p:sp>
    </p:spTree>
    <p:extLst>
      <p:ext uri="{BB962C8B-B14F-4D97-AF65-F5344CB8AC3E}">
        <p14:creationId xmlns:p14="http://schemas.microsoft.com/office/powerpoint/2010/main" val="4056147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217673" y="3645748"/>
            <a:ext cx="2939901" cy="2292935"/>
          </a:xfrm>
          <a:prstGeom prst="rect">
            <a:avLst/>
          </a:prstGeom>
          <a:solidFill>
            <a:schemeClr val="accent2">
              <a:lumMod val="20000"/>
              <a:lumOff val="80000"/>
            </a:schemeClr>
          </a:solidFill>
          <a:ln w="19050" cap="rnd">
            <a:solidFill>
              <a:schemeClr val="accent2">
                <a:lumMod val="40000"/>
                <a:lumOff val="60000"/>
              </a:schemeClr>
            </a:solidFill>
            <a:prstDash val="dash"/>
          </a:ln>
        </p:spPr>
        <p:txBody>
          <a:bodyPr wrap="square" rtlCol="0">
            <a:spAutoFit/>
          </a:bodyPr>
          <a:lstStyle>
            <a:defPPr>
              <a:defRPr lang="de-DE"/>
            </a:defPPr>
            <a:lvl1pPr>
              <a:spcAft>
                <a:spcPts val="600"/>
              </a:spcAft>
              <a:defRPr sz="1600" b="1"/>
            </a:lvl1pPr>
          </a:lstStyle>
          <a:p>
            <a:r>
              <a:rPr lang="fr-CH" dirty="0"/>
              <a:t>Bâtiments (pas encore) inclus dans les limites du système:</a:t>
            </a:r>
          </a:p>
          <a:p>
            <a:pPr marL="285750" indent="-285750">
              <a:buFont typeface="Symbol" pitchFamily="2" charset="2"/>
              <a:buChar char="-"/>
            </a:pPr>
            <a:r>
              <a:rPr lang="fr-CH" b="0" dirty="0"/>
              <a:t>Logement du prêtre/pasteur (loué à d‘autres personnes)</a:t>
            </a:r>
          </a:p>
          <a:p>
            <a:pPr marL="285750" indent="-285750">
              <a:buFont typeface="Symbol" pitchFamily="2" charset="2"/>
              <a:buChar char="-"/>
            </a:pPr>
            <a:r>
              <a:rPr lang="fr-CH" b="0" dirty="0"/>
              <a:t>Immeuble locatif </a:t>
            </a:r>
            <a:r>
              <a:rPr lang="fr-CH" b="0" dirty="0" err="1"/>
              <a:t>xy</a:t>
            </a:r>
            <a:r>
              <a:rPr lang="fr-CH" b="0" dirty="0"/>
              <a:t> </a:t>
            </a:r>
            <a:br>
              <a:rPr lang="fr-CH" b="0" dirty="0"/>
            </a:br>
            <a:r>
              <a:rPr lang="fr-CH" b="0" dirty="0"/>
              <a:t>(bientôt remplacé par un nouveau bâtiment)</a:t>
            </a:r>
            <a:endParaRPr lang="fr-CH" dirty="0"/>
          </a:p>
          <a:p>
            <a:endParaRPr lang="de-DE" dirty="0"/>
          </a:p>
        </p:txBody>
      </p:sp>
      <p:sp>
        <p:nvSpPr>
          <p:cNvPr id="18" name="Textfeld 17"/>
          <p:cNvSpPr txBox="1"/>
          <p:nvPr/>
        </p:nvSpPr>
        <p:spPr>
          <a:xfrm>
            <a:off x="217673" y="1669593"/>
            <a:ext cx="2939902" cy="1877437"/>
          </a:xfrm>
          <a:prstGeom prst="rect">
            <a:avLst/>
          </a:prstGeom>
          <a:solidFill>
            <a:schemeClr val="accent2">
              <a:lumMod val="20000"/>
              <a:lumOff val="80000"/>
            </a:schemeClr>
          </a:solidFill>
          <a:ln w="25400" cap="rnd">
            <a:solidFill>
              <a:schemeClr val="accent2">
                <a:lumMod val="40000"/>
                <a:lumOff val="60000"/>
              </a:schemeClr>
            </a:solidFill>
            <a:prstDash val="solid"/>
          </a:ln>
        </p:spPr>
        <p:txBody>
          <a:bodyPr wrap="square" rtlCol="0">
            <a:spAutoFit/>
          </a:bodyPr>
          <a:lstStyle/>
          <a:p>
            <a:pPr>
              <a:spcAft>
                <a:spcPts val="600"/>
              </a:spcAft>
            </a:pPr>
            <a:r>
              <a:rPr lang="fr-CH" sz="1600" b="1" dirty="0"/>
              <a:t>Bâtiments inclus dans les limites du système:</a:t>
            </a:r>
          </a:p>
          <a:p>
            <a:pPr marL="285750" indent="-285750">
              <a:spcAft>
                <a:spcPts val="600"/>
              </a:spcAft>
              <a:buFont typeface="Symbol" pitchFamily="2" charset="2"/>
              <a:buChar char="-"/>
            </a:pPr>
            <a:r>
              <a:rPr lang="fr-CH" sz="1600" dirty="0"/>
              <a:t>église X</a:t>
            </a:r>
          </a:p>
          <a:p>
            <a:pPr marL="285750" indent="-285750">
              <a:spcAft>
                <a:spcPts val="600"/>
              </a:spcAft>
              <a:buFont typeface="Symbol" pitchFamily="2" charset="2"/>
              <a:buChar char="-"/>
            </a:pPr>
            <a:r>
              <a:rPr lang="fr-CH" sz="1600" dirty="0"/>
              <a:t>maison de paroisse Y</a:t>
            </a:r>
          </a:p>
          <a:p>
            <a:pPr>
              <a:spcAft>
                <a:spcPts val="600"/>
              </a:spcAft>
            </a:pPr>
            <a:endParaRPr lang="de-DE" sz="1600" dirty="0"/>
          </a:p>
          <a:p>
            <a:pPr>
              <a:spcAft>
                <a:spcPts val="600"/>
              </a:spcAft>
            </a:pPr>
            <a:endParaRPr lang="de-DE" sz="1600" dirty="0"/>
          </a:p>
        </p:txBody>
      </p:sp>
      <p:sp>
        <p:nvSpPr>
          <p:cNvPr id="7" name="Textfeld 6">
            <a:extLst>
              <a:ext uri="{FF2B5EF4-FFF2-40B4-BE49-F238E27FC236}">
                <a16:creationId xmlns:a16="http://schemas.microsoft.com/office/drawing/2014/main" id="{01A4EBFA-56E7-194D-AB27-81FF9E129900}"/>
              </a:ext>
            </a:extLst>
          </p:cNvPr>
          <p:cNvSpPr txBox="1"/>
          <p:nvPr/>
        </p:nvSpPr>
        <p:spPr>
          <a:xfrm>
            <a:off x="217673" y="116632"/>
            <a:ext cx="8674807" cy="1454244"/>
          </a:xfrm>
          <a:prstGeom prst="rect">
            <a:avLst/>
          </a:prstGeom>
          <a:solidFill>
            <a:schemeClr val="accent1">
              <a:lumMod val="20000"/>
              <a:lumOff val="80000"/>
            </a:schemeClr>
          </a:solidFill>
        </p:spPr>
        <p:txBody>
          <a:bodyPr wrap="square" lIns="91440" tIns="45720" rIns="91440" bIns="45720" rtlCol="0" anchor="t">
            <a:spAutoFit/>
          </a:bodyPr>
          <a:lstStyle/>
          <a:p>
            <a:pPr>
              <a:spcBef>
                <a:spcPts val="300"/>
              </a:spcBef>
              <a:spcAft>
                <a:spcPts val="300"/>
              </a:spcAft>
            </a:pPr>
            <a:r>
              <a:rPr lang="fr-CH" sz="1600" b="1" kern="1600" dirty="0">
                <a:solidFill>
                  <a:schemeClr val="accent3">
                    <a:lumMod val="75000"/>
                  </a:schemeClr>
                </a:solidFill>
                <a:latin typeface="Arial"/>
                <a:cs typeface="Arial"/>
              </a:rPr>
              <a:t>Limites du système (4M) – Domaines pertinents pour l’environnement</a:t>
            </a:r>
          </a:p>
          <a:p>
            <a:pPr marL="285750" indent="-285750">
              <a:buFont typeface="Arial" panose="020B0604020202020204" pitchFamily="34" charset="0"/>
              <a:buChar char="•"/>
            </a:pPr>
            <a:r>
              <a:rPr lang="fr-CH" sz="1400" dirty="0">
                <a:latin typeface="Arial" panose="020B0604020202020204" pitchFamily="34" charset="0"/>
                <a:cs typeface="Arial" panose="020B0604020202020204" pitchFamily="34" charset="0"/>
              </a:rPr>
              <a:t>Sélection des</a:t>
            </a:r>
            <a:r>
              <a:rPr lang="fr-CH" sz="1400" b="1" dirty="0">
                <a:solidFill>
                  <a:schemeClr val="accent3">
                    <a:lumMod val="75000"/>
                  </a:schemeClr>
                </a:solidFill>
                <a:latin typeface="Arial"/>
                <a:cs typeface="Arial"/>
              </a:rPr>
              <a:t> immeubles </a:t>
            </a:r>
            <a:r>
              <a:rPr lang="fr-CH" sz="1400" dirty="0">
                <a:latin typeface="Arial" panose="020B0604020202020204" pitchFamily="34" charset="0"/>
                <a:cs typeface="Arial" panose="020B0604020202020204" pitchFamily="34" charset="0"/>
              </a:rPr>
              <a:t>qui font l'objet d'une optimisation des performances environnementales dans le cadre du SME Coq vert (limites du système).</a:t>
            </a:r>
          </a:p>
          <a:p>
            <a:pPr marL="285750" indent="-285750">
              <a:buFont typeface="Arial" panose="020B0604020202020204" pitchFamily="34" charset="0"/>
              <a:buChar char="•"/>
            </a:pPr>
            <a:r>
              <a:rPr lang="fr-CH" sz="1400" b="1" dirty="0">
                <a:solidFill>
                  <a:schemeClr val="accent3">
                    <a:lumMod val="75000"/>
                  </a:schemeClr>
                </a:solidFill>
                <a:latin typeface="Arial"/>
                <a:cs typeface="Arial"/>
              </a:rPr>
              <a:t>Domaines environnementaux </a:t>
            </a:r>
            <a:r>
              <a:rPr lang="fr-CH" sz="1400" dirty="0">
                <a:latin typeface="Arial" panose="020B0604020202020204" pitchFamily="34" charset="0"/>
                <a:cs typeface="Arial" panose="020B0604020202020204" pitchFamily="34" charset="0"/>
              </a:rPr>
              <a:t>identifiés sur la base de l'enquête auprès du personnel du ...(date) et de la réunion de l'équipe Environnement du ...(date) qui ont été identifiés comme importants et sont donc inclus dans l'étape 5 (évaluation et définition des actions prioritaires).</a:t>
            </a:r>
          </a:p>
        </p:txBody>
      </p:sp>
      <p:sp>
        <p:nvSpPr>
          <p:cNvPr id="8" name="Rechteck 7">
            <a:extLst>
              <a:ext uri="{FF2B5EF4-FFF2-40B4-BE49-F238E27FC236}">
                <a16:creationId xmlns:a16="http://schemas.microsoft.com/office/drawing/2014/main" id="{BE284025-5A6B-7D41-BAD7-5EA254F1971F}"/>
              </a:ext>
            </a:extLst>
          </p:cNvPr>
          <p:cNvSpPr/>
          <p:nvPr/>
        </p:nvSpPr>
        <p:spPr>
          <a:xfrm>
            <a:off x="107504" y="6567155"/>
            <a:ext cx="8928992" cy="246221"/>
          </a:xfrm>
          <a:prstGeom prst="rect">
            <a:avLst/>
          </a:prstGeom>
          <a:ln>
            <a:noFill/>
          </a:ln>
        </p:spPr>
        <p:txBody>
          <a:bodyPr wrap="square">
            <a:spAutoFit/>
          </a:bodyPr>
          <a:lstStyle/>
          <a:p>
            <a:pPr>
              <a:spcAft>
                <a:spcPts val="0"/>
              </a:spcAft>
            </a:pPr>
            <a:r>
              <a:rPr lang="fr-CH" sz="1000" dirty="0">
                <a:latin typeface="ITC Officina Sans Book"/>
                <a:ea typeface="Times New Roman" panose="02020603050405020304" pitchFamily="18" charset="0"/>
              </a:rPr>
              <a:t>Modèle – Coq vert – Paroisse/communauté </a:t>
            </a:r>
            <a:r>
              <a:rPr lang="fr-CH" sz="1000" dirty="0" err="1">
                <a:latin typeface="ITC Officina Sans Book"/>
                <a:ea typeface="Times New Roman" panose="02020603050405020304" pitchFamily="18" charset="0"/>
              </a:rPr>
              <a:t>xy</a:t>
            </a:r>
            <a:endParaRPr lang="fr-CH" sz="1000" dirty="0">
              <a:latin typeface="Arial" panose="020B0604020202020204" pitchFamily="34" charset="0"/>
              <a:ea typeface="Times New Roman" panose="02020603050405020304" pitchFamily="18" charset="0"/>
            </a:endParaRPr>
          </a:p>
        </p:txBody>
      </p:sp>
      <p:sp>
        <p:nvSpPr>
          <p:cNvPr id="2" name="Textfeld 1">
            <a:extLst>
              <a:ext uri="{FF2B5EF4-FFF2-40B4-BE49-F238E27FC236}">
                <a16:creationId xmlns:a16="http://schemas.microsoft.com/office/drawing/2014/main" id="{5FEA5076-C30B-2446-8E9B-CBDCD8E51E74}"/>
              </a:ext>
            </a:extLst>
          </p:cNvPr>
          <p:cNvSpPr txBox="1"/>
          <p:nvPr/>
        </p:nvSpPr>
        <p:spPr>
          <a:xfrm>
            <a:off x="4101791" y="1651571"/>
            <a:ext cx="4824536" cy="1631216"/>
          </a:xfrm>
          <a:prstGeom prst="rect">
            <a:avLst/>
          </a:prstGeom>
          <a:solidFill>
            <a:schemeClr val="accent3">
              <a:lumMod val="20000"/>
              <a:lumOff val="80000"/>
            </a:schemeClr>
          </a:solidFill>
          <a:ln w="25400" cap="rnd">
            <a:solidFill>
              <a:schemeClr val="accent3">
                <a:lumMod val="40000"/>
                <a:lumOff val="60000"/>
              </a:schemeClr>
            </a:solidFill>
            <a:prstDash val="solid"/>
          </a:ln>
        </p:spPr>
        <p:txBody>
          <a:bodyPr wrap="square" rtlCol="0">
            <a:spAutoFit/>
          </a:bodyPr>
          <a:lstStyle>
            <a:defPPr>
              <a:defRPr lang="de-DE"/>
            </a:defPPr>
            <a:lvl1pPr>
              <a:spcAft>
                <a:spcPts val="600"/>
              </a:spcAft>
              <a:defRPr sz="1600" b="1"/>
            </a:lvl1pPr>
          </a:lstStyle>
          <a:p>
            <a:r>
              <a:rPr lang="fr-CH" dirty="0"/>
              <a:t>Domaines pertinents pour l’environnement:</a:t>
            </a:r>
          </a:p>
          <a:p>
            <a:pPr marL="285750" indent="-285750">
              <a:buFont typeface="Symbol" pitchFamily="2" charset="2"/>
              <a:buChar char="-"/>
            </a:pPr>
            <a:r>
              <a:rPr lang="fr-CH" b="0" dirty="0"/>
              <a:t>Achats durables</a:t>
            </a:r>
          </a:p>
          <a:p>
            <a:pPr marL="285750" indent="-285750">
              <a:buFont typeface="Symbol" pitchFamily="2" charset="2"/>
              <a:buChar char="-"/>
            </a:pPr>
            <a:r>
              <a:rPr lang="fr-CH" b="0" dirty="0"/>
              <a:t>...</a:t>
            </a:r>
          </a:p>
          <a:p>
            <a:endParaRPr lang="de-CH" dirty="0"/>
          </a:p>
          <a:p>
            <a:endParaRPr lang="de-CH" dirty="0"/>
          </a:p>
        </p:txBody>
      </p:sp>
    </p:spTree>
    <p:extLst>
      <p:ext uri="{BB962C8B-B14F-4D97-AF65-F5344CB8AC3E}">
        <p14:creationId xmlns:p14="http://schemas.microsoft.com/office/powerpoint/2010/main" val="33750129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EBAC7724E70B44CB387BF822FEE115E" ma:contentTypeVersion="13" ma:contentTypeDescription="Ein neues Dokument erstellen." ma:contentTypeScope="" ma:versionID="3e3de44e1d2f1241432fc85766f84e88">
  <xsd:schema xmlns:xsd="http://www.w3.org/2001/XMLSchema" xmlns:xs="http://www.w3.org/2001/XMLSchema" xmlns:p="http://schemas.microsoft.com/office/2006/metadata/properties" xmlns:ns2="01860a0e-8d39-4c99-aab7-06854dc052e0" xmlns:ns3="e2fd07d6-a571-496d-adf1-6875ccc2e1b0" targetNamespace="http://schemas.microsoft.com/office/2006/metadata/properties" ma:root="true" ma:fieldsID="59d41d1191d382b94f0e0bbc83ce0826" ns2:_="" ns3:_="">
    <xsd:import namespace="01860a0e-8d39-4c99-aab7-06854dc052e0"/>
    <xsd:import namespace="e2fd07d6-a571-496d-adf1-6875ccc2e1b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860a0e-8d39-4c99-aab7-06854dc052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fd07d6-a571-496d-adf1-6875ccc2e1b0"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F04CE4-D7A8-4D4E-A622-59DB0E25ECBB}">
  <ds:schemaRefs>
    <ds:schemaRef ds:uri="http://schemas.microsoft.com/sharepoint/v3/contenttype/forms"/>
  </ds:schemaRefs>
</ds:datastoreItem>
</file>

<file path=customXml/itemProps2.xml><?xml version="1.0" encoding="utf-8"?>
<ds:datastoreItem xmlns:ds="http://schemas.openxmlformats.org/officeDocument/2006/customXml" ds:itemID="{EABBEA0B-357B-4339-8B28-A5958087B132}">
  <ds:schemaRefs>
    <ds:schemaRef ds:uri="http://schemas.microsoft.com/office/2006/documentManagement/types"/>
    <ds:schemaRef ds:uri="http://purl.org/dc/dcmitype/"/>
    <ds:schemaRef ds:uri="http://schemas.microsoft.com/office/2006/metadata/properties"/>
    <ds:schemaRef ds:uri="http://www.w3.org/XML/1998/namespace"/>
    <ds:schemaRef ds:uri="e2fd07d6-a571-496d-adf1-6875ccc2e1b0"/>
    <ds:schemaRef ds:uri="http://purl.org/dc/elements/1.1/"/>
    <ds:schemaRef ds:uri="http://schemas.openxmlformats.org/package/2006/metadata/core-properties"/>
    <ds:schemaRef ds:uri="http://schemas.microsoft.com/office/infopath/2007/PartnerControls"/>
    <ds:schemaRef ds:uri="01860a0e-8d39-4c99-aab7-06854dc052e0"/>
    <ds:schemaRef ds:uri="http://purl.org/dc/terms/"/>
  </ds:schemaRefs>
</ds:datastoreItem>
</file>

<file path=customXml/itemProps3.xml><?xml version="1.0" encoding="utf-8"?>
<ds:datastoreItem xmlns:ds="http://schemas.openxmlformats.org/officeDocument/2006/customXml" ds:itemID="{907B7331-F15A-442D-BCAC-CA18569DD9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860a0e-8d39-4c99-aab7-06854dc052e0"/>
    <ds:schemaRef ds:uri="e2fd07d6-a571-496d-adf1-6875ccc2e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TotalTime>
  <Words>168</Words>
  <Application>Microsoft Macintosh PowerPoint</Application>
  <PresentationFormat>Affichage à l'écran (4:3)</PresentationFormat>
  <Paragraphs>16</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ITC Officina Sans Book</vt:lpstr>
      <vt:lpstr>Arial</vt:lpstr>
      <vt:lpstr>Calibri</vt:lpstr>
      <vt:lpstr>Symbol</vt:lpstr>
      <vt:lpstr>Larissa</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 Frei</dc:creator>
  <cp:lastModifiedBy>Marc Roethlisberger</cp:lastModifiedBy>
  <cp:revision>106</cp:revision>
  <dcterms:created xsi:type="dcterms:W3CDTF">2014-04-10T09:22:22Z</dcterms:created>
  <dcterms:modified xsi:type="dcterms:W3CDTF">2021-12-30T08:56:38Z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0x0101002EBAC7724E70B44CB387BF822FEE115E</vt:lpwstr>
  </property>
</Properties>
</file>