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/>
    <p:restoredTop sz="86398"/>
  </p:normalViewPr>
  <p:slideViewPr>
    <p:cSldViewPr snapToGrid="0" snapToObjects="1">
      <p:cViewPr>
        <p:scale>
          <a:sx n="182" d="100"/>
          <a:sy n="182" d="100"/>
        </p:scale>
        <p:origin x="-3488" y="-33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CH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CH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fr-CH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CH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23E40D62-3187-48C0-A01F-7D0048791FE4}" type="slidenum">
              <a:rPr lang="fr-CH" sz="1400" b="0" strike="noStrike" spc="-1">
                <a:latin typeface="Times New Roman"/>
              </a:rPr>
              <a:t>‹N°›</a:t>
            </a:fld>
            <a:endParaRPr lang="fr-CH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fr-CH" sz="20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sldNum"/>
          </p:nvPr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3437BB45-8C15-4619-A633-AA8F13AE7CC9}" type="slidenum">
              <a:rPr lang="fr-CH" sz="1200" b="0" strike="noStrike" spc="-1">
                <a:latin typeface="Times New Roman"/>
              </a:rPr>
              <a:t>1</a:t>
            </a:fld>
            <a:endParaRPr lang="fr-CH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07E8D7B3-859A-4E94-84BD-71E3A306B008}" type="datetime">
              <a:rPr lang="de-CH" sz="1200" b="0" strike="noStrike" spc="-1">
                <a:solidFill>
                  <a:srgbClr val="8B8B8B"/>
                </a:solidFill>
                <a:latin typeface="Calibri"/>
              </a:rPr>
              <a:t>03.05.22</a:t>
            </a:fld>
            <a:endParaRPr lang="fr-CH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fr-CH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E454A6C-AA6D-432F-ACF8-836A23833FBC}" type="slidenum">
              <a:rPr lang="de-CH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CH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67"/>
          <p:cNvSpPr/>
          <p:nvPr/>
        </p:nvSpPr>
        <p:spPr>
          <a:xfrm>
            <a:off x="122040" y="1700640"/>
            <a:ext cx="4881600" cy="427284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  <a:prstDash val="sysDash"/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48" name="Textfeld 92"/>
          <p:cNvSpPr/>
          <p:nvPr/>
        </p:nvSpPr>
        <p:spPr>
          <a:xfrm>
            <a:off x="899640" y="677880"/>
            <a:ext cx="3326760" cy="921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CH" sz="1200" b="1" spc="-1" dirty="0">
                <a:solidFill>
                  <a:srgbClr val="000000"/>
                </a:solidFill>
                <a:latin typeface="Calibri"/>
              </a:rPr>
              <a:t>Les responsables de la communauté (conseil de paroisse)</a:t>
            </a:r>
          </a:p>
          <a:p>
            <a:pPr>
              <a:lnSpc>
                <a:spcPct val="100000"/>
              </a:lnSpc>
              <a:buNone/>
              <a:tabLst>
                <a:tab pos="1347840" algn="l"/>
                <a:tab pos="215568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Hans Muster	</a:t>
            </a:r>
            <a:r>
              <a:rPr lang="fr-CH" sz="1000" b="0" strike="noStrike" spc="-1" dirty="0">
                <a:solidFill>
                  <a:srgbClr val="000000"/>
                </a:solidFill>
                <a:latin typeface="Calibri"/>
              </a:rPr>
              <a:t>Président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  <a:tab pos="215568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Peter </a:t>
            </a:r>
            <a:r>
              <a:rPr lang="fr-CH" sz="1000" b="1" strike="noStrike" spc="-1" dirty="0" err="1">
                <a:solidFill>
                  <a:srgbClr val="000000"/>
                </a:solidFill>
                <a:latin typeface="Calibri"/>
              </a:rPr>
              <a:t>Beispiel</a:t>
            </a: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	A</a:t>
            </a:r>
            <a:r>
              <a:rPr lang="fr-CH" sz="1000" b="1" spc="-1" dirty="0">
                <a:solidFill>
                  <a:srgbClr val="000000"/>
                </a:solidFill>
                <a:latin typeface="Calibri"/>
              </a:rPr>
              <a:t>utorité responsable du manage-	       ment environnemental (AR)</a:t>
            </a:r>
            <a:endParaRPr lang="fr-CH" sz="1000" b="0" strike="noStrike" spc="-1" dirty="0">
              <a:latin typeface="Arial"/>
            </a:endParaRPr>
          </a:p>
        </p:txBody>
      </p:sp>
      <p:sp>
        <p:nvSpPr>
          <p:cNvPr id="49" name="Textfeld 93"/>
          <p:cNvSpPr/>
          <p:nvPr/>
        </p:nvSpPr>
        <p:spPr>
          <a:xfrm>
            <a:off x="899640" y="1760040"/>
            <a:ext cx="3312000" cy="429433"/>
          </a:xfrm>
          <a:prstGeom prst="rect">
            <a:avLst/>
          </a:prstGeom>
          <a:solidFill>
            <a:srgbClr val="D0EBB3"/>
          </a:solidFill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CH" sz="1200" b="1" strike="noStrike" spc="-1" dirty="0">
                <a:solidFill>
                  <a:srgbClr val="000000"/>
                </a:solidFill>
                <a:latin typeface="Calibri"/>
              </a:rPr>
              <a:t>Responsable de l‘équipe Environnement </a:t>
            </a:r>
            <a:endParaRPr lang="fr-CH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Werner </a:t>
            </a:r>
            <a:r>
              <a:rPr lang="fr-CH" sz="1000" b="1" strike="noStrike" spc="-1" dirty="0" err="1">
                <a:solidFill>
                  <a:srgbClr val="000000"/>
                </a:solidFill>
                <a:latin typeface="Calibri"/>
              </a:rPr>
              <a:t>Vorbild</a:t>
            </a: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	(mandaté par la paroisse)</a:t>
            </a:r>
            <a:endParaRPr lang="fr-CH" sz="1000" b="0" strike="noStrike" spc="-1" dirty="0">
              <a:latin typeface="Arial"/>
            </a:endParaRPr>
          </a:p>
        </p:txBody>
      </p:sp>
      <p:sp>
        <p:nvSpPr>
          <p:cNvPr id="50" name="Textfeld 94"/>
          <p:cNvSpPr/>
          <p:nvPr/>
        </p:nvSpPr>
        <p:spPr>
          <a:xfrm>
            <a:off x="899640" y="2718720"/>
            <a:ext cx="3312000" cy="1660539"/>
          </a:xfrm>
          <a:prstGeom prst="rect">
            <a:avLst/>
          </a:prstGeom>
          <a:solidFill>
            <a:srgbClr val="92D050"/>
          </a:solidFill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CH" sz="1200" b="1" spc="-1" dirty="0">
                <a:solidFill>
                  <a:srgbClr val="000000"/>
                </a:solidFill>
                <a:latin typeface="Calibri"/>
              </a:rPr>
              <a:t>É</a:t>
            </a:r>
            <a:r>
              <a:rPr lang="fr-CH" sz="1200" b="1" strike="noStrike" spc="-1" dirty="0">
                <a:solidFill>
                  <a:srgbClr val="000000"/>
                </a:solidFill>
                <a:latin typeface="Calibri"/>
              </a:rPr>
              <a:t>quipe Environnement</a:t>
            </a:r>
            <a:endParaRPr lang="fr-CH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Werner </a:t>
            </a:r>
            <a:r>
              <a:rPr lang="fr-CH" sz="1000" b="1" strike="noStrike" spc="-1" dirty="0" err="1">
                <a:solidFill>
                  <a:srgbClr val="000000"/>
                </a:solidFill>
                <a:latin typeface="Calibri"/>
              </a:rPr>
              <a:t>Vorbild</a:t>
            </a: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	C</a:t>
            </a:r>
            <a:r>
              <a:rPr lang="fr-CH" sz="1000" b="1" spc="-1" dirty="0">
                <a:solidFill>
                  <a:srgbClr val="000000"/>
                </a:solidFill>
                <a:latin typeface="Calibri"/>
              </a:rPr>
              <a:t>onseiller en management 	environnemental (CME)</a:t>
            </a: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Peter </a:t>
            </a:r>
            <a:r>
              <a:rPr lang="fr-CH" sz="1000" b="1" strike="noStrike" spc="-1" dirty="0" err="1">
                <a:solidFill>
                  <a:srgbClr val="000000"/>
                </a:solidFill>
                <a:latin typeface="Calibri"/>
              </a:rPr>
              <a:t>Beispiel</a:t>
            </a: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fr-CH" sz="1000" b="1" spc="-1" dirty="0">
                <a:solidFill>
                  <a:srgbClr val="000000"/>
                </a:solidFill>
                <a:latin typeface="Calibri"/>
              </a:rPr>
              <a:t>Autorité responsable du manage-	ment environnemental (AR)</a:t>
            </a: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Heinz Meier	</a:t>
            </a:r>
            <a:r>
              <a:rPr lang="fr-CH" sz="1000" b="0" strike="noStrike" spc="-1" dirty="0">
                <a:solidFill>
                  <a:srgbClr val="000000"/>
                </a:solidFill>
                <a:latin typeface="Calibri"/>
              </a:rPr>
              <a:t>Membre du Conseil de paroisse 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Hans Fromm</a:t>
            </a:r>
            <a:r>
              <a:rPr lang="fr-CH" sz="1000" b="0" strike="noStrike" spc="-1" dirty="0">
                <a:solidFill>
                  <a:srgbClr val="000000"/>
                </a:solidFill>
                <a:latin typeface="Calibri"/>
              </a:rPr>
              <a:t>	Pasteur / Prêtre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Thomas Muster</a:t>
            </a:r>
            <a:r>
              <a:rPr lang="fr-CH" sz="1000" b="0" strike="noStrike" spc="-1" dirty="0">
                <a:solidFill>
                  <a:srgbClr val="000000"/>
                </a:solidFill>
                <a:latin typeface="Calibri"/>
              </a:rPr>
              <a:t>	Diacre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Monika </a:t>
            </a:r>
            <a:r>
              <a:rPr lang="fr-CH" sz="1000" b="1" strike="noStrike" spc="-1" dirty="0" err="1">
                <a:solidFill>
                  <a:srgbClr val="000000"/>
                </a:solidFill>
                <a:latin typeface="Calibri"/>
              </a:rPr>
              <a:t>Beispiel</a:t>
            </a: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fr-CH" sz="1000" b="0" strike="noStrike" spc="-1" dirty="0">
                <a:solidFill>
                  <a:srgbClr val="000000"/>
                </a:solidFill>
                <a:latin typeface="Calibri"/>
              </a:rPr>
              <a:t>Assistante pastorale / Sacristain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Bruno </a:t>
            </a:r>
            <a:r>
              <a:rPr lang="fr-CH" sz="1000" b="1" strike="noStrike" spc="-1" dirty="0" err="1">
                <a:solidFill>
                  <a:srgbClr val="000000"/>
                </a:solidFill>
                <a:latin typeface="Calibri"/>
              </a:rPr>
              <a:t>Blume</a:t>
            </a:r>
            <a:r>
              <a:rPr lang="fr-CH" sz="1000" b="0" strike="noStrike" spc="-1" dirty="0">
                <a:solidFill>
                  <a:srgbClr val="000000"/>
                </a:solidFill>
                <a:latin typeface="Calibri"/>
              </a:rPr>
              <a:t>	Responsable de la </a:t>
            </a:r>
            <a:r>
              <a:rPr lang="fr-CH" sz="1000" b="0" strike="noStrike" spc="-1" dirty="0" err="1">
                <a:solidFill>
                  <a:srgbClr val="000000"/>
                </a:solidFill>
                <a:latin typeface="Calibri"/>
              </a:rPr>
              <a:t>biodiversié</a:t>
            </a:r>
            <a:endParaRPr lang="fr-CH" sz="1000" b="0" strike="noStrike" spc="-1" dirty="0">
              <a:latin typeface="Arial"/>
            </a:endParaRPr>
          </a:p>
        </p:txBody>
      </p:sp>
      <p:sp>
        <p:nvSpPr>
          <p:cNvPr id="51" name="Textfeld 95"/>
          <p:cNvSpPr/>
          <p:nvPr/>
        </p:nvSpPr>
        <p:spPr>
          <a:xfrm>
            <a:off x="169920" y="4415400"/>
            <a:ext cx="1511640" cy="1369080"/>
          </a:xfrm>
          <a:prstGeom prst="rect">
            <a:avLst/>
          </a:prstGeom>
          <a:solidFill>
            <a:srgbClr val="E6B9B8">
              <a:alpha val="90000"/>
            </a:srgbClr>
          </a:solidFill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000000"/>
                </a:solidFill>
                <a:latin typeface="Calibri"/>
              </a:rPr>
              <a:t>Sous-groupe biodiversité</a:t>
            </a:r>
            <a:endParaRPr lang="fr-CH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Bruno Blume </a:t>
            </a:r>
            <a:r>
              <a:rPr lang="de-DE" sz="1000" b="0" strike="noStrike" spc="-1">
                <a:solidFill>
                  <a:srgbClr val="000000"/>
                </a:solidFill>
                <a:latin typeface="Calibri"/>
              </a:rPr>
              <a:t>(Direction)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Hans Fromm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Monika Beispiel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Heinz Meier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1347840" algn="l"/>
              </a:tabLst>
            </a:pPr>
            <a:endParaRPr lang="fr-CH" sz="1000" b="0" strike="noStrike" spc="-1">
              <a:latin typeface="Arial"/>
            </a:endParaRPr>
          </a:p>
        </p:txBody>
      </p:sp>
      <p:sp>
        <p:nvSpPr>
          <p:cNvPr id="52" name="Textfeld 96"/>
          <p:cNvSpPr/>
          <p:nvPr/>
        </p:nvSpPr>
        <p:spPr>
          <a:xfrm>
            <a:off x="1753920" y="4427248"/>
            <a:ext cx="1455108" cy="1752872"/>
          </a:xfrm>
          <a:prstGeom prst="rect">
            <a:avLst/>
          </a:prstGeom>
          <a:solidFill>
            <a:srgbClr val="E6B9B8">
              <a:alpha val="90000"/>
            </a:srgbClr>
          </a:solidFill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CH" sz="1200" b="1" strike="noStrike" spc="-1" dirty="0">
                <a:solidFill>
                  <a:srgbClr val="000000"/>
                </a:solidFill>
                <a:latin typeface="Calibri"/>
              </a:rPr>
              <a:t>Sous-groupe</a:t>
            </a:r>
            <a:br>
              <a:rPr lang="fr-CH" dirty="0"/>
            </a:br>
            <a:r>
              <a:rPr lang="fr-CH" sz="1200" b="1" strike="noStrike" spc="-1" dirty="0">
                <a:solidFill>
                  <a:srgbClr val="000000"/>
                </a:solidFill>
                <a:latin typeface="Calibri"/>
              </a:rPr>
              <a:t>Directives de mise en valeur et améliorations </a:t>
            </a:r>
            <a:endParaRPr lang="fr-CH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Hans Muster </a:t>
            </a:r>
            <a:r>
              <a:rPr lang="fr-CH" sz="1000" b="0" strike="noStrike" spc="-1" dirty="0">
                <a:solidFill>
                  <a:srgbClr val="000000"/>
                </a:solidFill>
                <a:latin typeface="Calibri"/>
              </a:rPr>
              <a:t>(Direction)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CH" sz="1000" b="1" strike="noStrike" spc="-1" dirty="0" err="1">
                <a:solidFill>
                  <a:srgbClr val="000000"/>
                </a:solidFill>
                <a:latin typeface="Calibri"/>
              </a:rPr>
              <a:t>Pfarrer</a:t>
            </a: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 Kirchner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CH" sz="1000" b="1" strike="noStrike" spc="-1" dirty="0">
                <a:solidFill>
                  <a:srgbClr val="000000"/>
                </a:solidFill>
                <a:latin typeface="Calibri"/>
              </a:rPr>
              <a:t>Thomas Muster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de-DE" sz="1000" b="1" strike="noStrike" spc="-1" dirty="0">
                <a:solidFill>
                  <a:srgbClr val="000000"/>
                </a:solidFill>
                <a:latin typeface="Calibri"/>
              </a:rPr>
              <a:t>…</a:t>
            </a: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CH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CH" sz="1000" b="0" strike="noStrike" spc="-1" dirty="0">
              <a:latin typeface="Arial"/>
            </a:endParaRPr>
          </a:p>
        </p:txBody>
      </p:sp>
      <p:sp>
        <p:nvSpPr>
          <p:cNvPr id="53" name="Textfeld 102"/>
          <p:cNvSpPr/>
          <p:nvPr/>
        </p:nvSpPr>
        <p:spPr>
          <a:xfrm>
            <a:off x="169920" y="6201000"/>
            <a:ext cx="4689720" cy="27288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CH" sz="1200" b="1" strike="noStrike" spc="-1" dirty="0">
                <a:solidFill>
                  <a:srgbClr val="000000"/>
                </a:solidFill>
                <a:latin typeface="Calibri"/>
              </a:rPr>
              <a:t>Collaborateurs utiles et membres bénévoles de la paroisse</a:t>
            </a:r>
            <a:endParaRPr lang="fr-CH" sz="1200" b="0" strike="noStrike" spc="-1" dirty="0">
              <a:latin typeface="Arial"/>
            </a:endParaRPr>
          </a:p>
        </p:txBody>
      </p:sp>
      <p:sp>
        <p:nvSpPr>
          <p:cNvPr id="54" name="Textfeld 103"/>
          <p:cNvSpPr/>
          <p:nvPr/>
        </p:nvSpPr>
        <p:spPr>
          <a:xfrm>
            <a:off x="5079240" y="652680"/>
            <a:ext cx="3164760" cy="913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cap="rnd">
            <a:solidFill>
              <a:srgbClr val="000000"/>
            </a:solidFill>
            <a:round/>
          </a:ln>
          <a:effectLst>
            <a:softEdge rad="12708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>
                <a:solidFill>
                  <a:srgbClr val="000000"/>
                </a:solidFill>
                <a:latin typeface="Calibri"/>
              </a:rPr>
              <a:t>• Responsabilité générale</a:t>
            </a:r>
            <a:endParaRPr lang="fr-CH" sz="900" b="0" strike="noStrike" spc="-1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>
                <a:solidFill>
                  <a:srgbClr val="000000"/>
                </a:solidFill>
                <a:latin typeface="Calibri"/>
              </a:rPr>
              <a:t>•	Intégration du management environnemental dans le concept général de la paroisse</a:t>
            </a:r>
            <a:endParaRPr lang="fr-CH" sz="900" b="0" strike="noStrike" spc="-1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>
                <a:solidFill>
                  <a:srgbClr val="000000"/>
                </a:solidFill>
                <a:latin typeface="Calibri"/>
              </a:rPr>
              <a:t>•	Approbation des mesures pour le maintien de la valeur et de la qualité des immeubles</a:t>
            </a:r>
            <a:endParaRPr lang="fr-CH" sz="900" b="0" strike="noStrike" spc="-1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>
                <a:solidFill>
                  <a:srgbClr val="000000"/>
                </a:solidFill>
                <a:latin typeface="Calibri"/>
              </a:rPr>
              <a:t>•	Approbation du rapport annuel</a:t>
            </a:r>
            <a:endParaRPr lang="fr-CH" sz="900" b="0" strike="noStrike" spc="-1">
              <a:latin typeface="Arial"/>
            </a:endParaRPr>
          </a:p>
        </p:txBody>
      </p:sp>
      <p:sp>
        <p:nvSpPr>
          <p:cNvPr id="55" name="Textfeld 107"/>
          <p:cNvSpPr/>
          <p:nvPr/>
        </p:nvSpPr>
        <p:spPr>
          <a:xfrm>
            <a:off x="5079240" y="1713600"/>
            <a:ext cx="3946320" cy="913320"/>
          </a:xfrm>
          <a:prstGeom prst="rect">
            <a:avLst/>
          </a:prstGeom>
          <a:solidFill>
            <a:srgbClr val="D0EBB3"/>
          </a:solidFill>
          <a:ln w="6350" cap="rnd">
            <a:solidFill>
              <a:srgbClr val="000000"/>
            </a:solidFill>
            <a:round/>
          </a:ln>
          <a:effectLst>
            <a:softEdge rad="12708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 dirty="0">
                <a:solidFill>
                  <a:srgbClr val="000000"/>
                </a:solidFill>
                <a:latin typeface="Calibri"/>
              </a:rPr>
              <a:t>•	</a:t>
            </a: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Conduite de l’équipe </a:t>
            </a:r>
            <a:r>
              <a:rPr lang="fr-CH" sz="900" spc="-1" dirty="0">
                <a:solidFill>
                  <a:srgbClr val="000000"/>
                </a:solidFill>
                <a:latin typeface="Calibri"/>
              </a:rPr>
              <a:t>E</a:t>
            </a: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nvironnement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Système du management environnemental: pérennisation 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   de la maîtrise du processus / développement ultérieur  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Réalisation du programme environnemental et développement ultérieur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Préparation de l’audit interne (audit annuel)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Documentation pour la certification</a:t>
            </a:r>
            <a:endParaRPr lang="fr-CH" sz="900" b="0" strike="noStrike" spc="-1" dirty="0">
              <a:latin typeface="Arial"/>
            </a:endParaRPr>
          </a:p>
        </p:txBody>
      </p:sp>
      <p:sp>
        <p:nvSpPr>
          <p:cNvPr id="56" name="Textfeld 108"/>
          <p:cNvSpPr/>
          <p:nvPr/>
        </p:nvSpPr>
        <p:spPr>
          <a:xfrm>
            <a:off x="5076000" y="3285000"/>
            <a:ext cx="3946320" cy="2168371"/>
          </a:xfrm>
          <a:prstGeom prst="rect">
            <a:avLst/>
          </a:prstGeom>
          <a:solidFill>
            <a:srgbClr val="92D050"/>
          </a:solidFill>
          <a:ln w="6350" cap="rnd">
            <a:solidFill>
              <a:srgbClr val="000000"/>
            </a:solidFill>
            <a:round/>
          </a:ln>
          <a:effectLst>
            <a:softEdge rad="12708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Echange d’expériences et coordination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Contrôle et développement du programme environnemental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Recherche de responsables pour des tâches spécifiques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Relations publiques - Travail d’intérêt public 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Convocation des sous-groupes </a:t>
            </a:r>
            <a:endParaRPr lang="fr-CH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8748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 Saisies des données dans le programme (CDV), indices.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</a:t>
            </a:r>
            <a:r>
              <a:rPr lang="fr-CH" sz="900" b="0" strike="noStrike" spc="-1" dirty="0" err="1">
                <a:solidFill>
                  <a:srgbClr val="000000"/>
                </a:solidFill>
                <a:latin typeface="Calibri"/>
              </a:rPr>
              <a:t>Surpervision</a:t>
            </a: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 du respect des lignes directrices de mise en valeur des objectifs environnementaux à long terme 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Information et motivation des collaborateurs et collaboratrices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Recensement des besoins en informations et en formation continue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Au besoin initier des cours de perfectionnement 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Accompagnement de la réalisation du programme environnemental  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Collaboration lors de l’audit interne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Promouvoir l’idée de la protection de la Création à tous les niveaux de la paroisse</a:t>
            </a:r>
            <a:endParaRPr lang="fr-CH" sz="900" b="0" strike="noStrike" spc="-1" dirty="0">
              <a:latin typeface="Arial"/>
            </a:endParaRPr>
          </a:p>
        </p:txBody>
      </p:sp>
      <p:sp>
        <p:nvSpPr>
          <p:cNvPr id="57" name="Textfeld 109"/>
          <p:cNvSpPr/>
          <p:nvPr/>
        </p:nvSpPr>
        <p:spPr>
          <a:xfrm>
            <a:off x="5079240" y="5375520"/>
            <a:ext cx="3946320" cy="1050480"/>
          </a:xfrm>
          <a:prstGeom prst="rect">
            <a:avLst/>
          </a:prstGeom>
          <a:solidFill>
            <a:srgbClr val="E6B9B8">
              <a:alpha val="90000"/>
            </a:srgbClr>
          </a:solidFill>
          <a:ln w="6350" cap="rnd">
            <a:solidFill>
              <a:srgbClr val="000000"/>
            </a:solidFill>
            <a:round/>
          </a:ln>
          <a:effectLst>
            <a:softEdge rad="12708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 dirty="0">
                <a:solidFill>
                  <a:srgbClr val="000000"/>
                </a:solidFill>
                <a:latin typeface="Calibri"/>
              </a:rPr>
              <a:t>•	</a:t>
            </a: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Promotion de l’idée du maintien de la valeur au sein de tous les organes de la paroisse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Récolte des questions et des vœux sur des thèmes spécifiques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 Travail préliminaire en faveur de l’équipe pour des thématiques spéciales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 La participation de nombreux collaborateurs et collaboratrices dans les différents  groupes est souhaitée</a:t>
            </a:r>
            <a:endParaRPr lang="fr-CH" sz="900" b="0" strike="noStrike" spc="-1" dirty="0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	Exécution des tâches</a:t>
            </a:r>
            <a:endParaRPr lang="fr-CH" sz="900" b="0" strike="noStrike" spc="-1" dirty="0">
              <a:latin typeface="Arial"/>
            </a:endParaRPr>
          </a:p>
        </p:txBody>
      </p:sp>
      <p:sp>
        <p:nvSpPr>
          <p:cNvPr id="58" name="Textfeld 110"/>
          <p:cNvSpPr/>
          <p:nvPr/>
        </p:nvSpPr>
        <p:spPr>
          <a:xfrm>
            <a:off x="5079240" y="6377400"/>
            <a:ext cx="3946320" cy="36468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>
            <a:solidFill>
              <a:srgbClr val="000000"/>
            </a:solidFill>
            <a:round/>
          </a:ln>
          <a:effectLst>
            <a:softEdge rad="12708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>
                <a:solidFill>
                  <a:srgbClr val="000000"/>
                </a:solidFill>
                <a:latin typeface="Calibri"/>
              </a:rPr>
              <a:t>•	Chacun-e est encouragé d’agir selon les lignes directrices de mise en valeur </a:t>
            </a:r>
            <a:endParaRPr lang="fr-CH" sz="900" b="0" strike="noStrike" spc="-1">
              <a:latin typeface="Arial"/>
            </a:endParaRPr>
          </a:p>
          <a:p>
            <a:pPr marL="87480" indent="-874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CH" sz="900" b="0" strike="noStrike" spc="-1">
                <a:solidFill>
                  <a:srgbClr val="000000"/>
                </a:solidFill>
                <a:latin typeface="Calibri"/>
              </a:rPr>
              <a:t>•	Prendre en main des tâches particulières</a:t>
            </a:r>
            <a:endParaRPr lang="fr-CH" sz="900" b="0" strike="noStrike" spc="-1">
              <a:latin typeface="Arial"/>
            </a:endParaRPr>
          </a:p>
        </p:txBody>
      </p:sp>
      <p:sp>
        <p:nvSpPr>
          <p:cNvPr id="59" name="Textfeld 112"/>
          <p:cNvSpPr/>
          <p:nvPr/>
        </p:nvSpPr>
        <p:spPr>
          <a:xfrm rot="16200000">
            <a:off x="-676440" y="2424362"/>
            <a:ext cx="2235240" cy="644877"/>
          </a:xfrm>
          <a:prstGeom prst="rect">
            <a:avLst/>
          </a:prstGeom>
          <a:noFill/>
          <a:ln w="6350">
            <a:noFill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CH" sz="1200" b="1" strike="noStrike" spc="-1" dirty="0">
                <a:solidFill>
                  <a:srgbClr val="FF0000"/>
                </a:solidFill>
                <a:latin typeface="Calibri"/>
              </a:rPr>
              <a:t>Suivi durant la première année par l</a:t>
            </a:r>
            <a:r>
              <a:rPr lang="fr-CH" sz="1200" b="1" spc="-1" dirty="0">
                <a:solidFill>
                  <a:srgbClr val="FF0000"/>
                </a:solidFill>
                <a:latin typeface="Calibri"/>
              </a:rPr>
              <a:t>’autorité responsable du management environnemental </a:t>
            </a:r>
            <a:endParaRPr lang="fr-CH" sz="1200" b="0" strike="noStrike" spc="-1" dirty="0">
              <a:latin typeface="Arial"/>
            </a:endParaRPr>
          </a:p>
        </p:txBody>
      </p:sp>
      <p:sp>
        <p:nvSpPr>
          <p:cNvPr id="60" name="Textfeld 114"/>
          <p:cNvSpPr/>
          <p:nvPr/>
        </p:nvSpPr>
        <p:spPr>
          <a:xfrm>
            <a:off x="5154480" y="1556640"/>
            <a:ext cx="3096000" cy="227520"/>
          </a:xfrm>
          <a:prstGeom prst="rect">
            <a:avLst/>
          </a:prstGeom>
          <a:solidFill>
            <a:srgbClr val="FF4F4F"/>
          </a:solidFill>
          <a:ln w="3810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87480" algn="l"/>
              </a:tabLst>
            </a:pPr>
            <a:r>
              <a:rPr lang="de-CH" sz="900" b="0" strike="noStrike" spc="-1">
                <a:solidFill>
                  <a:srgbClr val="000000"/>
                </a:solidFill>
                <a:latin typeface="Calibri"/>
              </a:rPr>
              <a:t>Accompagnement des étapes de travail  / Coaching</a:t>
            </a:r>
            <a:endParaRPr lang="fr-CH" sz="900" b="0" strike="noStrike" spc="-1">
              <a:latin typeface="Arial"/>
            </a:endParaRPr>
          </a:p>
        </p:txBody>
      </p:sp>
      <p:sp>
        <p:nvSpPr>
          <p:cNvPr id="61" name="Pfeil nach oben und unten 72"/>
          <p:cNvSpPr/>
          <p:nvPr/>
        </p:nvSpPr>
        <p:spPr>
          <a:xfrm>
            <a:off x="2339640" y="1340640"/>
            <a:ext cx="179640" cy="53316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Pfeil nach oben und unten 116"/>
          <p:cNvSpPr/>
          <p:nvPr/>
        </p:nvSpPr>
        <p:spPr>
          <a:xfrm>
            <a:off x="1259640" y="4279320"/>
            <a:ext cx="179640" cy="373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Pfeil nach oben und unten 119"/>
          <p:cNvSpPr/>
          <p:nvPr/>
        </p:nvSpPr>
        <p:spPr>
          <a:xfrm>
            <a:off x="2442960" y="4279320"/>
            <a:ext cx="179640" cy="373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Pfeil nach oben und unten 122"/>
          <p:cNvSpPr/>
          <p:nvPr/>
        </p:nvSpPr>
        <p:spPr>
          <a:xfrm>
            <a:off x="2352960" y="2262960"/>
            <a:ext cx="166680" cy="373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Pfeil nach oben und unten 123"/>
          <p:cNvSpPr/>
          <p:nvPr/>
        </p:nvSpPr>
        <p:spPr>
          <a:xfrm>
            <a:off x="1259640" y="5837040"/>
            <a:ext cx="179640" cy="373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Pfeil nach oben und unten 124"/>
          <p:cNvSpPr/>
          <p:nvPr/>
        </p:nvSpPr>
        <p:spPr>
          <a:xfrm>
            <a:off x="2442960" y="5832360"/>
            <a:ext cx="179640" cy="373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Pfeil nach oben und unten 125"/>
          <p:cNvSpPr/>
          <p:nvPr/>
        </p:nvSpPr>
        <p:spPr>
          <a:xfrm>
            <a:off x="3888000" y="5837040"/>
            <a:ext cx="179640" cy="373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Textfeld 97"/>
          <p:cNvSpPr/>
          <p:nvPr/>
        </p:nvSpPr>
        <p:spPr>
          <a:xfrm>
            <a:off x="3348000" y="4416120"/>
            <a:ext cx="1511640" cy="1369080"/>
          </a:xfrm>
          <a:prstGeom prst="rect">
            <a:avLst/>
          </a:prstGeom>
          <a:solidFill>
            <a:srgbClr val="E6B9B8">
              <a:alpha val="90000"/>
            </a:srgbClr>
          </a:solidFill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000000"/>
                </a:solidFill>
                <a:latin typeface="Calibri"/>
              </a:rPr>
              <a:t>Sous-groupe </a:t>
            </a:r>
            <a:br/>
            <a:r>
              <a:rPr lang="de-DE" sz="1200" b="1" strike="noStrike" spc="-1">
                <a:solidFill>
                  <a:srgbClr val="000000"/>
                </a:solidFill>
                <a:latin typeface="Calibri"/>
              </a:rPr>
              <a:t>…………….</a:t>
            </a:r>
            <a:endParaRPr lang="fr-CH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……………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………………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………………..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de-DE" sz="1000" b="1" strike="noStrike" spc="-1">
                <a:solidFill>
                  <a:srgbClr val="000000"/>
                </a:solidFill>
                <a:latin typeface="Calibri"/>
              </a:rPr>
              <a:t>……………….</a:t>
            </a: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CH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CH" sz="1000" b="0" strike="noStrike" spc="-1">
              <a:latin typeface="Arial"/>
            </a:endParaRPr>
          </a:p>
        </p:txBody>
      </p:sp>
      <p:sp>
        <p:nvSpPr>
          <p:cNvPr id="69" name="Textfeld 126"/>
          <p:cNvSpPr/>
          <p:nvPr/>
        </p:nvSpPr>
        <p:spPr>
          <a:xfrm>
            <a:off x="823320" y="188640"/>
            <a:ext cx="7204680" cy="364680"/>
          </a:xfrm>
          <a:prstGeom prst="rect">
            <a:avLst/>
          </a:prstGeom>
          <a:noFill/>
          <a:ln w="6350" cap="rnd">
            <a:solidFill>
              <a:srgbClr val="000000"/>
            </a:solidFill>
            <a:round/>
          </a:ln>
          <a:effectLst>
            <a:softEdge rad="126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CH" sz="1800" b="1" strike="noStrike" spc="-1" dirty="0" err="1">
                <a:solidFill>
                  <a:srgbClr val="000000"/>
                </a:solidFill>
                <a:latin typeface="Calibri"/>
              </a:rPr>
              <a:t>Organigrammme</a:t>
            </a:r>
            <a:r>
              <a:rPr lang="fr-CH" sz="1800" b="1" strike="noStrike" spc="-1" dirty="0">
                <a:solidFill>
                  <a:srgbClr val="000000"/>
                </a:solidFill>
                <a:latin typeface="Calibri"/>
              </a:rPr>
              <a:t> environnemental de la paroisse / communauté de  ……… </a:t>
            </a:r>
            <a:endParaRPr lang="fr-CH" sz="1800" b="0" strike="noStrike" spc="-1" dirty="0">
              <a:latin typeface="Arial"/>
            </a:endParaRPr>
          </a:p>
        </p:txBody>
      </p:sp>
      <p:sp>
        <p:nvSpPr>
          <p:cNvPr id="70" name="Gerade Verbindung 12"/>
          <p:cNvSpPr/>
          <p:nvPr/>
        </p:nvSpPr>
        <p:spPr>
          <a:xfrm>
            <a:off x="5007240" y="1700640"/>
            <a:ext cx="144000" cy="360"/>
          </a:xfrm>
          <a:prstGeom prst="line">
            <a:avLst/>
          </a:prstGeom>
          <a:ln w="28575">
            <a:solidFill>
              <a:srgbClr val="FF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Text Box 2"/>
          <p:cNvSpPr/>
          <p:nvPr/>
        </p:nvSpPr>
        <p:spPr>
          <a:xfrm>
            <a:off x="925920" y="2286084"/>
            <a:ext cx="1351440" cy="3505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" tIns="10800" rIns="54000" bIns="10800" numCol="1" spcCol="0" anchor="t"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  <a:buNone/>
              <a:tabLst>
                <a:tab pos="0" algn="l"/>
              </a:tabLst>
            </a:pPr>
            <a:r>
              <a:rPr lang="de-DE" sz="1050" spc="-1" dirty="0">
                <a:solidFill>
                  <a:srgbClr val="000000"/>
                </a:solidFill>
                <a:latin typeface="Calibri"/>
              </a:rPr>
              <a:t>Responsable de la </a:t>
            </a:r>
            <a:r>
              <a:rPr lang="fr-CH" sz="1050" spc="-1" dirty="0" err="1">
                <a:solidFill>
                  <a:srgbClr val="000000"/>
                </a:solidFill>
                <a:latin typeface="Calibri"/>
              </a:rPr>
              <a:t>sé-curité</a:t>
            </a:r>
            <a:r>
              <a:rPr lang="de-DE" sz="1050" b="0" strike="noStrike" spc="-1" dirty="0">
                <a:solidFill>
                  <a:srgbClr val="000000"/>
                </a:solidFill>
                <a:latin typeface="Calibri"/>
              </a:rPr>
              <a:t>: Fredy Müller</a:t>
            </a:r>
            <a:endParaRPr lang="fr-CH" sz="1050" b="0" strike="noStrike" spc="-1" dirty="0">
              <a:latin typeface="Arial"/>
            </a:endParaRPr>
          </a:p>
        </p:txBody>
      </p:sp>
      <p:sp>
        <p:nvSpPr>
          <p:cNvPr id="72" name="Text Box 3"/>
          <p:cNvSpPr/>
          <p:nvPr/>
        </p:nvSpPr>
        <p:spPr>
          <a:xfrm>
            <a:off x="5076000" y="2572912"/>
            <a:ext cx="3812760" cy="7833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 cap="rnd">
            <a:solidFill>
              <a:srgbClr val="000000"/>
            </a:solidFill>
            <a:round/>
          </a:ln>
          <a:effectLst>
            <a:softEdge rad="12708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 Contrôle des documents </a:t>
            </a:r>
            <a:r>
              <a:rPr lang="fr-CH" sz="900" spc="-1" dirty="0">
                <a:solidFill>
                  <a:srgbClr val="000000"/>
                </a:solidFill>
                <a:latin typeface="Calibri"/>
              </a:rPr>
              <a:t>par le RS</a:t>
            </a: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 (</a:t>
            </a:r>
            <a:r>
              <a:rPr lang="fr-CH" sz="900" b="0" strike="noStrike" spc="-1" dirty="0" err="1">
                <a:solidFill>
                  <a:srgbClr val="000000"/>
                </a:solidFill>
                <a:latin typeface="Calibri"/>
              </a:rPr>
              <a:t>Checklistes</a:t>
            </a: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 de la SUVA et de l</a:t>
            </a:r>
            <a:r>
              <a:rPr lang="fr-CH" sz="900" spc="-1" dirty="0">
                <a:solidFill>
                  <a:srgbClr val="000000"/>
                </a:solidFill>
                <a:latin typeface="Calibri"/>
              </a:rPr>
              <a:t>a CFST</a:t>
            </a: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fr-CH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 Responsabilité de la sécurité au travail et de la planification des secours 	   d‘urgence</a:t>
            </a:r>
            <a:endParaRPr lang="fr-CH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CH" sz="900" b="0" strike="noStrike" spc="-1" dirty="0">
                <a:solidFill>
                  <a:srgbClr val="000000"/>
                </a:solidFill>
                <a:latin typeface="Calibri"/>
              </a:rPr>
              <a:t>• Planification annuelle et examen annuel en effectuant un aperçu des                                       dangers potentiels à éviter</a:t>
            </a:r>
            <a:endParaRPr lang="fr-CH" sz="900" b="0" strike="noStrike" spc="-1" dirty="0">
              <a:latin typeface="Arial"/>
            </a:endParaRPr>
          </a:p>
        </p:txBody>
      </p:sp>
      <p:sp>
        <p:nvSpPr>
          <p:cNvPr id="73" name="Pfeil nach oben und unten 121"/>
          <p:cNvSpPr/>
          <p:nvPr/>
        </p:nvSpPr>
        <p:spPr>
          <a:xfrm>
            <a:off x="3852000" y="4279320"/>
            <a:ext cx="179640" cy="373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Pfeil nach links und oben 79"/>
          <p:cNvSpPr/>
          <p:nvPr/>
        </p:nvSpPr>
        <p:spPr>
          <a:xfrm flipV="1">
            <a:off x="4226400" y="3863880"/>
            <a:ext cx="417240" cy="233244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531</Words>
  <Application>Microsoft Macintosh PowerPoint</Application>
  <PresentationFormat>Affichage à l'écran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Office Theme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Werner_Federer</dc:creator>
  <dc:description/>
  <cp:lastModifiedBy>Marc Roethlisberger</cp:lastModifiedBy>
  <cp:revision>99</cp:revision>
  <cp:lastPrinted>2018-10-24T13:18:38Z</cp:lastPrinted>
  <dcterms:created xsi:type="dcterms:W3CDTF">2015-03-04T19:05:00Z</dcterms:created>
  <dcterms:modified xsi:type="dcterms:W3CDTF">2022-05-03T07:45:54Z</dcterms:modified>
  <dc:language>fr-CH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Affichage à l'écran (4:3)</vt:lpwstr>
  </property>
  <property fmtid="{D5CDD505-2E9C-101B-9397-08002B2CF9AE}" pid="4" name="Slides">
    <vt:i4>1</vt:i4>
  </property>
</Properties>
</file>