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B7BB"/>
    <a:srgbClr val="F0EA00"/>
    <a:srgbClr val="9858DE"/>
    <a:srgbClr val="2F6BF1"/>
    <a:srgbClr val="7427C9"/>
    <a:srgbClr val="33CC33"/>
    <a:srgbClr val="FF66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50E9B5-8B33-E74E-9ACC-334C5D651746}" v="8" dt="2022-09-07T14:37:53.924"/>
    <p1510:client id="{CEE15892-7CC2-4BDB-8572-9095265878CF}" v="233" dt="2022-09-07T14:39:14.2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1"/>
    <p:restoredTop sz="94732"/>
  </p:normalViewPr>
  <p:slideViewPr>
    <p:cSldViewPr snapToGrid="0">
      <p:cViewPr varScale="1">
        <p:scale>
          <a:sx n="165" d="100"/>
          <a:sy n="165" d="100"/>
        </p:scale>
        <p:origin x="216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B820FB-5E90-8CBA-B0BE-37F955B8E6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EC9AA49-50FB-A992-C0FC-1772203419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097E4BA-295D-886B-F1FF-6440DD281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75A2-37EC-4215-97B6-2515975E8A42}" type="datetimeFigureOut">
              <a:rPr lang="de-CH" smtClean="0"/>
              <a:t>08.09.22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217D926-FD9C-6BAF-F9EB-30C1BC5A6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9BC1778-B706-4640-4829-D1811CF70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EB49-52AB-4879-B20C-157F03701C6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4304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1CC1FA-EA3C-B930-8824-4A39DAA97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5253AED-D0ED-8021-B703-89F0D5B11E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1EE751-60BA-C0F3-66A6-127B022AE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75A2-37EC-4215-97B6-2515975E8A42}" type="datetimeFigureOut">
              <a:rPr lang="de-CH" smtClean="0"/>
              <a:t>08.09.22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B6BAEA1-AF5D-C7A2-8AFC-E180B0754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E2B738-CD17-376E-605F-77076E481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EB49-52AB-4879-B20C-157F03701C6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09250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539966A-524C-82D6-12E3-3A73A68D9A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78D575C-C4C6-D044-F037-54B90C482C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C67B25-9FA0-C2C9-4F24-8B2DABADD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75A2-37EC-4215-97B6-2515975E8A42}" type="datetimeFigureOut">
              <a:rPr lang="de-CH" smtClean="0"/>
              <a:t>08.09.22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8AC5759-AA91-BE85-64AD-51B4E22A5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913064-7CBA-C12F-53B0-8E60758F8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EB49-52AB-4879-B20C-157F03701C6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32508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43B5CB-BB5C-782B-18FD-EA184DCDD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5410F4-AF90-2180-A6C7-319B2C040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FA96D5E-1F3A-0691-8CBC-C4A07E63D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75A2-37EC-4215-97B6-2515975E8A42}" type="datetimeFigureOut">
              <a:rPr lang="de-CH" smtClean="0"/>
              <a:t>08.09.22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CCA242D-20DC-361C-AECA-559017397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3BF032-39FC-8759-1F6F-0B369C491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EB49-52AB-4879-B20C-157F03701C6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82590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5421DE-9BCB-2BE4-D950-532F7827B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BC27CE5-E5DE-C03B-4045-BE0AC2C4A4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C9D0A1D-D3BF-0FD1-F870-7AB56AAC5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75A2-37EC-4215-97B6-2515975E8A42}" type="datetimeFigureOut">
              <a:rPr lang="de-CH" smtClean="0"/>
              <a:t>08.09.22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5D1BC0-BC46-CAEB-B59E-A98AB184C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A54964-7392-4198-6FC6-DD1C043C4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EB49-52AB-4879-B20C-157F03701C6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80772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B66C55-7F9A-53A9-CDB6-6A62D81BA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61709E-7AA0-1C45-B57F-5D2B00F924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33B998B-A9A3-EA80-1B6C-C8933DABFE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A497A6A-136F-34B5-48CF-9E37653D3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75A2-37EC-4215-97B6-2515975E8A42}" type="datetimeFigureOut">
              <a:rPr lang="de-CH" smtClean="0"/>
              <a:t>08.09.22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3E9DC7F-18D9-D109-25B9-135ABA4ED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87F6031-3253-8E57-9505-25D5E3640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EB49-52AB-4879-B20C-157F03701C6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5562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75E5D5-6085-5F1F-8AC3-4812585F7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8F65E2B-0820-C408-1BB8-44D1D9C24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FD5DE0C-4E5D-F7DD-6C07-6533A3A74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7B9A10B-1BC1-19CA-DF28-0385385AF4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10AA776-27E0-E2E6-1797-97633E91E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4B97482-38A3-1953-EA4A-27533CF50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75A2-37EC-4215-97B6-2515975E8A42}" type="datetimeFigureOut">
              <a:rPr lang="de-CH" smtClean="0"/>
              <a:t>08.09.22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ACF24EA-D401-8DDF-3C14-6595AC06B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DE8D588-8397-99C0-8372-58595721E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EB49-52AB-4879-B20C-157F03701C6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84040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290645-8547-4350-35DA-B8F16CE31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3106EA9-1C7E-E78B-1784-5F1550EA2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75A2-37EC-4215-97B6-2515975E8A42}" type="datetimeFigureOut">
              <a:rPr lang="de-CH" smtClean="0"/>
              <a:t>08.09.22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26709F8-C219-A79F-05ED-6ED34027E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ABC90C6-23DE-3511-9B16-DF51A12F9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EB49-52AB-4879-B20C-157F03701C6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82523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285F31C-B024-C403-744B-399A552E5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75A2-37EC-4215-97B6-2515975E8A42}" type="datetimeFigureOut">
              <a:rPr lang="de-CH" smtClean="0"/>
              <a:t>08.09.22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928025B-E62C-BB06-5292-712A6502F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B08F698-6620-4FED-FE2F-712C72A8F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EB49-52AB-4879-B20C-157F03701C6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63996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A32871-5521-431A-CC26-7BF735116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331602-CC98-9861-F63D-49A6A9B08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3074508-5291-CC40-DED4-2187D32831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6326840-5C41-8FC7-F289-F82CCA745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75A2-37EC-4215-97B6-2515975E8A42}" type="datetimeFigureOut">
              <a:rPr lang="de-CH" smtClean="0"/>
              <a:t>08.09.22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2547425-F158-4D9D-A3A6-C5F8DE2FE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CE57EAA-45AE-EF48-85BF-457862987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EB49-52AB-4879-B20C-157F03701C6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02997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80A172-7F5C-627F-95B3-EF0AEE588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FA3EE1C-F4F5-90FC-3644-BB29D1AFE1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A9D2BAB-DC1A-867E-A55C-D6730C700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D6F3F4C-D40F-1403-0202-2ABD2CB7E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75A2-37EC-4215-97B6-2515975E8A42}" type="datetimeFigureOut">
              <a:rPr lang="de-CH" smtClean="0"/>
              <a:t>08.09.22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F2D940F-E186-4D7E-B50E-E7B403B98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609F8C9-77EF-C5EC-DC0C-3EE912ABF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EB49-52AB-4879-B20C-157F03701C6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1196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3DFE2F2-A7CC-902C-0970-4046E3204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8CC6F8B-6B6C-C016-E1F2-4865EC5B7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A28C2F-A970-C6BD-8696-A712BDA6A8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B75A2-37EC-4215-97B6-2515975E8A42}" type="datetimeFigureOut">
              <a:rPr lang="de-CH" smtClean="0"/>
              <a:t>08.09.22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180413-2526-59F1-4587-8784E48862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890D1E-E1D8-2ED3-F42F-F9CF0A3036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0EB49-52AB-4879-B20C-157F03701C6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28393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C3423A3A-8728-E71D-4B39-E9BDEF0FE76A}"/>
              </a:ext>
            </a:extLst>
          </p:cNvPr>
          <p:cNvSpPr>
            <a:spLocks noChangeAspect="1"/>
          </p:cNvSpPr>
          <p:nvPr/>
        </p:nvSpPr>
        <p:spPr>
          <a:xfrm>
            <a:off x="7281441" y="4713825"/>
            <a:ext cx="1257281" cy="1257281"/>
          </a:xfrm>
          <a:prstGeom prst="ellipse">
            <a:avLst/>
          </a:prstGeom>
          <a:solidFill>
            <a:srgbClr val="2F6BF1"/>
          </a:solidFill>
          <a:ln>
            <a:noFill/>
          </a:ln>
          <a:effectLst/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200">
                <a:solidFill>
                  <a:schemeClr val="tx1"/>
                </a:solidFill>
              </a:rPr>
              <a:t>(inter-) Nationaler Kontext</a:t>
            </a:r>
            <a:endParaRPr lang="de-CH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587A877A-8F63-FA7F-950E-12D3177F6EF5}"/>
              </a:ext>
            </a:extLst>
          </p:cNvPr>
          <p:cNvSpPr>
            <a:spLocks noChangeAspect="1"/>
          </p:cNvSpPr>
          <p:nvPr/>
        </p:nvSpPr>
        <p:spPr>
          <a:xfrm>
            <a:off x="5164160" y="919281"/>
            <a:ext cx="1227762" cy="1227762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200">
                <a:solidFill>
                  <a:schemeClr val="tx1"/>
                </a:solidFill>
              </a:rPr>
              <a:t>Kantonal- kirchlicher Kontext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ABB48717-E287-52F9-7D30-578F1928242C}"/>
              </a:ext>
            </a:extLst>
          </p:cNvPr>
          <p:cNvSpPr>
            <a:spLocks noChangeAspect="1"/>
          </p:cNvSpPr>
          <p:nvPr/>
        </p:nvSpPr>
        <p:spPr>
          <a:xfrm>
            <a:off x="3680345" y="5152302"/>
            <a:ext cx="1298524" cy="1298524"/>
          </a:xfrm>
          <a:prstGeom prst="ellipse">
            <a:avLst/>
          </a:prstGeom>
          <a:solidFill>
            <a:srgbClr val="0DB7BB"/>
          </a:solidFill>
          <a:ln>
            <a:noFill/>
          </a:ln>
          <a:effectLst/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200">
                <a:solidFill>
                  <a:schemeClr val="tx1"/>
                </a:solidFill>
              </a:rPr>
              <a:t>Andere </a:t>
            </a:r>
            <a:r>
              <a:rPr lang="de-CH" sz="1200" err="1">
                <a:solidFill>
                  <a:schemeClr val="tx1"/>
                </a:solidFill>
              </a:rPr>
              <a:t>Rahmenbe-dingungen</a:t>
            </a:r>
            <a:endParaRPr lang="de-CH" sz="1200">
              <a:solidFill>
                <a:schemeClr val="tx1"/>
              </a:solidFill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976D336E-F9ED-8D61-B73A-103536E0E24F}"/>
              </a:ext>
            </a:extLst>
          </p:cNvPr>
          <p:cNvSpPr>
            <a:spLocks noChangeAspect="1"/>
          </p:cNvSpPr>
          <p:nvPr/>
        </p:nvSpPr>
        <p:spPr>
          <a:xfrm>
            <a:off x="7429533" y="2614748"/>
            <a:ext cx="1302157" cy="1302157"/>
          </a:xfrm>
          <a:prstGeom prst="ellipse">
            <a:avLst/>
          </a:prstGeom>
          <a:solidFill>
            <a:srgbClr val="9858DE"/>
          </a:solidFill>
          <a:ln>
            <a:noFill/>
          </a:ln>
          <a:effectLst/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100">
                <a:solidFill>
                  <a:schemeClr val="tx1"/>
                </a:solidFill>
              </a:rPr>
              <a:t>Rahmen-bedingung-en der KG oder Bezirk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6B754A80-BC6C-7025-38A0-8D10A1C1DA24}"/>
              </a:ext>
            </a:extLst>
          </p:cNvPr>
          <p:cNvSpPr/>
          <p:nvPr/>
        </p:nvSpPr>
        <p:spPr>
          <a:xfrm>
            <a:off x="4754387" y="2768807"/>
            <a:ext cx="2047308" cy="2047308"/>
          </a:xfrm>
          <a:prstGeom prst="ellipse">
            <a:avLst/>
          </a:prstGeom>
          <a:solidFill>
            <a:srgbClr val="F0EA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>
                <a:solidFill>
                  <a:schemeClr val="tx1"/>
                </a:solidFill>
              </a:rPr>
              <a:t>KG Muster-</a:t>
            </a:r>
            <a:r>
              <a:rPr lang="de-CH" b="1" err="1">
                <a:solidFill>
                  <a:schemeClr val="tx1"/>
                </a:solidFill>
              </a:rPr>
              <a:t>Güggelstadt</a:t>
            </a:r>
            <a:endParaRPr lang="de-CH">
              <a:solidFill>
                <a:srgbClr val="33CC33"/>
              </a:solidFill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362D594-568B-B04C-98A9-4F547BEE01ED}"/>
              </a:ext>
            </a:extLst>
          </p:cNvPr>
          <p:cNvSpPr txBox="1"/>
          <p:nvPr/>
        </p:nvSpPr>
        <p:spPr>
          <a:xfrm>
            <a:off x="9104267" y="2762888"/>
            <a:ext cx="2914771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9858DE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200">
                <a:solidFill>
                  <a:srgbClr val="9858DE"/>
                </a:solidFill>
              </a:rPr>
              <a:t>Gehört  meine KG zu einer grösseren Einheit? Bsp. Gesamt-KG, Pastoral- oder Seelsorgeraum? Welche?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200">
                <a:solidFill>
                  <a:srgbClr val="9858DE"/>
                </a:solidFill>
              </a:rPr>
              <a:t>Legislatur Ziele der KG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200">
                <a:solidFill>
                  <a:srgbClr val="9858DE"/>
                </a:solidFill>
              </a:rPr>
              <a:t>Etc.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650419AB-5D59-173B-9FB2-64BC1B71755F}"/>
              </a:ext>
            </a:extLst>
          </p:cNvPr>
          <p:cNvSpPr txBox="1"/>
          <p:nvPr/>
        </p:nvSpPr>
        <p:spPr>
          <a:xfrm>
            <a:off x="7222109" y="1038845"/>
            <a:ext cx="4650105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200">
                <a:solidFill>
                  <a:srgbClr val="00B050"/>
                </a:solidFill>
              </a:rPr>
              <a:t>Kantonale Landeskirche fördert/unterstützt die Einführung des GG finanziell mit Fr. </a:t>
            </a:r>
            <a:r>
              <a:rPr lang="de-CH" sz="1200" err="1">
                <a:solidFill>
                  <a:srgbClr val="00B050"/>
                </a:solidFill>
              </a:rPr>
              <a:t>xy</a:t>
            </a:r>
            <a:r>
              <a:rPr lang="de-CH" sz="1200">
                <a:solidFill>
                  <a:srgbClr val="00B050"/>
                </a:solidFill>
              </a:rPr>
              <a:t> oder Ideen mit…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200">
                <a:solidFill>
                  <a:srgbClr val="00B050"/>
                </a:solidFill>
              </a:rPr>
              <a:t>Vernetzungsstelle </a:t>
            </a:r>
            <a:r>
              <a:rPr lang="de-CH" sz="1200" err="1">
                <a:solidFill>
                  <a:srgbClr val="00B050"/>
                </a:solidFill>
              </a:rPr>
              <a:t>xy</a:t>
            </a:r>
            <a:r>
              <a:rPr lang="de-CH" sz="1200">
                <a:solidFill>
                  <a:srgbClr val="00B050"/>
                </a:solidFill>
              </a:rPr>
              <a:t> kantonal oder Info-Plattform zu Umweltfragen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200">
                <a:solidFill>
                  <a:srgbClr val="00B050"/>
                </a:solidFill>
              </a:rPr>
              <a:t>Regionaler Austausch mit anderen GG-Gemeinden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200">
                <a:solidFill>
                  <a:srgbClr val="00B050"/>
                </a:solidFill>
              </a:rPr>
              <a:t>Etc.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0BFCF0D4-4585-CD2B-EE58-70E1B714267B}"/>
              </a:ext>
            </a:extLst>
          </p:cNvPr>
          <p:cNvSpPr txBox="1"/>
          <p:nvPr/>
        </p:nvSpPr>
        <p:spPr>
          <a:xfrm>
            <a:off x="9104267" y="4600702"/>
            <a:ext cx="2449886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2F6BF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200">
                <a:solidFill>
                  <a:srgbClr val="2F6BF1"/>
                </a:solidFill>
              </a:rPr>
              <a:t>Laudato si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200">
                <a:solidFill>
                  <a:srgbClr val="2F6BF1"/>
                </a:solidFill>
              </a:rPr>
              <a:t>Energiestrategie 2050 oder Pro-gramme wie «EnergieSchweiz», «erneuerbar Heizen»? Welche?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200">
                <a:solidFill>
                  <a:srgbClr val="2F6BF1"/>
                </a:solidFill>
              </a:rPr>
              <a:t>Nationaler Verein «oeku Kirchen für die Umwelt» (Mitgliedschaft etc.)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200">
                <a:solidFill>
                  <a:srgbClr val="2F6BF1"/>
                </a:solidFill>
              </a:rPr>
              <a:t>Etc.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DA6AB077-4679-5C89-77ED-2245F69FACCD}"/>
              </a:ext>
            </a:extLst>
          </p:cNvPr>
          <p:cNvSpPr txBox="1"/>
          <p:nvPr/>
        </p:nvSpPr>
        <p:spPr>
          <a:xfrm>
            <a:off x="277456" y="4924401"/>
            <a:ext cx="2725100" cy="17543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DB7BB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200">
                <a:solidFill>
                  <a:srgbClr val="0DB7BB"/>
                </a:solidFill>
              </a:rPr>
              <a:t>Fördergeldangebote (Energieberatung, Subventionen). Welche?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200">
                <a:solidFill>
                  <a:srgbClr val="0DB7BB"/>
                </a:solidFill>
              </a:rPr>
              <a:t>Zusammenarbeit in Umweltfragen mit anderen Religionsgemeinschaften.  Welche?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200">
                <a:solidFill>
                  <a:srgbClr val="0DB7BB"/>
                </a:solidFill>
              </a:rPr>
              <a:t>Zusammenarbeit mit politischer Gemeinde oder Schule. Welche?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200">
                <a:solidFill>
                  <a:srgbClr val="0DB7BB"/>
                </a:solidFill>
              </a:rPr>
              <a:t>Etc.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7C7975BF-CB8D-2B35-362A-3A9BD862D002}"/>
              </a:ext>
            </a:extLst>
          </p:cNvPr>
          <p:cNvSpPr/>
          <p:nvPr/>
        </p:nvSpPr>
        <p:spPr>
          <a:xfrm>
            <a:off x="2153574" y="54125"/>
            <a:ext cx="7808641" cy="70788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de-CH" sz="4000">
                <a:ln w="0"/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Kontext KG Muster-</a:t>
            </a:r>
            <a:r>
              <a:rPr lang="de-CH" sz="4000" err="1">
                <a:ln w="0"/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Güggelstadt</a:t>
            </a:r>
            <a:endParaRPr lang="de-CH" sz="4000">
              <a:ln w="0"/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5DD7086E-255A-FB98-FEB1-D97F32CC73EF}"/>
              </a:ext>
            </a:extLst>
          </p:cNvPr>
          <p:cNvCxnSpPr>
            <a:cxnSpLocks/>
            <a:stCxn id="9" idx="5"/>
            <a:endCxn id="4" idx="2"/>
          </p:cNvCxnSpPr>
          <p:nvPr/>
        </p:nvCxnSpPr>
        <p:spPr>
          <a:xfrm>
            <a:off x="6501874" y="4516294"/>
            <a:ext cx="779567" cy="8261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70411276-F067-DC41-5C0E-7E9C882E52AB}"/>
              </a:ext>
            </a:extLst>
          </p:cNvPr>
          <p:cNvCxnSpPr>
            <a:cxnSpLocks/>
            <a:stCxn id="4" idx="6"/>
            <a:endCxn id="18" idx="1"/>
          </p:cNvCxnSpPr>
          <p:nvPr/>
        </p:nvCxnSpPr>
        <p:spPr>
          <a:xfrm>
            <a:off x="8538722" y="5342466"/>
            <a:ext cx="565545" cy="43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r Verbinder 40">
            <a:extLst>
              <a:ext uri="{FF2B5EF4-FFF2-40B4-BE49-F238E27FC236}">
                <a16:creationId xmlns:a16="http://schemas.microsoft.com/office/drawing/2014/main" id="{D75D0BC6-BB6B-6042-69B3-0656755F968E}"/>
              </a:ext>
            </a:extLst>
          </p:cNvPr>
          <p:cNvCxnSpPr>
            <a:cxnSpLocks/>
            <a:stCxn id="9" idx="3"/>
            <a:endCxn id="6" idx="7"/>
          </p:cNvCxnSpPr>
          <p:nvPr/>
        </p:nvCxnSpPr>
        <p:spPr>
          <a:xfrm flipH="1">
            <a:off x="4788705" y="4516294"/>
            <a:ext cx="265503" cy="826172"/>
          </a:xfrm>
          <a:prstGeom prst="line">
            <a:avLst/>
          </a:prstGeom>
          <a:ln>
            <a:solidFill>
              <a:srgbClr val="0DB7B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D2983C74-1B89-C428-9264-B978ED8326D0}"/>
              </a:ext>
            </a:extLst>
          </p:cNvPr>
          <p:cNvCxnSpPr>
            <a:cxnSpLocks/>
            <a:stCxn id="6" idx="2"/>
            <a:endCxn id="19" idx="3"/>
          </p:cNvCxnSpPr>
          <p:nvPr/>
        </p:nvCxnSpPr>
        <p:spPr>
          <a:xfrm flipH="1">
            <a:off x="3002556" y="5801564"/>
            <a:ext cx="677789" cy="0"/>
          </a:xfrm>
          <a:prstGeom prst="line">
            <a:avLst/>
          </a:prstGeom>
          <a:ln>
            <a:solidFill>
              <a:srgbClr val="0DB7B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Gerader Verbinder 50">
            <a:extLst>
              <a:ext uri="{FF2B5EF4-FFF2-40B4-BE49-F238E27FC236}">
                <a16:creationId xmlns:a16="http://schemas.microsoft.com/office/drawing/2014/main" id="{DE6D4308-D55E-F89C-5D02-7B06FBD49A74}"/>
              </a:ext>
            </a:extLst>
          </p:cNvPr>
          <p:cNvCxnSpPr>
            <a:cxnSpLocks/>
            <a:stCxn id="125" idx="1"/>
            <a:endCxn id="126" idx="2"/>
          </p:cNvCxnSpPr>
          <p:nvPr/>
        </p:nvCxnSpPr>
        <p:spPr>
          <a:xfrm flipH="1" flipV="1">
            <a:off x="2119094" y="2964831"/>
            <a:ext cx="570231" cy="40673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Gerader Verbinder 53">
            <a:extLst>
              <a:ext uri="{FF2B5EF4-FFF2-40B4-BE49-F238E27FC236}">
                <a16:creationId xmlns:a16="http://schemas.microsoft.com/office/drawing/2014/main" id="{8F01053D-04DE-303C-7284-610D4BEB7C2E}"/>
              </a:ext>
            </a:extLst>
          </p:cNvPr>
          <p:cNvCxnSpPr>
            <a:cxnSpLocks/>
            <a:stCxn id="9" idx="6"/>
            <a:endCxn id="8" idx="2"/>
          </p:cNvCxnSpPr>
          <p:nvPr/>
        </p:nvCxnSpPr>
        <p:spPr>
          <a:xfrm flipV="1">
            <a:off x="6801695" y="3265827"/>
            <a:ext cx="627838" cy="526634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Gerader Verbinder 56">
            <a:extLst>
              <a:ext uri="{FF2B5EF4-FFF2-40B4-BE49-F238E27FC236}">
                <a16:creationId xmlns:a16="http://schemas.microsoft.com/office/drawing/2014/main" id="{81368D63-E47E-75AC-D188-A17A37CBED7A}"/>
              </a:ext>
            </a:extLst>
          </p:cNvPr>
          <p:cNvCxnSpPr>
            <a:cxnSpLocks/>
            <a:stCxn id="8" idx="6"/>
            <a:endCxn id="12" idx="1"/>
          </p:cNvCxnSpPr>
          <p:nvPr/>
        </p:nvCxnSpPr>
        <p:spPr>
          <a:xfrm>
            <a:off x="8731690" y="3265827"/>
            <a:ext cx="372577" cy="4893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Gerader Verbinder 59">
            <a:extLst>
              <a:ext uri="{FF2B5EF4-FFF2-40B4-BE49-F238E27FC236}">
                <a16:creationId xmlns:a16="http://schemas.microsoft.com/office/drawing/2014/main" id="{811A4EF2-28B4-1696-4890-86DB6664515B}"/>
              </a:ext>
            </a:extLst>
          </p:cNvPr>
          <p:cNvCxnSpPr>
            <a:cxnSpLocks/>
            <a:stCxn id="9" idx="0"/>
            <a:endCxn id="5" idx="4"/>
          </p:cNvCxnSpPr>
          <p:nvPr/>
        </p:nvCxnSpPr>
        <p:spPr>
          <a:xfrm flipV="1">
            <a:off x="5778041" y="2147043"/>
            <a:ext cx="0" cy="62176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2D773036-D65A-DC8B-0470-252A9AD5C5E8}"/>
              </a:ext>
            </a:extLst>
          </p:cNvPr>
          <p:cNvCxnSpPr>
            <a:cxnSpLocks/>
            <a:stCxn id="5" idx="6"/>
            <a:endCxn id="17" idx="1"/>
          </p:cNvCxnSpPr>
          <p:nvPr/>
        </p:nvCxnSpPr>
        <p:spPr>
          <a:xfrm>
            <a:off x="6391922" y="1533162"/>
            <a:ext cx="830187" cy="13515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5" name="Ellipse 124">
            <a:extLst>
              <a:ext uri="{FF2B5EF4-FFF2-40B4-BE49-F238E27FC236}">
                <a16:creationId xmlns:a16="http://schemas.microsoft.com/office/drawing/2014/main" id="{C69CA5B5-68DB-6E1E-3AF2-BCDF93319F59}"/>
              </a:ext>
            </a:extLst>
          </p:cNvPr>
          <p:cNvSpPr>
            <a:spLocks noChangeAspect="1"/>
          </p:cNvSpPr>
          <p:nvPr/>
        </p:nvSpPr>
        <p:spPr>
          <a:xfrm>
            <a:off x="2499161" y="3181404"/>
            <a:ext cx="1298524" cy="1298524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100">
                <a:solidFill>
                  <a:schemeClr val="tx1"/>
                </a:solidFill>
              </a:rPr>
              <a:t>Interessierte Personen</a:t>
            </a:r>
          </a:p>
        </p:txBody>
      </p:sp>
      <p:sp>
        <p:nvSpPr>
          <p:cNvPr id="126" name="Textfeld 125">
            <a:extLst>
              <a:ext uri="{FF2B5EF4-FFF2-40B4-BE49-F238E27FC236}">
                <a16:creationId xmlns:a16="http://schemas.microsoft.com/office/drawing/2014/main" id="{33E13CDE-A9BC-A704-0B26-D5358C2E22E9}"/>
              </a:ext>
            </a:extLst>
          </p:cNvPr>
          <p:cNvSpPr txBox="1"/>
          <p:nvPr/>
        </p:nvSpPr>
        <p:spPr>
          <a:xfrm>
            <a:off x="147708" y="841173"/>
            <a:ext cx="3942772" cy="21236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200">
                <a:solidFill>
                  <a:srgbClr val="FF0000"/>
                </a:solidFill>
              </a:rPr>
              <a:t>Haupt- und ehrenamtliche Mitarbeitende mit Flair für Umwelt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200">
                <a:solidFill>
                  <a:srgbClr val="FF0000"/>
                </a:solidFill>
              </a:rPr>
              <a:t>Umweltengagierte KG-Mitglieder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200">
                <a:solidFill>
                  <a:srgbClr val="FF0000"/>
                </a:solidFill>
              </a:rPr>
              <a:t>Umweltengagierte Einzelpersonen der politischen Gemeinde (Jugendliche, Nachbarn..)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200">
                <a:solidFill>
                  <a:srgbClr val="FF0000"/>
                </a:solidFill>
              </a:rPr>
              <a:t>Nutzer der KG-Räume (Gottesdienstbesucher*innen, Musiker*innen, Mieter*innen)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200">
                <a:solidFill>
                  <a:srgbClr val="FF0000"/>
                </a:solidFill>
              </a:rPr>
              <a:t>Verein, Organisationen und Gewerbe, die sich mit Umweltschutz, Nachhaltigkeit und Sicherheit beschäftigen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200">
                <a:solidFill>
                  <a:srgbClr val="FF0000"/>
                </a:solidFill>
              </a:rPr>
              <a:t>Etc.</a:t>
            </a:r>
          </a:p>
        </p:txBody>
      </p:sp>
      <p:cxnSp>
        <p:nvCxnSpPr>
          <p:cNvPr id="127" name="Gerader Verbinder 126">
            <a:extLst>
              <a:ext uri="{FF2B5EF4-FFF2-40B4-BE49-F238E27FC236}">
                <a16:creationId xmlns:a16="http://schemas.microsoft.com/office/drawing/2014/main" id="{127E4FBE-3471-0FDB-02A4-45C4FBC0FB42}"/>
              </a:ext>
            </a:extLst>
          </p:cNvPr>
          <p:cNvCxnSpPr>
            <a:cxnSpLocks/>
            <a:stCxn id="9" idx="2"/>
            <a:endCxn id="125" idx="6"/>
          </p:cNvCxnSpPr>
          <p:nvPr/>
        </p:nvCxnSpPr>
        <p:spPr>
          <a:xfrm flipH="1">
            <a:off x="3797685" y="3792461"/>
            <a:ext cx="956702" cy="3820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6942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2fd07d6-a571-496d-adf1-6875ccc2e1b0" xsi:nil="true"/>
    <lcf76f155ced4ddcb4097134ff3c332f xmlns="01860a0e-8d39-4c99-aab7-06854dc052e0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EBAC7724E70B44CB387BF822FEE115E" ma:contentTypeVersion="16" ma:contentTypeDescription="Ein neues Dokument erstellen." ma:contentTypeScope="" ma:versionID="8a846a9dff1fb7a74504b211ba0ad1a3">
  <xsd:schema xmlns:xsd="http://www.w3.org/2001/XMLSchema" xmlns:xs="http://www.w3.org/2001/XMLSchema" xmlns:p="http://schemas.microsoft.com/office/2006/metadata/properties" xmlns:ns2="01860a0e-8d39-4c99-aab7-06854dc052e0" xmlns:ns3="e2fd07d6-a571-496d-adf1-6875ccc2e1b0" targetNamespace="http://schemas.microsoft.com/office/2006/metadata/properties" ma:root="true" ma:fieldsID="a559d3d99c4daeb322a99b41b87c144f" ns2:_="" ns3:_="">
    <xsd:import namespace="01860a0e-8d39-4c99-aab7-06854dc052e0"/>
    <xsd:import namespace="e2fd07d6-a571-496d-adf1-6875ccc2e1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860a0e-8d39-4c99-aab7-06854dc052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9657a050-6d28-46cb-acbd-a58c888ec8d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fd07d6-a571-496d-adf1-6875ccc2e1b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7e10f02-fb39-4a58-bd4a-e023b7e442d9}" ma:internalName="TaxCatchAll" ma:showField="CatchAllData" ma:web="e2fd07d6-a571-496d-adf1-6875ccc2e1b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154970-A5F1-4DC5-A34D-68302FA0614A}">
  <ds:schemaRefs>
    <ds:schemaRef ds:uri="01860a0e-8d39-4c99-aab7-06854dc052e0"/>
    <ds:schemaRef ds:uri="e2fd07d6-a571-496d-adf1-6875ccc2e1b0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1F89E6A-07E4-4DF9-95D5-89B9C6F02DC7}">
  <ds:schemaRefs>
    <ds:schemaRef ds:uri="01860a0e-8d39-4c99-aab7-06854dc052e0"/>
    <ds:schemaRef ds:uri="e2fd07d6-a571-496d-adf1-6875ccc2e1b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E72FD58-1042-482B-87A0-AC77785999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</Words>
  <Application>Microsoft Macintosh PowerPoint</Application>
  <PresentationFormat>Breitbild</PresentationFormat>
  <Paragraphs>28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Brigitta Bölsterli Bö + Bö GmbH</dc:creator>
  <cp:lastModifiedBy>Andreas Frei</cp:lastModifiedBy>
  <cp:revision>2</cp:revision>
  <dcterms:created xsi:type="dcterms:W3CDTF">2022-08-25T13:17:18Z</dcterms:created>
  <dcterms:modified xsi:type="dcterms:W3CDTF">2022-09-08T14:48:48Z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0x0101002EBAC7724E70B44CB387BF822FEE115E</vt:lpwstr>
  </property>
  <property fmtid="{D5CDD505-2E9C-101B-9397-08002B2CF9AE}" pid="3" name="MediaServiceImageTags">
    <vt:lpwstr/>
  </property>
</Properties>
</file>