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167"/>
  </p:notesMasterIdLst>
  <p:handoutMasterIdLst>
    <p:handoutMasterId r:id="rId168"/>
  </p:handoutMasterIdLst>
  <p:sldIdLst>
    <p:sldId id="1158" r:id="rId5"/>
    <p:sldId id="1383" r:id="rId6"/>
    <p:sldId id="1384" r:id="rId7"/>
    <p:sldId id="1380" r:id="rId8"/>
    <p:sldId id="1381" r:id="rId9"/>
    <p:sldId id="1423" r:id="rId10"/>
    <p:sldId id="1030" r:id="rId11"/>
    <p:sldId id="1382" r:id="rId12"/>
    <p:sldId id="1178" r:id="rId13"/>
    <p:sldId id="1432" r:id="rId14"/>
    <p:sldId id="1388" r:id="rId15"/>
    <p:sldId id="1159" r:id="rId16"/>
    <p:sldId id="1168" r:id="rId17"/>
    <p:sldId id="1385" r:id="rId18"/>
    <p:sldId id="1386" r:id="rId19"/>
    <p:sldId id="1387" r:id="rId20"/>
    <p:sldId id="1177" r:id="rId21"/>
    <p:sldId id="1441" r:id="rId22"/>
    <p:sldId id="1389" r:id="rId23"/>
    <p:sldId id="1390" r:id="rId24"/>
    <p:sldId id="1392" r:id="rId25"/>
    <p:sldId id="1222" r:id="rId26"/>
    <p:sldId id="1011" r:id="rId27"/>
    <p:sldId id="257" r:id="rId28"/>
    <p:sldId id="258" r:id="rId29"/>
    <p:sldId id="342" r:id="rId30"/>
    <p:sldId id="259" r:id="rId31"/>
    <p:sldId id="260" r:id="rId32"/>
    <p:sldId id="264" r:id="rId33"/>
    <p:sldId id="265" r:id="rId34"/>
    <p:sldId id="266" r:id="rId35"/>
    <p:sldId id="267" r:id="rId36"/>
    <p:sldId id="268" r:id="rId37"/>
    <p:sldId id="269" r:id="rId38"/>
    <p:sldId id="270" r:id="rId39"/>
    <p:sldId id="339" r:id="rId40"/>
    <p:sldId id="340" r:id="rId41"/>
    <p:sldId id="845" r:id="rId42"/>
    <p:sldId id="1431" r:id="rId43"/>
    <p:sldId id="271" r:id="rId44"/>
    <p:sldId id="1369" r:id="rId45"/>
    <p:sldId id="1370" r:id="rId46"/>
    <p:sldId id="1371" r:id="rId47"/>
    <p:sldId id="272" r:id="rId48"/>
    <p:sldId id="328" r:id="rId49"/>
    <p:sldId id="329" r:id="rId50"/>
    <p:sldId id="330" r:id="rId51"/>
    <p:sldId id="331" r:id="rId52"/>
    <p:sldId id="1428" r:id="rId53"/>
    <p:sldId id="1429" r:id="rId54"/>
    <p:sldId id="332" r:id="rId55"/>
    <p:sldId id="333" r:id="rId56"/>
    <p:sldId id="334" r:id="rId57"/>
    <p:sldId id="335" r:id="rId58"/>
    <p:sldId id="337" r:id="rId59"/>
    <p:sldId id="336" r:id="rId60"/>
    <p:sldId id="341" r:id="rId61"/>
    <p:sldId id="1367" r:id="rId62"/>
    <p:sldId id="1368" r:id="rId63"/>
    <p:sldId id="1430" r:id="rId64"/>
    <p:sldId id="344" r:id="rId65"/>
    <p:sldId id="346" r:id="rId66"/>
    <p:sldId id="899" r:id="rId67"/>
    <p:sldId id="985" r:id="rId68"/>
    <p:sldId id="984" r:id="rId69"/>
    <p:sldId id="874" r:id="rId70"/>
    <p:sldId id="986" r:id="rId71"/>
    <p:sldId id="902" r:id="rId72"/>
    <p:sldId id="1003" r:id="rId73"/>
    <p:sldId id="1077" r:id="rId74"/>
    <p:sldId id="1181" r:id="rId75"/>
    <p:sldId id="1075" r:id="rId76"/>
    <p:sldId id="1182" r:id="rId77"/>
    <p:sldId id="1131" r:id="rId78"/>
    <p:sldId id="1176" r:id="rId79"/>
    <p:sldId id="1173" r:id="rId80"/>
    <p:sldId id="1203" r:id="rId81"/>
    <p:sldId id="1394" r:id="rId82"/>
    <p:sldId id="1395" r:id="rId83"/>
    <p:sldId id="1397" r:id="rId84"/>
    <p:sldId id="1398" r:id="rId85"/>
    <p:sldId id="1399" r:id="rId86"/>
    <p:sldId id="1442" r:id="rId87"/>
    <p:sldId id="1400" r:id="rId88"/>
    <p:sldId id="1401" r:id="rId89"/>
    <p:sldId id="1402" r:id="rId90"/>
    <p:sldId id="1403" r:id="rId91"/>
    <p:sldId id="1225" r:id="rId92"/>
    <p:sldId id="972" r:id="rId93"/>
    <p:sldId id="971" r:id="rId94"/>
    <p:sldId id="1185" r:id="rId95"/>
    <p:sldId id="1404" r:id="rId96"/>
    <p:sldId id="1188" r:id="rId97"/>
    <p:sldId id="1372" r:id="rId98"/>
    <p:sldId id="1420" r:id="rId99"/>
    <p:sldId id="1317" r:id="rId100"/>
    <p:sldId id="1373" r:id="rId101"/>
    <p:sldId id="1374" r:id="rId102"/>
    <p:sldId id="1406" r:id="rId103"/>
    <p:sldId id="1224" r:id="rId104"/>
    <p:sldId id="1393" r:id="rId105"/>
    <p:sldId id="1391" r:id="rId106"/>
    <p:sldId id="1405" r:id="rId107"/>
    <p:sldId id="1191" r:id="rId108"/>
    <p:sldId id="1407" r:id="rId109"/>
    <p:sldId id="1129" r:id="rId110"/>
    <p:sldId id="561" r:id="rId111"/>
    <p:sldId id="583" r:id="rId112"/>
    <p:sldId id="564" r:id="rId113"/>
    <p:sldId id="419" r:id="rId114"/>
    <p:sldId id="563" r:id="rId115"/>
    <p:sldId id="1408" r:id="rId116"/>
    <p:sldId id="1092" r:id="rId117"/>
    <p:sldId id="1194" r:id="rId118"/>
    <p:sldId id="1197" r:id="rId119"/>
    <p:sldId id="1409" r:id="rId120"/>
    <p:sldId id="1211" r:id="rId121"/>
    <p:sldId id="1192" r:id="rId122"/>
    <p:sldId id="1410" r:id="rId123"/>
    <p:sldId id="1411" r:id="rId124"/>
    <p:sldId id="1094" r:id="rId125"/>
    <p:sldId id="1196" r:id="rId126"/>
    <p:sldId id="999" r:id="rId127"/>
    <p:sldId id="1093" r:id="rId128"/>
    <p:sldId id="1412" r:id="rId129"/>
    <p:sldId id="1198" r:id="rId130"/>
    <p:sldId id="1413" r:id="rId131"/>
    <p:sldId id="1376" r:id="rId132"/>
    <p:sldId id="1416" r:id="rId133"/>
    <p:sldId id="1195" r:id="rId134"/>
    <p:sldId id="1218" r:id="rId135"/>
    <p:sldId id="1434" r:id="rId136"/>
    <p:sldId id="1414" r:id="rId137"/>
    <p:sldId id="1200" r:id="rId138"/>
    <p:sldId id="1415" r:id="rId139"/>
    <p:sldId id="586" r:id="rId140"/>
    <p:sldId id="1417" r:id="rId141"/>
    <p:sldId id="581" r:id="rId142"/>
    <p:sldId id="1418" r:id="rId143"/>
    <p:sldId id="579" r:id="rId144"/>
    <p:sldId id="1435" r:id="rId145"/>
    <p:sldId id="256" r:id="rId146"/>
    <p:sldId id="1146" r:id="rId147"/>
    <p:sldId id="1419" r:id="rId148"/>
    <p:sldId id="1223" r:id="rId149"/>
    <p:sldId id="1147" r:id="rId150"/>
    <p:sldId id="1433" r:id="rId151"/>
    <p:sldId id="1421" r:id="rId152"/>
    <p:sldId id="1426" r:id="rId153"/>
    <p:sldId id="1427" r:id="rId154"/>
    <p:sldId id="1148" r:id="rId155"/>
    <p:sldId id="988" r:id="rId156"/>
    <p:sldId id="1422" r:id="rId157"/>
    <p:sldId id="1436" r:id="rId158"/>
    <p:sldId id="1440" r:id="rId159"/>
    <p:sldId id="1438" r:id="rId160"/>
    <p:sldId id="1437" r:id="rId161"/>
    <p:sldId id="1377" r:id="rId162"/>
    <p:sldId id="1439" r:id="rId163"/>
    <p:sldId id="1378" r:id="rId164"/>
    <p:sldId id="1425" r:id="rId165"/>
    <p:sldId id="1424" r:id="rId166"/>
  </p:sldIdLst>
  <p:sldSz cx="9144000" cy="6858000" type="screen4x3"/>
  <p:notesSz cx="10234613" cy="710406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672">
          <p15:clr>
            <a:srgbClr val="A4A3A4"/>
          </p15:clr>
        </p15:guide>
        <p15:guide id="2" pos="672">
          <p15:clr>
            <a:srgbClr val="A4A3A4"/>
          </p15:clr>
        </p15:guide>
      </p15:sldGuideLst>
    </p:ext>
    <p:ext uri="{2D200454-40CA-4A62-9FC3-DE9A4176ACB9}">
      <p15:notesGuideLst xmlns:p15="http://schemas.microsoft.com/office/powerpoint/2012/main">
        <p15:guide id="1" orient="horz" pos="2238">
          <p15:clr>
            <a:srgbClr val="A4A3A4"/>
          </p15:clr>
        </p15:guide>
        <p15:guide id="2" pos="322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Aufderegge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74A824"/>
    <a:srgbClr val="57A81C"/>
    <a:srgbClr val="DDE0EE"/>
    <a:srgbClr val="CC0000"/>
    <a:srgbClr val="EFF0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93134" autoAdjust="0"/>
  </p:normalViewPr>
  <p:slideViewPr>
    <p:cSldViewPr>
      <p:cViewPr>
        <p:scale>
          <a:sx n="101" d="100"/>
          <a:sy n="101" d="100"/>
        </p:scale>
        <p:origin x="856" y="336"/>
      </p:cViewPr>
      <p:guideLst>
        <p:guide orient="horz" pos="672"/>
        <p:guide pos="6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26" d="100"/>
          <a:sy n="126" d="100"/>
        </p:scale>
        <p:origin x="-1554" y="-102"/>
      </p:cViewPr>
      <p:guideLst>
        <p:guide orient="horz" pos="2238"/>
        <p:guide pos="322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viewProps" Target="view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t>Contenu</a:t>
            </a:r>
            <a:r>
              <a:rPr lang="en-US" dirty="0"/>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Contenu</c:v>
                </c:pt>
              </c:strCache>
            </c:strRef>
          </c:tx>
          <c:dPt>
            <c:idx val="0"/>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3-0B22-1649-878C-59496F3AF195}"/>
              </c:ext>
            </c:extLst>
          </c:dPt>
          <c:dPt>
            <c:idx val="1"/>
            <c:bubble3D val="0"/>
            <c:spPr>
              <a:solidFill>
                <a:schemeClr val="tx2">
                  <a:lumMod val="20000"/>
                  <a:lumOff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4-0B22-1649-878C-59496F3AF195}"/>
              </c:ext>
            </c:extLst>
          </c:dPt>
          <c:dPt>
            <c:idx val="2"/>
            <c:bubble3D val="0"/>
            <c:spPr>
              <a:solidFill>
                <a:srgbClr val="0070C0"/>
              </a:solidFill>
              <a:ln w="25400">
                <a:solidFill>
                  <a:schemeClr val="lt1"/>
                </a:solidFill>
              </a:ln>
              <a:effectLst/>
              <a:sp3d contourW="25400">
                <a:contourClr>
                  <a:schemeClr val="lt1"/>
                </a:contourClr>
              </a:sp3d>
            </c:spPr>
            <c:extLst>
              <c:ext xmlns:c16="http://schemas.microsoft.com/office/drawing/2014/chart" uri="{C3380CC4-5D6E-409C-BE32-E72D297353CC}">
                <c16:uniqueId val="{00000002-0B22-1649-878C-59496F3AF195}"/>
              </c:ext>
            </c:extLst>
          </c:dPt>
          <c:dPt>
            <c:idx val="3"/>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7-D266-4048-A18F-890ECF35347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management environnemental</c:v>
                </c:pt>
                <c:pt idx="1">
                  <c:v>moyens et installations techniques durables</c:v>
                </c:pt>
                <c:pt idx="2">
                  <c:v>exemples pratiques et échange d’expérience</c:v>
                </c:pt>
                <c:pt idx="3">
                  <c:v>écospiritualité</c:v>
                </c:pt>
              </c:strCache>
            </c:strRef>
          </c:cat>
          <c:val>
            <c:numRef>
              <c:f>Feuil1!$B$2:$B$5</c:f>
              <c:numCache>
                <c:formatCode>0%</c:formatCode>
                <c:ptCount val="4"/>
                <c:pt idx="0">
                  <c:v>0.5</c:v>
                </c:pt>
                <c:pt idx="1">
                  <c:v>0.2</c:v>
                </c:pt>
                <c:pt idx="2">
                  <c:v>0.25</c:v>
                </c:pt>
                <c:pt idx="3">
                  <c:v>0.05</c:v>
                </c:pt>
              </c:numCache>
            </c:numRef>
          </c:val>
          <c:extLst>
            <c:ext xmlns:c16="http://schemas.microsoft.com/office/drawing/2014/chart" uri="{C3380CC4-5D6E-409C-BE32-E72D297353CC}">
              <c16:uniqueId val="{00000000-0B22-1649-878C-59496F3AF195}"/>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7023A9-FF8B-4396-848C-435CBD23FE60}" type="doc">
      <dgm:prSet loTypeId="urn:microsoft.com/office/officeart/2005/8/layout/cycle1" loCatId="cycle" qsTypeId="urn:microsoft.com/office/officeart/2005/8/quickstyle/3d2" qsCatId="3D" csTypeId="urn:microsoft.com/office/officeart/2005/8/colors/accent0_2" csCatId="mainScheme" phldr="1"/>
      <dgm:spPr/>
    </dgm:pt>
    <dgm:pt modelId="{ED5EB110-8981-496E-99B0-D7F4BA22B627}">
      <dgm:prSet custT="1"/>
      <dgm:spPr>
        <a:effectLs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cap="none" normalizeH="0" baseline="0" dirty="0">
              <a:ln/>
              <a:solidFill>
                <a:srgbClr val="0070C0"/>
              </a:solidFill>
              <a:effectLst/>
              <a:latin typeface="Arial" pitchFamily="34" charset="0"/>
              <a:cs typeface="Arial" pitchFamily="34" charset="0"/>
            </a:rPr>
            <a:t>Bestandsaufnahme</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dirty="0">
              <a:ln/>
              <a:solidFill>
                <a:srgbClr val="0070C0"/>
              </a:solidFill>
              <a:effectLst/>
              <a:latin typeface="Arial" pitchFamily="34" charset="0"/>
              <a:cs typeface="Arial" pitchFamily="34" charset="0"/>
            </a:rPr>
            <a:t>Planen</a:t>
          </a:r>
          <a:r>
            <a:rPr kumimoji="0" lang="de-DE" sz="900" b="1" i="0" u="none" strike="noStrike" cap="none" normalizeH="0" baseline="0" dirty="0">
              <a:ln/>
              <a:solidFill>
                <a:srgbClr val="0070C0"/>
              </a:solidFill>
              <a:effectLst/>
              <a:latin typeface="Arial" pitchFamily="34" charset="0"/>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cap="none" normalizeH="0" baseline="0" dirty="0">
              <a:ln/>
              <a:solidFill>
                <a:srgbClr val="0070C0"/>
              </a:solidFill>
              <a:effectLst/>
              <a:latin typeface="Arial" pitchFamily="34" charset="0"/>
              <a:cs typeface="Arial" pitchFamily="34" charset="0"/>
            </a:rPr>
            <a:t>Umweltprogramm </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cap="none" normalizeH="0" baseline="0" dirty="0">
              <a:ln/>
              <a:solidFill>
                <a:srgbClr val="0070C0"/>
              </a:solidFill>
              <a:effectLst/>
              <a:latin typeface="Arial" pitchFamily="34" charset="0"/>
              <a:cs typeface="Arial" pitchFamily="34" charset="0"/>
            </a:rPr>
            <a:t>Managementsystem</a:t>
          </a:r>
        </a:p>
      </dgm:t>
    </dgm:pt>
    <dgm:pt modelId="{C7E0367F-7F67-432E-AE3F-89D08E18A8E8}" type="parTrans" cxnId="{FE788D97-3543-486C-AC9D-0517B1AEC661}">
      <dgm:prSet/>
      <dgm:spPr/>
      <dgm:t>
        <a:bodyPr/>
        <a:lstStyle/>
        <a:p>
          <a:endParaRPr lang="de-DE"/>
        </a:p>
      </dgm:t>
    </dgm:pt>
    <dgm:pt modelId="{B1A3C6F0-6D42-4AB0-BE2A-7A5ECC870E36}" type="sibTrans" cxnId="{FE788D97-3543-486C-AC9D-0517B1AEC661}">
      <dgm:prSet/>
      <dgm:spPr/>
      <dgm:t>
        <a:bodyPr/>
        <a:lstStyle/>
        <a:p>
          <a:endParaRPr lang="de-DE"/>
        </a:p>
      </dgm:t>
    </dgm:pt>
    <dgm:pt modelId="{A3E755DD-686C-4873-99AB-76802381A5FA}">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cap="none" normalizeH="0" baseline="0" dirty="0">
              <a:ln/>
              <a:solidFill>
                <a:srgbClr val="0070C0"/>
              </a:solidFill>
              <a:effectLst/>
              <a:latin typeface="Arial" pitchFamily="34" charset="0"/>
              <a:cs typeface="Arial" pitchFamily="34" charset="0"/>
            </a:rPr>
            <a:t>Managementsystem</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dirty="0">
              <a:ln/>
              <a:solidFill>
                <a:srgbClr val="0070C0"/>
              </a:solidFill>
              <a:effectLst/>
              <a:latin typeface="Arial" pitchFamily="34" charset="0"/>
              <a:cs typeface="Arial" pitchFamily="34" charset="0"/>
            </a:rPr>
            <a:t>Umsetzen</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cap="none" normalizeH="0" baseline="0" dirty="0" err="1">
              <a:ln/>
              <a:solidFill>
                <a:srgbClr val="0070C0"/>
              </a:solidFill>
              <a:effectLst/>
              <a:latin typeface="Arial" pitchFamily="34" charset="0"/>
              <a:cs typeface="Arial" pitchFamily="34" charset="0"/>
            </a:rPr>
            <a:t>Verbesserungsmassnahmen</a:t>
          </a:r>
          <a:r>
            <a:rPr kumimoji="0" lang="de-DE" sz="1200" b="1" i="0" u="none" strike="noStrike" cap="none" normalizeH="0" baseline="0" dirty="0">
              <a:ln/>
              <a:solidFill>
                <a:srgbClr val="0070C0"/>
              </a:solidFill>
              <a:effectLst/>
              <a:latin typeface="Arial" pitchFamily="34" charset="0"/>
              <a:cs typeface="Arial" pitchFamily="34" charset="0"/>
            </a:rPr>
            <a:t> </a:t>
          </a:r>
        </a:p>
      </dgm:t>
    </dgm:pt>
    <dgm:pt modelId="{30379796-4D36-4724-AC32-15793DB673F8}" type="parTrans" cxnId="{070FE28F-3759-4C12-B1FF-DABCBCCB7509}">
      <dgm:prSet/>
      <dgm:spPr/>
      <dgm:t>
        <a:bodyPr/>
        <a:lstStyle/>
        <a:p>
          <a:endParaRPr lang="de-DE"/>
        </a:p>
      </dgm:t>
    </dgm:pt>
    <dgm:pt modelId="{8E8FC413-B6C3-4A8D-B867-36D34FFC1355}" type="sibTrans" cxnId="{070FE28F-3759-4C12-B1FF-DABCBCCB7509}">
      <dgm:prSet/>
      <dgm:spPr/>
      <dgm:t>
        <a:bodyPr/>
        <a:lstStyle/>
        <a:p>
          <a:endParaRPr lang="de-DE"/>
        </a:p>
      </dgm:t>
    </dgm:pt>
    <dgm:pt modelId="{6A372EEA-045F-475A-B2E9-8B34E65805ED}">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cap="none" normalizeH="0" baseline="0" dirty="0">
              <a:ln/>
              <a:solidFill>
                <a:srgbClr val="0070C0"/>
              </a:solidFill>
              <a:effectLst/>
              <a:latin typeface="Arial" pitchFamily="34" charset="0"/>
              <a:cs typeface="Arial" pitchFamily="34" charset="0"/>
            </a:rPr>
            <a:t>Erfolg Managementsystem </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dirty="0">
              <a:ln/>
              <a:solidFill>
                <a:srgbClr val="0070C0"/>
              </a:solidFill>
              <a:effectLst/>
              <a:latin typeface="Arial" pitchFamily="34" charset="0"/>
              <a:cs typeface="Arial" pitchFamily="34" charset="0"/>
            </a:rPr>
            <a:t>Controlling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cap="none" normalizeH="0" baseline="0" dirty="0">
              <a:ln/>
              <a:solidFill>
                <a:srgbClr val="0070C0"/>
              </a:solidFill>
              <a:effectLst/>
              <a:latin typeface="Arial" pitchFamily="34" charset="0"/>
              <a:cs typeface="Arial" pitchFamily="34" charset="0"/>
            </a:rPr>
            <a:t>Erfolg </a:t>
          </a:r>
          <a:r>
            <a:rPr kumimoji="0" lang="de-DE" sz="1200" b="1" i="0" u="none" strike="noStrike" cap="none" normalizeH="0" baseline="0" dirty="0" err="1">
              <a:ln/>
              <a:solidFill>
                <a:srgbClr val="0070C0"/>
              </a:solidFill>
              <a:effectLst/>
              <a:latin typeface="Arial" pitchFamily="34" charset="0"/>
              <a:cs typeface="Arial" pitchFamily="34" charset="0"/>
            </a:rPr>
            <a:t>Verbesserungsmassnahmen</a:t>
          </a:r>
          <a:endParaRPr kumimoji="0" lang="de-DE" sz="1200" b="1" i="0" u="none" strike="noStrike" cap="none" normalizeH="0" baseline="0" dirty="0">
            <a:ln/>
            <a:solidFill>
              <a:srgbClr val="0070C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sz="900" b="1" i="0" u="none" strike="noStrike" cap="none" normalizeH="0" baseline="0" dirty="0">
            <a:ln/>
            <a:effectLst/>
            <a:latin typeface="RotisSemiSans" pitchFamily="2" charset="0"/>
          </a:endParaRPr>
        </a:p>
      </dgm:t>
    </dgm:pt>
    <dgm:pt modelId="{93FEE38E-389C-4F76-8388-98476E045361}" type="parTrans" cxnId="{11CE8455-38BD-4921-876A-045E7A98C7FB}">
      <dgm:prSet/>
      <dgm:spPr/>
      <dgm:t>
        <a:bodyPr/>
        <a:lstStyle/>
        <a:p>
          <a:endParaRPr lang="de-DE"/>
        </a:p>
      </dgm:t>
    </dgm:pt>
    <dgm:pt modelId="{5AD32DCD-6193-4A62-ABF7-12AC876FB90E}" type="sibTrans" cxnId="{11CE8455-38BD-4921-876A-045E7A98C7FB}">
      <dgm:prSet/>
      <dgm:spPr/>
      <dgm:t>
        <a:bodyPr/>
        <a:lstStyle/>
        <a:p>
          <a:endParaRPr lang="de-DE"/>
        </a:p>
      </dgm:t>
    </dgm:pt>
    <dgm:pt modelId="{921A51E4-9F2B-46E2-94C4-BFC7B0542217}">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dirty="0">
              <a:ln/>
              <a:solidFill>
                <a:srgbClr val="0070C0"/>
              </a:solidFill>
              <a:effectLst/>
              <a:latin typeface="Arial" pitchFamily="34" charset="0"/>
              <a:cs typeface="Arial" pitchFamily="34" charset="0"/>
            </a:rPr>
            <a:t>Anpassen</a:t>
          </a:r>
          <a:r>
            <a:rPr kumimoji="0" lang="de-DE" sz="1500" b="1" i="0" u="none" strike="noStrike" cap="none" normalizeH="0" baseline="0" dirty="0">
              <a:ln/>
              <a:solidFill>
                <a:srgbClr val="0070C0"/>
              </a:solidFill>
              <a:effectLst/>
              <a:latin typeface="Arial" pitchFamily="34" charset="0"/>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cap="none" normalizeH="0" baseline="0" dirty="0">
              <a:ln/>
              <a:solidFill>
                <a:srgbClr val="0070C0"/>
              </a:solidFill>
              <a:effectLst/>
              <a:latin typeface="Arial" pitchFamily="34" charset="0"/>
              <a:cs typeface="Arial" pitchFamily="34" charset="0"/>
            </a:rPr>
            <a:t>und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cap="none" normalizeH="0" baseline="0" dirty="0">
              <a:ln/>
              <a:solidFill>
                <a:srgbClr val="0070C0"/>
              </a:solidFill>
              <a:effectLst/>
              <a:latin typeface="Arial" pitchFamily="34" charset="0"/>
              <a:cs typeface="Arial" pitchFamily="34" charset="0"/>
            </a:rPr>
            <a:t>Weiterentwickeln</a:t>
          </a:r>
        </a:p>
      </dgm:t>
    </dgm:pt>
    <dgm:pt modelId="{2240DD51-AE18-443D-A3D3-25D00AF96A92}" type="parTrans" cxnId="{F24ECEB1-7EFC-422C-A7E6-BC812D500FE1}">
      <dgm:prSet/>
      <dgm:spPr/>
      <dgm:t>
        <a:bodyPr/>
        <a:lstStyle/>
        <a:p>
          <a:endParaRPr lang="de-DE"/>
        </a:p>
      </dgm:t>
    </dgm:pt>
    <dgm:pt modelId="{2FC5A19B-DA24-4DE2-BDCB-492804976B00}" type="sibTrans" cxnId="{F24ECEB1-7EFC-422C-A7E6-BC812D500FE1}">
      <dgm:prSet/>
      <dgm:spPr/>
      <dgm:t>
        <a:bodyPr/>
        <a:lstStyle/>
        <a:p>
          <a:endParaRPr lang="de-DE"/>
        </a:p>
      </dgm:t>
    </dgm:pt>
    <dgm:pt modelId="{1E7D57A7-A967-4A11-9A8C-F465A18E5FE2}" type="pres">
      <dgm:prSet presAssocID="{957023A9-FF8B-4396-848C-435CBD23FE60}" presName="cycle" presStyleCnt="0">
        <dgm:presLayoutVars>
          <dgm:dir/>
          <dgm:resizeHandles val="exact"/>
        </dgm:presLayoutVars>
      </dgm:prSet>
      <dgm:spPr/>
    </dgm:pt>
    <dgm:pt modelId="{492ABC57-6977-477A-BD6A-F03551E422BC}" type="pres">
      <dgm:prSet presAssocID="{ED5EB110-8981-496E-99B0-D7F4BA22B627}" presName="dummy" presStyleCnt="0"/>
      <dgm:spPr/>
    </dgm:pt>
    <dgm:pt modelId="{4BE3460E-1AF3-4063-AE39-D2577FE51E7F}" type="pres">
      <dgm:prSet presAssocID="{ED5EB110-8981-496E-99B0-D7F4BA22B627}" presName="node" presStyleLbl="revTx" presStyleIdx="0" presStyleCnt="4" custScaleX="125096" custScaleY="51653">
        <dgm:presLayoutVars>
          <dgm:bulletEnabled val="1"/>
        </dgm:presLayoutVars>
      </dgm:prSet>
      <dgm:spPr/>
    </dgm:pt>
    <dgm:pt modelId="{AB7978D6-F24F-46EB-9937-AAC8BA9FD966}" type="pres">
      <dgm:prSet presAssocID="{B1A3C6F0-6D42-4AB0-BE2A-7A5ECC870E36}" presName="sibTrans" presStyleLbl="node1" presStyleIdx="0" presStyleCnt="4" custScaleX="73337" custScaleY="73337"/>
      <dgm:spPr/>
    </dgm:pt>
    <dgm:pt modelId="{A9BD1DFF-6004-4E83-8A03-FBD58E5DD7B1}" type="pres">
      <dgm:prSet presAssocID="{A3E755DD-686C-4873-99AB-76802381A5FA}" presName="dummy" presStyleCnt="0"/>
      <dgm:spPr/>
    </dgm:pt>
    <dgm:pt modelId="{CEE751AE-3473-4B31-948B-27A97D17D3A3}" type="pres">
      <dgm:prSet presAssocID="{A3E755DD-686C-4873-99AB-76802381A5FA}" presName="node" presStyleLbl="revTx" presStyleIdx="1" presStyleCnt="4" custScaleX="140629" custScaleY="61783" custRadScaleRad="102635" custRadScaleInc="-21169">
        <dgm:presLayoutVars>
          <dgm:bulletEnabled val="1"/>
        </dgm:presLayoutVars>
      </dgm:prSet>
      <dgm:spPr/>
    </dgm:pt>
    <dgm:pt modelId="{41921D4B-B470-48CD-87A6-88BF9E7C69B2}" type="pres">
      <dgm:prSet presAssocID="{8E8FC413-B6C3-4A8D-B867-36D34FFC1355}" presName="sibTrans" presStyleLbl="node1" presStyleIdx="1" presStyleCnt="4" custScaleX="73337" custScaleY="73337"/>
      <dgm:spPr/>
    </dgm:pt>
    <dgm:pt modelId="{5B915F7A-7DBF-4D43-9F52-B0FF71207105}" type="pres">
      <dgm:prSet presAssocID="{6A372EEA-045F-475A-B2E9-8B34E65805ED}" presName="dummy" presStyleCnt="0"/>
      <dgm:spPr/>
    </dgm:pt>
    <dgm:pt modelId="{A00D80BC-7944-47D7-8DB4-F9546DD84F67}" type="pres">
      <dgm:prSet presAssocID="{6A372EEA-045F-475A-B2E9-8B34E65805ED}" presName="node" presStyleLbl="revTx" presStyleIdx="2" presStyleCnt="4" custScaleX="138497" custScaleY="51517">
        <dgm:presLayoutVars>
          <dgm:bulletEnabled val="1"/>
        </dgm:presLayoutVars>
      </dgm:prSet>
      <dgm:spPr/>
    </dgm:pt>
    <dgm:pt modelId="{B1C85A7D-279F-4D64-88A7-AB6753B91DE7}" type="pres">
      <dgm:prSet presAssocID="{5AD32DCD-6193-4A62-ABF7-12AC876FB90E}" presName="sibTrans" presStyleLbl="node1" presStyleIdx="2" presStyleCnt="4" custScaleX="73337" custScaleY="73337"/>
      <dgm:spPr/>
    </dgm:pt>
    <dgm:pt modelId="{7AE43108-6EA0-4E66-AA32-05AEAC39FC54}" type="pres">
      <dgm:prSet presAssocID="{921A51E4-9F2B-46E2-94C4-BFC7B0542217}" presName="dummy" presStyleCnt="0"/>
      <dgm:spPr/>
    </dgm:pt>
    <dgm:pt modelId="{23FE00B3-86CC-4681-B934-FE78A06B2E0E}" type="pres">
      <dgm:prSet presAssocID="{921A51E4-9F2B-46E2-94C4-BFC7B0542217}" presName="node" presStyleLbl="revTx" presStyleIdx="3" presStyleCnt="4" custScaleX="123754" custScaleY="44216">
        <dgm:presLayoutVars>
          <dgm:bulletEnabled val="1"/>
        </dgm:presLayoutVars>
      </dgm:prSet>
      <dgm:spPr/>
    </dgm:pt>
    <dgm:pt modelId="{268F0B1D-31E9-486F-9CE9-F0E91EB9A6AE}" type="pres">
      <dgm:prSet presAssocID="{2FC5A19B-DA24-4DE2-BDCB-492804976B00}" presName="sibTrans" presStyleLbl="node1" presStyleIdx="3" presStyleCnt="4" custScaleX="75212" custScaleY="73337"/>
      <dgm:spPr/>
    </dgm:pt>
  </dgm:ptLst>
  <dgm:cxnLst>
    <dgm:cxn modelId="{02725A07-3401-4664-AC9E-07FE6430CBE0}" type="presOf" srcId="{921A51E4-9F2B-46E2-94C4-BFC7B0542217}" destId="{23FE00B3-86CC-4681-B934-FE78A06B2E0E}" srcOrd="0" destOrd="0" presId="urn:microsoft.com/office/officeart/2005/8/layout/cycle1"/>
    <dgm:cxn modelId="{383AD709-7E2D-403F-9F2A-9C4415F45379}" type="presOf" srcId="{B1A3C6F0-6D42-4AB0-BE2A-7A5ECC870E36}" destId="{AB7978D6-F24F-46EB-9937-AAC8BA9FD966}" srcOrd="0" destOrd="0" presId="urn:microsoft.com/office/officeart/2005/8/layout/cycle1"/>
    <dgm:cxn modelId="{5DD0A10B-9905-4EA8-B974-9662E3A0EF43}" type="presOf" srcId="{8E8FC413-B6C3-4A8D-B867-36D34FFC1355}" destId="{41921D4B-B470-48CD-87A6-88BF9E7C69B2}" srcOrd="0" destOrd="0" presId="urn:microsoft.com/office/officeart/2005/8/layout/cycle1"/>
    <dgm:cxn modelId="{5182E22F-F113-4D87-9D01-6E73690EB69B}" type="presOf" srcId="{6A372EEA-045F-475A-B2E9-8B34E65805ED}" destId="{A00D80BC-7944-47D7-8DB4-F9546DD84F67}" srcOrd="0" destOrd="0" presId="urn:microsoft.com/office/officeart/2005/8/layout/cycle1"/>
    <dgm:cxn modelId="{C40E2A49-2318-468C-8DA8-D3C974CDF8ED}" type="presOf" srcId="{957023A9-FF8B-4396-848C-435CBD23FE60}" destId="{1E7D57A7-A967-4A11-9A8C-F465A18E5FE2}" srcOrd="0" destOrd="0" presId="urn:microsoft.com/office/officeart/2005/8/layout/cycle1"/>
    <dgm:cxn modelId="{11CE8455-38BD-4921-876A-045E7A98C7FB}" srcId="{957023A9-FF8B-4396-848C-435CBD23FE60}" destId="{6A372EEA-045F-475A-B2E9-8B34E65805ED}" srcOrd="2" destOrd="0" parTransId="{93FEE38E-389C-4F76-8388-98476E045361}" sibTransId="{5AD32DCD-6193-4A62-ABF7-12AC876FB90E}"/>
    <dgm:cxn modelId="{C07EB386-C3F7-44B9-97A1-719F5CB64CF6}" type="presOf" srcId="{A3E755DD-686C-4873-99AB-76802381A5FA}" destId="{CEE751AE-3473-4B31-948B-27A97D17D3A3}" srcOrd="0" destOrd="0" presId="urn:microsoft.com/office/officeart/2005/8/layout/cycle1"/>
    <dgm:cxn modelId="{070FE28F-3759-4C12-B1FF-DABCBCCB7509}" srcId="{957023A9-FF8B-4396-848C-435CBD23FE60}" destId="{A3E755DD-686C-4873-99AB-76802381A5FA}" srcOrd="1" destOrd="0" parTransId="{30379796-4D36-4724-AC32-15793DB673F8}" sibTransId="{8E8FC413-B6C3-4A8D-B867-36D34FFC1355}"/>
    <dgm:cxn modelId="{B8728097-B599-409D-B2CC-1D9FB47FF499}" type="presOf" srcId="{2FC5A19B-DA24-4DE2-BDCB-492804976B00}" destId="{268F0B1D-31E9-486F-9CE9-F0E91EB9A6AE}" srcOrd="0" destOrd="0" presId="urn:microsoft.com/office/officeart/2005/8/layout/cycle1"/>
    <dgm:cxn modelId="{FE788D97-3543-486C-AC9D-0517B1AEC661}" srcId="{957023A9-FF8B-4396-848C-435CBD23FE60}" destId="{ED5EB110-8981-496E-99B0-D7F4BA22B627}" srcOrd="0" destOrd="0" parTransId="{C7E0367F-7F67-432E-AE3F-89D08E18A8E8}" sibTransId="{B1A3C6F0-6D42-4AB0-BE2A-7A5ECC870E36}"/>
    <dgm:cxn modelId="{A945D399-F61C-4346-8F7B-CED3AB4AB69F}" type="presOf" srcId="{5AD32DCD-6193-4A62-ABF7-12AC876FB90E}" destId="{B1C85A7D-279F-4D64-88A7-AB6753B91DE7}" srcOrd="0" destOrd="0" presId="urn:microsoft.com/office/officeart/2005/8/layout/cycle1"/>
    <dgm:cxn modelId="{F24ECEB1-7EFC-422C-A7E6-BC812D500FE1}" srcId="{957023A9-FF8B-4396-848C-435CBD23FE60}" destId="{921A51E4-9F2B-46E2-94C4-BFC7B0542217}" srcOrd="3" destOrd="0" parTransId="{2240DD51-AE18-443D-A3D3-25D00AF96A92}" sibTransId="{2FC5A19B-DA24-4DE2-BDCB-492804976B00}"/>
    <dgm:cxn modelId="{510DF2DC-9A8A-47AC-88C2-8F1B36B3779D}" type="presOf" srcId="{ED5EB110-8981-496E-99B0-D7F4BA22B627}" destId="{4BE3460E-1AF3-4063-AE39-D2577FE51E7F}" srcOrd="0" destOrd="0" presId="urn:microsoft.com/office/officeart/2005/8/layout/cycle1"/>
    <dgm:cxn modelId="{DD0251A0-FB18-412E-83E2-23C1266D556E}" type="presParOf" srcId="{1E7D57A7-A967-4A11-9A8C-F465A18E5FE2}" destId="{492ABC57-6977-477A-BD6A-F03551E422BC}" srcOrd="0" destOrd="0" presId="urn:microsoft.com/office/officeart/2005/8/layout/cycle1"/>
    <dgm:cxn modelId="{DFAF88B4-BB8C-4BC4-839E-511D3F4BE275}" type="presParOf" srcId="{1E7D57A7-A967-4A11-9A8C-F465A18E5FE2}" destId="{4BE3460E-1AF3-4063-AE39-D2577FE51E7F}" srcOrd="1" destOrd="0" presId="urn:microsoft.com/office/officeart/2005/8/layout/cycle1"/>
    <dgm:cxn modelId="{021AF599-4A86-4B84-B044-D4DBBC671DB7}" type="presParOf" srcId="{1E7D57A7-A967-4A11-9A8C-F465A18E5FE2}" destId="{AB7978D6-F24F-46EB-9937-AAC8BA9FD966}" srcOrd="2" destOrd="0" presId="urn:microsoft.com/office/officeart/2005/8/layout/cycle1"/>
    <dgm:cxn modelId="{05A203BB-0D97-4F01-9FDF-ED1E7D105E25}" type="presParOf" srcId="{1E7D57A7-A967-4A11-9A8C-F465A18E5FE2}" destId="{A9BD1DFF-6004-4E83-8A03-FBD58E5DD7B1}" srcOrd="3" destOrd="0" presId="urn:microsoft.com/office/officeart/2005/8/layout/cycle1"/>
    <dgm:cxn modelId="{6FD39486-B6CE-48E8-B114-F4C1A1978B2C}" type="presParOf" srcId="{1E7D57A7-A967-4A11-9A8C-F465A18E5FE2}" destId="{CEE751AE-3473-4B31-948B-27A97D17D3A3}" srcOrd="4" destOrd="0" presId="urn:microsoft.com/office/officeart/2005/8/layout/cycle1"/>
    <dgm:cxn modelId="{D269E99F-D0D8-41ED-B2C7-C80877AD1442}" type="presParOf" srcId="{1E7D57A7-A967-4A11-9A8C-F465A18E5FE2}" destId="{41921D4B-B470-48CD-87A6-88BF9E7C69B2}" srcOrd="5" destOrd="0" presId="urn:microsoft.com/office/officeart/2005/8/layout/cycle1"/>
    <dgm:cxn modelId="{63091CAA-F4C2-4923-B814-B7F70511E80E}" type="presParOf" srcId="{1E7D57A7-A967-4A11-9A8C-F465A18E5FE2}" destId="{5B915F7A-7DBF-4D43-9F52-B0FF71207105}" srcOrd="6" destOrd="0" presId="urn:microsoft.com/office/officeart/2005/8/layout/cycle1"/>
    <dgm:cxn modelId="{D59F7B4C-0280-406D-A7ED-1C672C152A58}" type="presParOf" srcId="{1E7D57A7-A967-4A11-9A8C-F465A18E5FE2}" destId="{A00D80BC-7944-47D7-8DB4-F9546DD84F67}" srcOrd="7" destOrd="0" presId="urn:microsoft.com/office/officeart/2005/8/layout/cycle1"/>
    <dgm:cxn modelId="{0CCF6132-1B9C-4B62-B1AF-4C1DBF96A464}" type="presParOf" srcId="{1E7D57A7-A967-4A11-9A8C-F465A18E5FE2}" destId="{B1C85A7D-279F-4D64-88A7-AB6753B91DE7}" srcOrd="8" destOrd="0" presId="urn:microsoft.com/office/officeart/2005/8/layout/cycle1"/>
    <dgm:cxn modelId="{473DB889-9E28-4192-BCAF-7814F2948A9B}" type="presParOf" srcId="{1E7D57A7-A967-4A11-9A8C-F465A18E5FE2}" destId="{7AE43108-6EA0-4E66-AA32-05AEAC39FC54}" srcOrd="9" destOrd="0" presId="urn:microsoft.com/office/officeart/2005/8/layout/cycle1"/>
    <dgm:cxn modelId="{F25E0D37-11CC-4FC2-9B56-F453D36D79FE}" type="presParOf" srcId="{1E7D57A7-A967-4A11-9A8C-F465A18E5FE2}" destId="{23FE00B3-86CC-4681-B934-FE78A06B2E0E}" srcOrd="10" destOrd="0" presId="urn:microsoft.com/office/officeart/2005/8/layout/cycle1"/>
    <dgm:cxn modelId="{A4A46186-A768-49BB-8F55-278243265367}" type="presParOf" srcId="{1E7D57A7-A967-4A11-9A8C-F465A18E5FE2}" destId="{268F0B1D-31E9-486F-9CE9-F0E91EB9A6AE}"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3460E-1AF3-4063-AE39-D2577FE51E7F}">
      <dsp:nvSpPr>
        <dsp:cNvPr id="0" name=""/>
        <dsp:cNvSpPr/>
      </dsp:nvSpPr>
      <dsp:spPr>
        <a:xfrm>
          <a:off x="4120774" y="471481"/>
          <a:ext cx="1939692" cy="800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kern="1200" cap="none" normalizeH="0" baseline="0" dirty="0">
              <a:ln/>
              <a:solidFill>
                <a:srgbClr val="0070C0"/>
              </a:solidFill>
              <a:effectLst/>
              <a:latin typeface="Arial" pitchFamily="34" charset="0"/>
              <a:cs typeface="Arial" pitchFamily="34" charset="0"/>
            </a:rPr>
            <a:t>Bestandsaufnahme</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2000" b="1" i="0" u="none" strike="noStrike" kern="1200" cap="none" normalizeH="0" baseline="0" dirty="0">
              <a:ln/>
              <a:solidFill>
                <a:srgbClr val="0070C0"/>
              </a:solidFill>
              <a:effectLst/>
              <a:latin typeface="Arial" pitchFamily="34" charset="0"/>
              <a:cs typeface="Arial" pitchFamily="34" charset="0"/>
            </a:rPr>
            <a:t>Planen</a:t>
          </a:r>
          <a:r>
            <a:rPr kumimoji="0" lang="de-DE" sz="900" b="1" i="0" u="none" strike="noStrike" kern="1200" cap="none" normalizeH="0" baseline="0" dirty="0">
              <a:ln/>
              <a:solidFill>
                <a:srgbClr val="0070C0"/>
              </a:solidFill>
              <a:effectLst/>
              <a:latin typeface="Arial" pitchFamily="34" charset="0"/>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kern="1200" cap="none" normalizeH="0" baseline="0" dirty="0">
              <a:ln/>
              <a:solidFill>
                <a:srgbClr val="0070C0"/>
              </a:solidFill>
              <a:effectLst/>
              <a:latin typeface="Arial" pitchFamily="34" charset="0"/>
              <a:cs typeface="Arial" pitchFamily="34" charset="0"/>
            </a:rPr>
            <a:t>Umweltprogramm </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kern="1200" cap="none" normalizeH="0" baseline="0" dirty="0">
              <a:ln/>
              <a:solidFill>
                <a:srgbClr val="0070C0"/>
              </a:solidFill>
              <a:effectLst/>
              <a:latin typeface="Arial" pitchFamily="34" charset="0"/>
              <a:cs typeface="Arial" pitchFamily="34" charset="0"/>
            </a:rPr>
            <a:t>Managementsystem</a:t>
          </a:r>
        </a:p>
      </dsp:txBody>
      <dsp:txXfrm>
        <a:off x="4120774" y="471481"/>
        <a:ext cx="1939692" cy="800912"/>
      </dsp:txXfrm>
    </dsp:sp>
    <dsp:sp modelId="{AB7978D6-F24F-46EB-9937-AAC8BA9FD966}">
      <dsp:nvSpPr>
        <dsp:cNvPr id="0" name=""/>
        <dsp:cNvSpPr/>
      </dsp:nvSpPr>
      <dsp:spPr>
        <a:xfrm>
          <a:off x="2196166" y="636604"/>
          <a:ext cx="3215311" cy="3215311"/>
        </a:xfrm>
        <a:prstGeom prst="circularArrow">
          <a:avLst>
            <a:gd name="adj1" fmla="val 6896"/>
            <a:gd name="adj2" fmla="val 464905"/>
            <a:gd name="adj3" fmla="val 783571"/>
            <a:gd name="adj4" fmla="val 19715145"/>
            <a:gd name="adj5" fmla="val 8046"/>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EE751AE-3473-4B31-948B-27A97D17D3A3}">
      <dsp:nvSpPr>
        <dsp:cNvPr id="0" name=""/>
        <dsp:cNvSpPr/>
      </dsp:nvSpPr>
      <dsp:spPr>
        <a:xfrm>
          <a:off x="4176471" y="2906630"/>
          <a:ext cx="2180541" cy="957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kern="1200" cap="none" normalizeH="0" baseline="0" dirty="0">
              <a:ln/>
              <a:solidFill>
                <a:srgbClr val="0070C0"/>
              </a:solidFill>
              <a:effectLst/>
              <a:latin typeface="Arial" pitchFamily="34" charset="0"/>
              <a:cs typeface="Arial" pitchFamily="34" charset="0"/>
            </a:rPr>
            <a:t>Managementsystem</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2000" b="1" i="0" u="none" strike="noStrike" kern="1200" cap="none" normalizeH="0" baseline="0" dirty="0">
              <a:ln/>
              <a:solidFill>
                <a:srgbClr val="0070C0"/>
              </a:solidFill>
              <a:effectLst/>
              <a:latin typeface="Arial" pitchFamily="34" charset="0"/>
              <a:cs typeface="Arial" pitchFamily="34" charset="0"/>
            </a:rPr>
            <a:t>Umsetzen</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kern="1200" cap="none" normalizeH="0" baseline="0" dirty="0" err="1">
              <a:ln/>
              <a:solidFill>
                <a:srgbClr val="0070C0"/>
              </a:solidFill>
              <a:effectLst/>
              <a:latin typeface="Arial" pitchFamily="34" charset="0"/>
              <a:cs typeface="Arial" pitchFamily="34" charset="0"/>
            </a:rPr>
            <a:t>Verbesserungsmassnahmen</a:t>
          </a:r>
          <a:r>
            <a:rPr kumimoji="0" lang="de-DE" sz="1200" b="1" i="0" u="none" strike="noStrike" kern="1200" cap="none" normalizeH="0" baseline="0" dirty="0">
              <a:ln/>
              <a:solidFill>
                <a:srgbClr val="0070C0"/>
              </a:solidFill>
              <a:effectLst/>
              <a:latin typeface="Arial" pitchFamily="34" charset="0"/>
              <a:cs typeface="Arial" pitchFamily="34" charset="0"/>
            </a:rPr>
            <a:t> </a:t>
          </a:r>
        </a:p>
      </dsp:txBody>
      <dsp:txXfrm>
        <a:off x="4176471" y="2906630"/>
        <a:ext cx="2180541" cy="957984"/>
      </dsp:txXfrm>
    </dsp:sp>
    <dsp:sp modelId="{41921D4B-B470-48CD-87A6-88BF9E7C69B2}">
      <dsp:nvSpPr>
        <dsp:cNvPr id="0" name=""/>
        <dsp:cNvSpPr/>
      </dsp:nvSpPr>
      <dsp:spPr>
        <a:xfrm>
          <a:off x="2221348" y="607863"/>
          <a:ext cx="3215311" cy="3215311"/>
        </a:xfrm>
        <a:prstGeom prst="circularArrow">
          <a:avLst>
            <a:gd name="adj1" fmla="val 6896"/>
            <a:gd name="adj2" fmla="val 464905"/>
            <a:gd name="adj3" fmla="val 6422584"/>
            <a:gd name="adj4" fmla="val 3730866"/>
            <a:gd name="adj5" fmla="val 8046"/>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0D80BC-7944-47D7-8DB4-F9546DD84F67}">
      <dsp:nvSpPr>
        <dsp:cNvPr id="0" name=""/>
        <dsp:cNvSpPr/>
      </dsp:nvSpPr>
      <dsp:spPr>
        <a:xfrm>
          <a:off x="1379948" y="3109466"/>
          <a:ext cx="2147483" cy="798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kern="1200" cap="none" normalizeH="0" baseline="0" dirty="0">
              <a:ln/>
              <a:solidFill>
                <a:srgbClr val="0070C0"/>
              </a:solidFill>
              <a:effectLst/>
              <a:latin typeface="Arial" pitchFamily="34" charset="0"/>
              <a:cs typeface="Arial" pitchFamily="34" charset="0"/>
            </a:rPr>
            <a:t>Erfolg Managementsystem </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2000" b="1" i="0" u="none" strike="noStrike" kern="1200" cap="none" normalizeH="0" baseline="0" dirty="0">
              <a:ln/>
              <a:solidFill>
                <a:srgbClr val="0070C0"/>
              </a:solidFill>
              <a:effectLst/>
              <a:latin typeface="Arial" pitchFamily="34" charset="0"/>
              <a:cs typeface="Arial" pitchFamily="34" charset="0"/>
            </a:rPr>
            <a:t>Controlling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kern="1200" cap="none" normalizeH="0" baseline="0" dirty="0">
              <a:ln/>
              <a:solidFill>
                <a:srgbClr val="0070C0"/>
              </a:solidFill>
              <a:effectLst/>
              <a:latin typeface="Arial" pitchFamily="34" charset="0"/>
              <a:cs typeface="Arial" pitchFamily="34" charset="0"/>
            </a:rPr>
            <a:t>Erfolg </a:t>
          </a:r>
          <a:r>
            <a:rPr kumimoji="0" lang="de-DE" sz="1200" b="1" i="0" u="none" strike="noStrike" kern="1200" cap="none" normalizeH="0" baseline="0" dirty="0" err="1">
              <a:ln/>
              <a:solidFill>
                <a:srgbClr val="0070C0"/>
              </a:solidFill>
              <a:effectLst/>
              <a:latin typeface="Arial" pitchFamily="34" charset="0"/>
              <a:cs typeface="Arial" pitchFamily="34" charset="0"/>
            </a:rPr>
            <a:t>Verbesserungsmassnahmen</a:t>
          </a:r>
          <a:endParaRPr kumimoji="0" lang="de-DE" sz="1200" b="1" i="0" u="none" strike="noStrike" kern="1200" cap="none" normalizeH="0" baseline="0" dirty="0">
            <a:ln/>
            <a:solidFill>
              <a:srgbClr val="0070C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sz="900" b="1" i="0" u="none" strike="noStrike" kern="1200" cap="none" normalizeH="0" baseline="0" dirty="0">
            <a:ln/>
            <a:effectLst/>
            <a:latin typeface="RotisSemiSans" pitchFamily="2" charset="0"/>
          </a:endParaRPr>
        </a:p>
      </dsp:txBody>
      <dsp:txXfrm>
        <a:off x="1379948" y="3109466"/>
        <a:ext cx="2147483" cy="798803"/>
      </dsp:txXfrm>
    </dsp:sp>
    <dsp:sp modelId="{B1C85A7D-279F-4D64-88A7-AB6753B91DE7}">
      <dsp:nvSpPr>
        <dsp:cNvPr id="0" name=""/>
        <dsp:cNvSpPr/>
      </dsp:nvSpPr>
      <dsp:spPr>
        <a:xfrm>
          <a:off x="2164499" y="582747"/>
          <a:ext cx="3215311" cy="3215311"/>
        </a:xfrm>
        <a:prstGeom prst="circularArrow">
          <a:avLst>
            <a:gd name="adj1" fmla="val 6896"/>
            <a:gd name="adj2" fmla="val 464905"/>
            <a:gd name="adj3" fmla="val 12228168"/>
            <a:gd name="adj4" fmla="val 9028104"/>
            <a:gd name="adj5" fmla="val 8046"/>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3FE00B3-86CC-4681-B934-FE78A06B2E0E}">
      <dsp:nvSpPr>
        <dsp:cNvPr id="0" name=""/>
        <dsp:cNvSpPr/>
      </dsp:nvSpPr>
      <dsp:spPr>
        <a:xfrm>
          <a:off x="1494248" y="529139"/>
          <a:ext cx="1918883" cy="685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sz="2000" b="1" i="0" u="none" strike="noStrike" kern="1200" cap="none" normalizeH="0" baseline="0" dirty="0">
              <a:ln/>
              <a:solidFill>
                <a:srgbClr val="0070C0"/>
              </a:solidFill>
              <a:effectLst/>
              <a:latin typeface="Arial" pitchFamily="34" charset="0"/>
              <a:cs typeface="Arial" pitchFamily="34" charset="0"/>
            </a:rPr>
            <a:t>Anpassen</a:t>
          </a:r>
          <a:r>
            <a:rPr kumimoji="0" lang="de-DE" sz="1500" b="1" i="0" u="none" strike="noStrike" kern="1200" cap="none" normalizeH="0" baseline="0" dirty="0">
              <a:ln/>
              <a:solidFill>
                <a:srgbClr val="0070C0"/>
              </a:solidFill>
              <a:effectLst/>
              <a:latin typeface="Arial" pitchFamily="34" charset="0"/>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kern="1200" cap="none" normalizeH="0" baseline="0" dirty="0">
              <a:ln/>
              <a:solidFill>
                <a:srgbClr val="0070C0"/>
              </a:solidFill>
              <a:effectLst/>
              <a:latin typeface="Arial" pitchFamily="34" charset="0"/>
              <a:cs typeface="Arial" pitchFamily="34" charset="0"/>
            </a:rPr>
            <a:t>und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1200" b="1" i="0" u="none" strike="noStrike" kern="1200" cap="none" normalizeH="0" baseline="0" dirty="0">
              <a:ln/>
              <a:solidFill>
                <a:srgbClr val="0070C0"/>
              </a:solidFill>
              <a:effectLst/>
              <a:latin typeface="Arial" pitchFamily="34" charset="0"/>
              <a:cs typeface="Arial" pitchFamily="34" charset="0"/>
            </a:rPr>
            <a:t>Weiterentwickeln</a:t>
          </a:r>
        </a:p>
      </dsp:txBody>
      <dsp:txXfrm>
        <a:off x="1494248" y="529139"/>
        <a:ext cx="1918883" cy="685596"/>
      </dsp:txXfrm>
    </dsp:sp>
    <dsp:sp modelId="{268F0B1D-31E9-486F-9CE9-F0E91EB9A6AE}">
      <dsp:nvSpPr>
        <dsp:cNvPr id="0" name=""/>
        <dsp:cNvSpPr/>
      </dsp:nvSpPr>
      <dsp:spPr>
        <a:xfrm>
          <a:off x="2123397" y="582747"/>
          <a:ext cx="3297516" cy="3215311"/>
        </a:xfrm>
        <a:prstGeom prst="circularArrow">
          <a:avLst>
            <a:gd name="adj1" fmla="val 6896"/>
            <a:gd name="adj2" fmla="val 464905"/>
            <a:gd name="adj3" fmla="val 17102985"/>
            <a:gd name="adj4" fmla="val 14579596"/>
            <a:gd name="adj5" fmla="val 8046"/>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3" name="Rectangle 5">
            <a:extLst>
              <a:ext uri="{FF2B5EF4-FFF2-40B4-BE49-F238E27FC236}">
                <a16:creationId xmlns:a16="http://schemas.microsoft.com/office/drawing/2014/main" id="{BEC5D697-16E4-4BC0-9E87-CB964E181CA4}"/>
              </a:ext>
            </a:extLst>
          </p:cNvPr>
          <p:cNvSpPr>
            <a:spLocks noGrp="1" noChangeArrowheads="1"/>
          </p:cNvSpPr>
          <p:nvPr>
            <p:ph type="sldNum" sz="quarter" idx="3"/>
          </p:nvPr>
        </p:nvSpPr>
        <p:spPr bwMode="auto">
          <a:xfrm>
            <a:off x="5476875" y="6434138"/>
            <a:ext cx="4681538" cy="647700"/>
          </a:xfrm>
          <a:prstGeom prst="rect">
            <a:avLst/>
          </a:prstGeom>
          <a:noFill/>
          <a:ln>
            <a:noFill/>
          </a:ln>
          <a:effectLst/>
        </p:spPr>
        <p:txBody>
          <a:bodyPr vert="horz" wrap="square" lIns="99022" tIns="49510" rIns="99022" bIns="49510" numCol="1" anchor="b" anchorCtr="0" compatLnSpc="1">
            <a:prstTxWarp prst="textNoShape">
              <a:avLst/>
            </a:prstTxWarp>
          </a:bodyPr>
          <a:lstStyle>
            <a:lvl1pPr algn="r" defTabSz="989013" eaLnBrk="1" hangingPunct="1">
              <a:defRPr sz="1200">
                <a:latin typeface="ITC Officina Sans Book" pitchFamily="34" charset="0"/>
              </a:defRPr>
            </a:lvl1pPr>
          </a:lstStyle>
          <a:p>
            <a:pPr>
              <a:defRPr/>
            </a:pPr>
            <a:r>
              <a:rPr lang="de-CH" altLang="de-DE"/>
              <a:t>Sei</a:t>
            </a:r>
            <a:r>
              <a:rPr lang="de-DE" altLang="de-DE"/>
              <a:t>te </a:t>
            </a:r>
            <a:fld id="{2711AAAB-284A-4CE4-9A39-E10A61F57CBD}" type="slidenum">
              <a:rPr lang="de-DE" altLang="de-DE" smtClean="0"/>
              <a:pPr>
                <a:defRPr/>
              </a:pPr>
              <a:t>‹N°›</a:t>
            </a:fld>
            <a:endParaRPr lang="de-CH" altLang="de-DE"/>
          </a:p>
        </p:txBody>
      </p:sp>
      <p:sp>
        <p:nvSpPr>
          <p:cNvPr id="112646" name="Rectangle 6">
            <a:extLst>
              <a:ext uri="{FF2B5EF4-FFF2-40B4-BE49-F238E27FC236}">
                <a16:creationId xmlns:a16="http://schemas.microsoft.com/office/drawing/2014/main" id="{3B90338D-73AF-4161-AF5A-DB61CE26026D}"/>
              </a:ext>
            </a:extLst>
          </p:cNvPr>
          <p:cNvSpPr>
            <a:spLocks noGrp="1" noChangeArrowheads="1"/>
          </p:cNvSpPr>
          <p:nvPr>
            <p:ph type="hdr" sz="quarter"/>
          </p:nvPr>
        </p:nvSpPr>
        <p:spPr bwMode="auto">
          <a:xfrm>
            <a:off x="0" y="0"/>
            <a:ext cx="5118100" cy="354013"/>
          </a:xfrm>
          <a:prstGeom prst="rect">
            <a:avLst/>
          </a:prstGeom>
          <a:noFill/>
          <a:ln>
            <a:noFill/>
          </a:ln>
          <a:effectLst/>
        </p:spPr>
        <p:txBody>
          <a:bodyPr vert="horz" wrap="square" lIns="91416" tIns="45708" rIns="91416" bIns="45708" numCol="1" anchor="t" anchorCtr="0" compatLnSpc="1">
            <a:prstTxWarp prst="textNoShape">
              <a:avLst/>
            </a:prstTxWarp>
          </a:bodyPr>
          <a:lstStyle>
            <a:lvl1pPr defTabSz="947738" eaLnBrk="0" hangingPunct="0">
              <a:defRPr sz="1200">
                <a:latin typeface="ITC Officina Sans Book" pitchFamily="34" charset="0"/>
              </a:defRPr>
            </a:lvl1pPr>
          </a:lstStyle>
          <a:p>
            <a:pPr>
              <a:defRPr/>
            </a:pPr>
            <a:r>
              <a:rPr lang="de-CH" altLang="de-DE"/>
              <a:t>Lehrgang Kirchliches Umweltmanagement, 27. Oktober 2017</a:t>
            </a:r>
          </a:p>
        </p:txBody>
      </p:sp>
      <p:sp>
        <p:nvSpPr>
          <p:cNvPr id="112647" name="Rectangle 7">
            <a:extLst>
              <a:ext uri="{FF2B5EF4-FFF2-40B4-BE49-F238E27FC236}">
                <a16:creationId xmlns:a16="http://schemas.microsoft.com/office/drawing/2014/main" id="{557DBB94-F743-44D5-960F-AD3CEA0D4655}"/>
              </a:ext>
            </a:extLst>
          </p:cNvPr>
          <p:cNvSpPr>
            <a:spLocks noGrp="1" noChangeArrowheads="1"/>
          </p:cNvSpPr>
          <p:nvPr>
            <p:ph type="ftr" sz="quarter" idx="2"/>
          </p:nvPr>
        </p:nvSpPr>
        <p:spPr bwMode="auto">
          <a:xfrm>
            <a:off x="0" y="6748463"/>
            <a:ext cx="4435475" cy="354012"/>
          </a:xfrm>
          <a:prstGeom prst="rect">
            <a:avLst/>
          </a:prstGeom>
          <a:noFill/>
          <a:ln>
            <a:noFill/>
          </a:ln>
          <a:effectLst/>
        </p:spPr>
        <p:txBody>
          <a:bodyPr vert="horz" wrap="square" lIns="91416" tIns="45708" rIns="91416" bIns="45708" numCol="1" anchor="b" anchorCtr="0" compatLnSpc="1">
            <a:prstTxWarp prst="textNoShape">
              <a:avLst/>
            </a:prstTxWarp>
          </a:bodyPr>
          <a:lstStyle>
            <a:lvl1pPr defTabSz="947738" eaLnBrk="0" hangingPunct="0">
              <a:defRPr sz="1200">
                <a:latin typeface="ITC Officina Sans Book" pitchFamily="34" charset="0"/>
              </a:defRPr>
            </a:lvl1pPr>
          </a:lstStyle>
          <a:p>
            <a:pPr>
              <a:defRPr/>
            </a:pPr>
            <a:r>
              <a:rPr lang="de-CH" altLang="de-DE"/>
              <a:t>Kurt Aufdereggen, oeku Kirche und Umwelt</a:t>
            </a:r>
          </a:p>
        </p:txBody>
      </p:sp>
      <p:sp>
        <p:nvSpPr>
          <p:cNvPr id="2" name="Datumsplatzhalter 1">
            <a:extLst>
              <a:ext uri="{FF2B5EF4-FFF2-40B4-BE49-F238E27FC236}">
                <a16:creationId xmlns:a16="http://schemas.microsoft.com/office/drawing/2014/main" id="{D6E9F029-390D-4C0E-B322-C5FBE9ECCB64}"/>
              </a:ext>
            </a:extLst>
          </p:cNvPr>
          <p:cNvSpPr>
            <a:spLocks noGrp="1"/>
          </p:cNvSpPr>
          <p:nvPr>
            <p:ph type="dt" sz="quarter" idx="1"/>
          </p:nvPr>
        </p:nvSpPr>
        <p:spPr bwMode="auto">
          <a:xfrm>
            <a:off x="5797550" y="0"/>
            <a:ext cx="4435475" cy="355600"/>
          </a:xfrm>
          <a:prstGeom prst="rect">
            <a:avLst/>
          </a:prstGeom>
          <a:noFill/>
          <a:ln>
            <a:noFill/>
          </a:ln>
        </p:spPr>
        <p:txBody>
          <a:bodyPr vert="horz" wrap="square" lIns="91416" tIns="45708" rIns="91416" bIns="45708" numCol="1" anchor="t" anchorCtr="0" compatLnSpc="1">
            <a:prstTxWarp prst="textNoShape">
              <a:avLst/>
            </a:prstTxWarp>
          </a:bodyPr>
          <a:lstStyle>
            <a:lvl1pPr algn="r" defTabSz="947738" eaLnBrk="1" hangingPunct="1">
              <a:defRPr sz="1200">
                <a:latin typeface="ITC Officina Sans Book" pitchFamily="34" charset="0"/>
              </a:defRPr>
            </a:lvl1pPr>
          </a:lstStyle>
          <a:p>
            <a:pPr>
              <a:defRPr/>
            </a:pPr>
            <a:r>
              <a:rPr lang="de-CH" altLang="de-DE"/>
              <a:t>Einführung: Was ist der Grüne Güggel?</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E83A950-9533-4B72-83B6-E4E56B8521FF}"/>
              </a:ext>
            </a:extLst>
          </p:cNvPr>
          <p:cNvSpPr>
            <a:spLocks noGrp="1" noChangeArrowheads="1"/>
          </p:cNvSpPr>
          <p:nvPr>
            <p:ph type="hdr" sz="quarter"/>
          </p:nvPr>
        </p:nvSpPr>
        <p:spPr bwMode="auto">
          <a:xfrm>
            <a:off x="0" y="0"/>
            <a:ext cx="4435475" cy="354013"/>
          </a:xfrm>
          <a:prstGeom prst="rect">
            <a:avLst/>
          </a:prstGeom>
          <a:noFill/>
          <a:ln>
            <a:noFill/>
          </a:ln>
          <a:effectLst/>
        </p:spPr>
        <p:txBody>
          <a:bodyPr vert="horz" wrap="square" lIns="99022" tIns="49510" rIns="99022" bIns="49510" numCol="1" anchor="t" anchorCtr="0" compatLnSpc="1">
            <a:prstTxWarp prst="textNoShape">
              <a:avLst/>
            </a:prstTxWarp>
          </a:bodyPr>
          <a:lstStyle>
            <a:lvl1pPr defTabSz="989013" eaLnBrk="1" hangingPunct="1">
              <a:defRPr sz="1300">
                <a:latin typeface="Times New Roman" pitchFamily="18" charset="0"/>
              </a:defRPr>
            </a:lvl1pPr>
          </a:lstStyle>
          <a:p>
            <a:pPr>
              <a:defRPr/>
            </a:pPr>
            <a:r>
              <a:rPr lang="de-CH" altLang="de-DE"/>
              <a:t>Solaranlagen auf kirchlichen Gebäuden - oeku Kirche und UmweltFinanzierung von Solaranlagen auf Kirchendächern</a:t>
            </a:r>
          </a:p>
        </p:txBody>
      </p:sp>
      <p:sp>
        <p:nvSpPr>
          <p:cNvPr id="29699" name="Rectangle 3">
            <a:extLst>
              <a:ext uri="{FF2B5EF4-FFF2-40B4-BE49-F238E27FC236}">
                <a16:creationId xmlns:a16="http://schemas.microsoft.com/office/drawing/2014/main" id="{B178E4C5-8744-4679-BE79-2A46E60BD3D1}"/>
              </a:ext>
            </a:extLst>
          </p:cNvPr>
          <p:cNvSpPr>
            <a:spLocks noGrp="1" noChangeArrowheads="1"/>
          </p:cNvSpPr>
          <p:nvPr>
            <p:ph type="dt" idx="1"/>
          </p:nvPr>
        </p:nvSpPr>
        <p:spPr bwMode="auto">
          <a:xfrm>
            <a:off x="5799138" y="0"/>
            <a:ext cx="4435475" cy="354013"/>
          </a:xfrm>
          <a:prstGeom prst="rect">
            <a:avLst/>
          </a:prstGeom>
          <a:noFill/>
          <a:ln>
            <a:noFill/>
          </a:ln>
          <a:effectLst/>
        </p:spPr>
        <p:txBody>
          <a:bodyPr vert="horz" wrap="square" lIns="99022" tIns="49510" rIns="99022" bIns="49510" numCol="1" anchor="t" anchorCtr="0" compatLnSpc="1">
            <a:prstTxWarp prst="textNoShape">
              <a:avLst/>
            </a:prstTxWarp>
          </a:bodyPr>
          <a:lstStyle>
            <a:lvl1pPr algn="r" defTabSz="989013" eaLnBrk="1" hangingPunct="1">
              <a:defRPr sz="1300">
                <a:latin typeface="Times New Roman" pitchFamily="18" charset="0"/>
              </a:defRPr>
            </a:lvl1pPr>
          </a:lstStyle>
          <a:p>
            <a:pPr>
              <a:defRPr/>
            </a:pPr>
            <a:fld id="{4BFD9797-CD9E-4EA9-A17B-8DF5587CF5DA}" type="datetimeFigureOut">
              <a:rPr lang="de-CH" altLang="de-DE"/>
              <a:pPr>
                <a:defRPr/>
              </a:pPr>
              <a:t>16.09.22</a:t>
            </a:fld>
            <a:endParaRPr lang="de-CH" altLang="de-DE"/>
          </a:p>
        </p:txBody>
      </p:sp>
      <p:sp>
        <p:nvSpPr>
          <p:cNvPr id="3076" name="Rectangle 4">
            <a:extLst>
              <a:ext uri="{FF2B5EF4-FFF2-40B4-BE49-F238E27FC236}">
                <a16:creationId xmlns:a16="http://schemas.microsoft.com/office/drawing/2014/main" id="{70C524D6-EFBE-427A-9425-34BDC00F581E}"/>
              </a:ext>
            </a:extLst>
          </p:cNvPr>
          <p:cNvSpPr>
            <a:spLocks noGrp="1" noRot="1" noChangeAspect="1" noChangeArrowheads="1" noTextEdit="1"/>
          </p:cNvSpPr>
          <p:nvPr>
            <p:ph type="sldImg" idx="2"/>
          </p:nvPr>
        </p:nvSpPr>
        <p:spPr bwMode="auto">
          <a:xfrm>
            <a:off x="3344863" y="533400"/>
            <a:ext cx="3548062" cy="26622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2" name="Rectangle 6">
            <a:extLst>
              <a:ext uri="{FF2B5EF4-FFF2-40B4-BE49-F238E27FC236}">
                <a16:creationId xmlns:a16="http://schemas.microsoft.com/office/drawing/2014/main" id="{07D52A02-D2AC-4F35-8C11-98F6CE8B4579}"/>
              </a:ext>
            </a:extLst>
          </p:cNvPr>
          <p:cNvSpPr>
            <a:spLocks noGrp="1" noChangeArrowheads="1"/>
          </p:cNvSpPr>
          <p:nvPr>
            <p:ph type="ftr" sz="quarter" idx="4"/>
          </p:nvPr>
        </p:nvSpPr>
        <p:spPr bwMode="auto">
          <a:xfrm>
            <a:off x="0" y="6750050"/>
            <a:ext cx="4435475" cy="354013"/>
          </a:xfrm>
          <a:prstGeom prst="rect">
            <a:avLst/>
          </a:prstGeom>
          <a:noFill/>
          <a:ln>
            <a:noFill/>
          </a:ln>
          <a:effectLst/>
        </p:spPr>
        <p:txBody>
          <a:bodyPr vert="horz" wrap="square" lIns="99022" tIns="49510" rIns="99022" bIns="49510" numCol="1" anchor="b" anchorCtr="0" compatLnSpc="1">
            <a:prstTxWarp prst="textNoShape">
              <a:avLst/>
            </a:prstTxWarp>
          </a:bodyPr>
          <a:lstStyle>
            <a:lvl1pPr defTabSz="989013" eaLnBrk="1" hangingPunct="1">
              <a:defRPr sz="1300">
                <a:latin typeface="Times New Roman" pitchFamily="18" charset="0"/>
              </a:defRPr>
            </a:lvl1pPr>
          </a:lstStyle>
          <a:p>
            <a:pPr>
              <a:defRPr/>
            </a:pPr>
            <a:r>
              <a:rPr lang="de-CH" altLang="de-DE"/>
              <a:t>Kurs vom 2.11.2012 am Bildungszentrum WWF30. November 2011, St. Josef Köniz</a:t>
            </a:r>
          </a:p>
        </p:txBody>
      </p:sp>
      <p:sp>
        <p:nvSpPr>
          <p:cNvPr id="29703" name="Rectangle 7">
            <a:extLst>
              <a:ext uri="{FF2B5EF4-FFF2-40B4-BE49-F238E27FC236}">
                <a16:creationId xmlns:a16="http://schemas.microsoft.com/office/drawing/2014/main" id="{DB267F28-3E58-4E14-89F1-6A8A74EF044A}"/>
              </a:ext>
            </a:extLst>
          </p:cNvPr>
          <p:cNvSpPr>
            <a:spLocks noGrp="1" noChangeArrowheads="1"/>
          </p:cNvSpPr>
          <p:nvPr>
            <p:ph type="sldNum" sz="quarter" idx="5"/>
          </p:nvPr>
        </p:nvSpPr>
        <p:spPr bwMode="auto">
          <a:xfrm>
            <a:off x="5799138" y="6750050"/>
            <a:ext cx="4435475" cy="354013"/>
          </a:xfrm>
          <a:prstGeom prst="rect">
            <a:avLst/>
          </a:prstGeom>
          <a:noFill/>
          <a:ln>
            <a:noFill/>
          </a:ln>
          <a:effectLst/>
        </p:spPr>
        <p:txBody>
          <a:bodyPr vert="horz" wrap="square" lIns="99022" tIns="49510" rIns="99022" bIns="49510" numCol="1" anchor="b" anchorCtr="0" compatLnSpc="1">
            <a:prstTxWarp prst="textNoShape">
              <a:avLst/>
            </a:prstTxWarp>
          </a:bodyPr>
          <a:lstStyle>
            <a:lvl1pPr algn="r" defTabSz="989013" eaLnBrk="1" hangingPunct="1">
              <a:defRPr sz="1300">
                <a:latin typeface="Times New Roman" panose="02020603050405020304" pitchFamily="18" charset="0"/>
              </a:defRPr>
            </a:lvl1pPr>
          </a:lstStyle>
          <a:p>
            <a:pPr>
              <a:defRPr/>
            </a:pPr>
            <a:fld id="{979020DE-D891-4D22-80CB-DA702A545DB5}" type="slidenum">
              <a:rPr lang="de-CH" altLang="de-DE"/>
              <a:pPr>
                <a:defRPr/>
              </a:pPr>
              <a:t>‹N°›</a:t>
            </a:fld>
            <a:endParaRPr lang="de-CH" altLang="de-DE"/>
          </a:p>
        </p:txBody>
      </p:sp>
      <p:sp>
        <p:nvSpPr>
          <p:cNvPr id="2" name="Notizenplatzhalter 1">
            <a:extLst>
              <a:ext uri="{FF2B5EF4-FFF2-40B4-BE49-F238E27FC236}">
                <a16:creationId xmlns:a16="http://schemas.microsoft.com/office/drawing/2014/main" id="{F3300B14-DAD9-40AB-8231-262B3BFEEB50}"/>
              </a:ext>
            </a:extLst>
          </p:cNvPr>
          <p:cNvSpPr>
            <a:spLocks noGrp="1"/>
          </p:cNvSpPr>
          <p:nvPr>
            <p:ph type="body" sz="quarter" idx="3"/>
          </p:nvPr>
        </p:nvSpPr>
        <p:spPr bwMode="auto">
          <a:xfrm>
            <a:off x="1023938" y="3373438"/>
            <a:ext cx="8186737" cy="3198812"/>
          </a:xfrm>
          <a:prstGeom prst="rect">
            <a:avLst/>
          </a:prstGeom>
          <a:noFill/>
          <a:ln>
            <a:noFill/>
          </a:ln>
        </p:spPr>
        <p:txBody>
          <a:bodyPr vert="horz" wrap="square" lIns="91416" tIns="45708" rIns="91416" bIns="45708" numCol="1" anchor="t" anchorCtr="0" compatLnSpc="1">
            <a:prstTxWarp prst="textNoShape">
              <a:avLst/>
            </a:prstTxWarp>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2</a:t>
            </a:fld>
            <a:endParaRPr kumimoji="0" lang="de-CH" altLang="de-DE" sz="130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4863" y="533400"/>
            <a:ext cx="3549650"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endParaRPr lang="de-CH" altLang="de-DE" dirty="0">
              <a:cs typeface="Times New Roman" panose="02020603050405020304" pitchFamily="18" charset="0"/>
            </a:endParaRPr>
          </a:p>
        </p:txBody>
      </p:sp>
    </p:spTree>
    <p:extLst>
      <p:ext uri="{BB962C8B-B14F-4D97-AF65-F5344CB8AC3E}">
        <p14:creationId xmlns:p14="http://schemas.microsoft.com/office/powerpoint/2010/main" val="3064064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20</a:t>
            </a:fld>
            <a:endParaRPr kumimoji="0" lang="de-CH" altLang="de-DE" sz="130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4863" y="533400"/>
            <a:ext cx="3549650"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r>
              <a:rPr lang="fr-CH" altLang="de-DE" noProof="0" dirty="0">
                <a:cs typeface="Times New Roman" panose="02020603050405020304" pitchFamily="18" charset="0"/>
              </a:rPr>
              <a:t>Identifier les acteurs du domaine, prendre contact avec eux, donner et recevoir des informations, REPAS de la formation </a:t>
            </a:r>
            <a:r>
              <a:rPr lang="fr-CH" altLang="de-DE" noProof="0">
                <a:cs typeface="Times New Roman" panose="02020603050405020304" pitchFamily="18" charset="0"/>
              </a:rPr>
              <a:t>Coq vert</a:t>
            </a:r>
            <a:endParaRPr lang="fr-CH" altLang="de-DE" noProof="0" dirty="0">
              <a:cs typeface="Times New Roman" panose="02020603050405020304" pitchFamily="18" charset="0"/>
            </a:endParaRPr>
          </a:p>
        </p:txBody>
      </p:sp>
    </p:spTree>
    <p:extLst>
      <p:ext uri="{BB962C8B-B14F-4D97-AF65-F5344CB8AC3E}">
        <p14:creationId xmlns:p14="http://schemas.microsoft.com/office/powerpoint/2010/main" val="1851469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B631463E-97BE-4F6E-98FE-247AE104ECAB}"/>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Solaranlagen auf kirchlichen Gebäuden - oeku Kirche und UmweltFinanzierung von Solaranlagen auf Kirchendächern</a:t>
            </a:r>
          </a:p>
        </p:txBody>
      </p:sp>
      <p:sp>
        <p:nvSpPr>
          <p:cNvPr id="67587" name="Rectangle 6">
            <a:extLst>
              <a:ext uri="{FF2B5EF4-FFF2-40B4-BE49-F238E27FC236}">
                <a16:creationId xmlns:a16="http://schemas.microsoft.com/office/drawing/2014/main" id="{36D04BC7-2162-4832-B2CB-279674AD220E}"/>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Kurs vom 2.11.2012 am Bildungszentrum WWF30. November 2011, St. Josef Köniz</a:t>
            </a:r>
          </a:p>
        </p:txBody>
      </p:sp>
      <p:sp>
        <p:nvSpPr>
          <p:cNvPr id="67588" name="Rectangle 7">
            <a:extLst>
              <a:ext uri="{FF2B5EF4-FFF2-40B4-BE49-F238E27FC236}">
                <a16:creationId xmlns:a16="http://schemas.microsoft.com/office/drawing/2014/main" id="{6878D45B-3651-4D24-BFE0-73CAFCDE7B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DE14154A-80FC-44D3-9C49-70493CC6838A}" type="slidenum">
              <a:rPr kumimoji="0" lang="de-CH" altLang="de-DE" sz="1300" smtClean="0"/>
              <a:pPr>
                <a:spcBef>
                  <a:spcPct val="0"/>
                </a:spcBef>
              </a:pPr>
              <a:t>21</a:t>
            </a:fld>
            <a:endParaRPr kumimoji="0" lang="de-CH" altLang="de-DE" sz="1300"/>
          </a:p>
        </p:txBody>
      </p:sp>
      <p:sp>
        <p:nvSpPr>
          <p:cNvPr id="67589" name="Rectangle 7">
            <a:extLst>
              <a:ext uri="{FF2B5EF4-FFF2-40B4-BE49-F238E27FC236}">
                <a16:creationId xmlns:a16="http://schemas.microsoft.com/office/drawing/2014/main" id="{F053338C-88B1-4D7C-AA80-B5A570436889}"/>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E297128F-70BA-41CE-BDDE-F8E2A51B02AC}" type="slidenum">
              <a:rPr kumimoji="0" lang="de-CH" altLang="de-DE" sz="1300"/>
              <a:pPr algn="r" eaLnBrk="1" hangingPunct="1">
                <a:spcBef>
                  <a:spcPct val="0"/>
                </a:spcBef>
              </a:pPr>
              <a:t>21</a:t>
            </a:fld>
            <a:endParaRPr kumimoji="0" lang="de-CH" altLang="de-DE" sz="1300"/>
          </a:p>
        </p:txBody>
      </p:sp>
      <p:sp>
        <p:nvSpPr>
          <p:cNvPr id="67590" name="Rectangle 2">
            <a:extLst>
              <a:ext uri="{FF2B5EF4-FFF2-40B4-BE49-F238E27FC236}">
                <a16:creationId xmlns:a16="http://schemas.microsoft.com/office/drawing/2014/main" id="{3541A9A1-0C08-4A94-A66E-01EB784832E3}"/>
              </a:ext>
            </a:extLst>
          </p:cNvPr>
          <p:cNvSpPr txBox="1">
            <a:spLocks noGrp="1" noChangeArrowheads="1"/>
          </p:cNvSpPr>
          <p:nvPr/>
        </p:nvSpPr>
        <p:spPr bwMode="auto">
          <a:xfrm>
            <a:off x="0" y="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Kurt Aufdereggen, oeku: Energie in Kirchen</a:t>
            </a:r>
          </a:p>
        </p:txBody>
      </p:sp>
      <p:sp>
        <p:nvSpPr>
          <p:cNvPr id="67591" name="Rectangle 6">
            <a:extLst>
              <a:ext uri="{FF2B5EF4-FFF2-40B4-BE49-F238E27FC236}">
                <a16:creationId xmlns:a16="http://schemas.microsoft.com/office/drawing/2014/main" id="{201CAF83-1979-418A-879C-9A3443573E0F}"/>
              </a:ext>
            </a:extLst>
          </p:cNvPr>
          <p:cNvSpPr txBox="1">
            <a:spLocks noGrp="1" noChangeArrowheads="1"/>
          </p:cNvSpPr>
          <p:nvPr/>
        </p:nvSpPr>
        <p:spPr bwMode="auto">
          <a:xfrm>
            <a:off x="0"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13. November 2012, Schwarzenburg</a:t>
            </a:r>
          </a:p>
        </p:txBody>
      </p:sp>
      <p:sp>
        <p:nvSpPr>
          <p:cNvPr id="67592" name="Rectangle 7">
            <a:extLst>
              <a:ext uri="{FF2B5EF4-FFF2-40B4-BE49-F238E27FC236}">
                <a16:creationId xmlns:a16="http://schemas.microsoft.com/office/drawing/2014/main" id="{0FCE1A5D-165C-4A89-9297-31AEEC5B1104}"/>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AE1C8833-6091-44A5-B3D9-43462623CC5A}" type="slidenum">
              <a:rPr kumimoji="0" lang="de-CH" altLang="de-DE" sz="1300"/>
              <a:pPr algn="r" eaLnBrk="1" hangingPunct="1">
                <a:spcBef>
                  <a:spcPct val="0"/>
                </a:spcBef>
              </a:pPr>
              <a:t>21</a:t>
            </a:fld>
            <a:endParaRPr kumimoji="0" lang="de-CH" altLang="de-DE" sz="1300"/>
          </a:p>
        </p:txBody>
      </p:sp>
      <p:sp>
        <p:nvSpPr>
          <p:cNvPr id="67593" name="Rectangle 2">
            <a:extLst>
              <a:ext uri="{FF2B5EF4-FFF2-40B4-BE49-F238E27FC236}">
                <a16:creationId xmlns:a16="http://schemas.microsoft.com/office/drawing/2014/main" id="{95B5F7BB-3EFA-4C82-B731-FF8007DCC433}"/>
              </a:ext>
            </a:extLst>
          </p:cNvPr>
          <p:cNvSpPr>
            <a:spLocks noGrp="1" noRot="1" noChangeAspect="1" noChangeArrowheads="1" noTextEdit="1"/>
          </p:cNvSpPr>
          <p:nvPr>
            <p:ph type="sldImg"/>
          </p:nvPr>
        </p:nvSpPr>
        <p:spPr>
          <a:xfrm>
            <a:off x="3343275" y="531813"/>
            <a:ext cx="3551238" cy="2665412"/>
          </a:xfrm>
          <a:solidFill>
            <a:srgbClr val="FFFFFF"/>
          </a:solidFill>
          <a:ln/>
        </p:spPr>
      </p:sp>
      <p:sp>
        <p:nvSpPr>
          <p:cNvPr id="67594" name="Rectangle 3">
            <a:extLst>
              <a:ext uri="{FF2B5EF4-FFF2-40B4-BE49-F238E27FC236}">
                <a16:creationId xmlns:a16="http://schemas.microsoft.com/office/drawing/2014/main" id="{CD8EDE66-A118-43AD-ADB7-39E371C75653}"/>
              </a:ext>
            </a:extLst>
          </p:cNvPr>
          <p:cNvSpPr>
            <a:spLocks noGrp="1" noChangeArrowheads="1"/>
          </p:cNvSpPr>
          <p:nvPr>
            <p:ph type="body" idx="1"/>
          </p:nvPr>
        </p:nvSpPr>
        <p:spPr>
          <a:xfrm>
            <a:off x="1363663" y="3373438"/>
            <a:ext cx="7507287" cy="3198812"/>
          </a:xfrm>
          <a:solidFill>
            <a:srgbClr val="FFFFFF"/>
          </a:solidFill>
          <a:ln>
            <a:solidFill>
              <a:srgbClr val="000000"/>
            </a:solidFill>
            <a:miter lim="800000"/>
            <a:headEnd/>
            <a:tailEnd/>
          </a:ln>
        </p:spPr>
        <p:txBody>
          <a:bodyPr lIns="91401" tIns="45702" rIns="91401" bIns="45702"/>
          <a:lstStyle/>
          <a:p>
            <a:pPr eaLnBrk="1" hangingPunct="1">
              <a:spcBef>
                <a:spcPct val="0"/>
              </a:spcBef>
            </a:pPr>
            <a:r>
              <a:rPr kumimoji="0" lang="de-CH" altLang="de-DE" sz="2300">
                <a:latin typeface="ITC Officina Sans Book" panose="020B0500000000000000" pitchFamily="34" charset="0"/>
              </a:rPr>
              <a:t>Aus dem Inhaltsverzeichnis:</a:t>
            </a:r>
          </a:p>
          <a:p>
            <a:pPr eaLnBrk="1" hangingPunct="1">
              <a:spcBef>
                <a:spcPct val="0"/>
              </a:spcBef>
              <a:buFontTx/>
              <a:buChar char="-"/>
            </a:pPr>
            <a:r>
              <a:rPr kumimoji="0" lang="de-DE" altLang="de-DE" sz="2300"/>
              <a:t> </a:t>
            </a:r>
            <a:r>
              <a:rPr kumimoji="0" lang="de-DE" altLang="de-DE" sz="2300">
                <a:latin typeface="ITC Officina Sans Book" panose="020B0500000000000000" pitchFamily="34" charset="0"/>
              </a:rPr>
              <a:t>Energieverbrauch</a:t>
            </a:r>
          </a:p>
          <a:p>
            <a:pPr eaLnBrk="1" hangingPunct="1">
              <a:spcBef>
                <a:spcPct val="0"/>
              </a:spcBef>
              <a:buFontTx/>
              <a:buChar char="-"/>
            </a:pPr>
            <a:r>
              <a:rPr kumimoji="0" lang="de-DE" altLang="de-DE" sz="2300">
                <a:latin typeface="ITC Officina Sans Book" panose="020B0500000000000000" pitchFamily="34" charset="0"/>
              </a:rPr>
              <a:t> Wasserverbrauch</a:t>
            </a:r>
          </a:p>
          <a:p>
            <a:pPr eaLnBrk="1" hangingPunct="1">
              <a:spcBef>
                <a:spcPct val="0"/>
              </a:spcBef>
              <a:buFontTx/>
              <a:buChar char="-"/>
            </a:pPr>
            <a:r>
              <a:rPr kumimoji="0" lang="de-DE" altLang="de-DE" sz="2300">
                <a:latin typeface="ITC Officina Sans Book" panose="020B0500000000000000" pitchFamily="34" charset="0"/>
              </a:rPr>
              <a:t> Reinigung</a:t>
            </a:r>
          </a:p>
          <a:p>
            <a:pPr eaLnBrk="1" hangingPunct="1">
              <a:spcBef>
                <a:spcPct val="0"/>
              </a:spcBef>
              <a:buFontTx/>
              <a:buChar char="-"/>
            </a:pPr>
            <a:r>
              <a:rPr kumimoji="0" lang="de-DE" altLang="de-DE" sz="2300">
                <a:latin typeface="ITC Officina Sans Book" panose="020B0500000000000000" pitchFamily="34" charset="0"/>
              </a:rPr>
              <a:t> Abfälle</a:t>
            </a:r>
          </a:p>
          <a:p>
            <a:pPr eaLnBrk="1" hangingPunct="1">
              <a:spcBef>
                <a:spcPct val="0"/>
              </a:spcBef>
              <a:buFontTx/>
              <a:buChar char="-"/>
            </a:pPr>
            <a:r>
              <a:rPr kumimoji="0" lang="de-DE" altLang="de-DE" sz="2300">
                <a:latin typeface="ITC Officina Sans Book" panose="020B0500000000000000" pitchFamily="34" charset="0"/>
              </a:rPr>
              <a:t> Speis und Trank</a:t>
            </a:r>
          </a:p>
          <a:p>
            <a:pPr eaLnBrk="1" hangingPunct="1">
              <a:spcBef>
                <a:spcPct val="0"/>
              </a:spcBef>
              <a:buFontTx/>
              <a:buChar char="-"/>
            </a:pPr>
            <a:r>
              <a:rPr kumimoji="0" lang="de-DE" altLang="de-DE" sz="2300">
                <a:latin typeface="ITC Officina Sans Book" panose="020B0500000000000000" pitchFamily="34" charset="0"/>
              </a:rPr>
              <a:t> Kerzenlicht</a:t>
            </a:r>
          </a:p>
          <a:p>
            <a:pPr eaLnBrk="1" hangingPunct="1">
              <a:spcBef>
                <a:spcPct val="0"/>
              </a:spcBef>
              <a:buFontTx/>
              <a:buChar char="-"/>
            </a:pPr>
            <a:r>
              <a:rPr kumimoji="0" lang="de-DE" altLang="de-DE" sz="2300">
                <a:latin typeface="ITC Officina Sans Book" panose="020B0500000000000000" pitchFamily="34" charset="0"/>
              </a:rPr>
              <a:t> Blumenschmuck</a:t>
            </a:r>
          </a:p>
          <a:p>
            <a:pPr eaLnBrk="1" hangingPunct="1">
              <a:spcBef>
                <a:spcPct val="0"/>
              </a:spcBef>
              <a:buFontTx/>
              <a:buChar char="-"/>
            </a:pPr>
            <a:r>
              <a:rPr kumimoji="0" lang="de-DE" altLang="de-DE" sz="2300">
                <a:latin typeface="ITC Officina Sans Book" panose="020B0500000000000000" pitchFamily="34" charset="0"/>
              </a:rPr>
              <a:t> Grünflächen</a:t>
            </a:r>
          </a:p>
          <a:p>
            <a:pPr eaLnBrk="1" hangingPunct="1">
              <a:spcBef>
                <a:spcPct val="0"/>
              </a:spcBef>
              <a:buFontTx/>
              <a:buChar char="-"/>
            </a:pPr>
            <a:r>
              <a:rPr kumimoji="0" lang="de-DE" altLang="de-DE" sz="2300">
                <a:latin typeface="ITC Officina Sans Book" panose="020B0500000000000000" pitchFamily="34" charset="0"/>
              </a:rPr>
              <a:t> Pflanzen und Tiere</a:t>
            </a:r>
          </a:p>
          <a:p>
            <a:pPr eaLnBrk="1" hangingPunct="1">
              <a:spcBef>
                <a:spcPct val="0"/>
              </a:spcBef>
              <a:buFontTx/>
              <a:buChar char="-"/>
            </a:pPr>
            <a:r>
              <a:rPr kumimoji="0" lang="de-DE" altLang="de-DE" sz="2300">
                <a:latin typeface="ITC Officina Sans Book" panose="020B0500000000000000" pitchFamily="34" charset="0"/>
              </a:rPr>
              <a:t> Ökologisches Bauen</a:t>
            </a:r>
          </a:p>
          <a:p>
            <a:pPr eaLnBrk="1" hangingPunct="1">
              <a:spcBef>
                <a:spcPct val="0"/>
              </a:spcBef>
              <a:buFontTx/>
              <a:buChar char="-"/>
            </a:pPr>
            <a:r>
              <a:rPr kumimoji="0" lang="de-DE" altLang="de-DE" sz="2300">
                <a:latin typeface="ITC Officina Sans Book" panose="020B0500000000000000" pitchFamily="34" charset="0"/>
              </a:rPr>
              <a:t> Umweltschutz im Büro</a:t>
            </a:r>
          </a:p>
          <a:p>
            <a:pPr eaLnBrk="1" hangingPunct="1">
              <a:spcBef>
                <a:spcPct val="0"/>
              </a:spcBef>
              <a:buFontTx/>
              <a:buChar char="-"/>
            </a:pPr>
            <a:r>
              <a:rPr kumimoji="0" lang="de-DE" altLang="de-DE" sz="2300">
                <a:latin typeface="ITC Officina Sans Book" panose="020B0500000000000000" pitchFamily="34" charset="0"/>
              </a:rPr>
              <a:t> Mobilität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Ganz zuoberst steht: Der Energieverbrauch und ganz zuoberst steht die nachhaltige Bewirtschaftung der eigenen Gebäude</a:t>
            </a:r>
          </a:p>
        </p:txBody>
      </p:sp>
    </p:spTree>
    <p:extLst>
      <p:ext uri="{BB962C8B-B14F-4D97-AF65-F5344CB8AC3E}">
        <p14:creationId xmlns:p14="http://schemas.microsoft.com/office/powerpoint/2010/main" val="565968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6CCE03DC-D307-4D44-B0A7-A2F4652F50F5}"/>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Solaranlagen auf kirchlichen Gebäuden - oeku Kirche und UmweltFinanzierung von Solaranlagen auf Kirchendächern</a:t>
            </a:r>
          </a:p>
        </p:txBody>
      </p:sp>
      <p:sp>
        <p:nvSpPr>
          <p:cNvPr id="53251" name="Rectangle 6">
            <a:extLst>
              <a:ext uri="{FF2B5EF4-FFF2-40B4-BE49-F238E27FC236}">
                <a16:creationId xmlns:a16="http://schemas.microsoft.com/office/drawing/2014/main" id="{E6F2C32F-14C6-4359-9C86-0135079327FC}"/>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Kurs vom 2.11.2012 am Bildungszentrum WWF30. November 2011, St. Josef Köniz</a:t>
            </a:r>
          </a:p>
        </p:txBody>
      </p:sp>
      <p:sp>
        <p:nvSpPr>
          <p:cNvPr id="53252" name="Rectangle 7">
            <a:extLst>
              <a:ext uri="{FF2B5EF4-FFF2-40B4-BE49-F238E27FC236}">
                <a16:creationId xmlns:a16="http://schemas.microsoft.com/office/drawing/2014/main" id="{6F9E397D-0081-4648-B48D-B65530A830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3F52F68-7710-44A4-8895-9F44E568E7C7}" type="slidenum">
              <a:rPr kumimoji="0" lang="de-CH" altLang="de-DE" sz="1300" smtClean="0"/>
              <a:pPr>
                <a:spcBef>
                  <a:spcPct val="0"/>
                </a:spcBef>
              </a:pPr>
              <a:t>38</a:t>
            </a:fld>
            <a:endParaRPr kumimoji="0" lang="de-CH" altLang="de-DE" sz="1300"/>
          </a:p>
        </p:txBody>
      </p:sp>
      <p:sp>
        <p:nvSpPr>
          <p:cNvPr id="53253" name="Rectangle 7">
            <a:extLst>
              <a:ext uri="{FF2B5EF4-FFF2-40B4-BE49-F238E27FC236}">
                <a16:creationId xmlns:a16="http://schemas.microsoft.com/office/drawing/2014/main" id="{53F4C91D-033E-4B57-BBE8-67743E528728}"/>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160763EB-F828-4EEF-A8DA-7AC49E13D073}" type="slidenum">
              <a:rPr kumimoji="0" lang="de-CH" altLang="de-DE" sz="1300"/>
              <a:pPr algn="r" eaLnBrk="1" hangingPunct="1">
                <a:spcBef>
                  <a:spcPct val="0"/>
                </a:spcBef>
              </a:pPr>
              <a:t>38</a:t>
            </a:fld>
            <a:endParaRPr kumimoji="0" lang="de-CH" altLang="de-DE" sz="1300"/>
          </a:p>
        </p:txBody>
      </p:sp>
      <p:sp>
        <p:nvSpPr>
          <p:cNvPr id="53254" name="Rectangle 2">
            <a:extLst>
              <a:ext uri="{FF2B5EF4-FFF2-40B4-BE49-F238E27FC236}">
                <a16:creationId xmlns:a16="http://schemas.microsoft.com/office/drawing/2014/main" id="{298B08C8-3B38-44F8-BEBE-98C139A5F38B}"/>
              </a:ext>
            </a:extLst>
          </p:cNvPr>
          <p:cNvSpPr txBox="1">
            <a:spLocks noGrp="1" noChangeArrowheads="1"/>
          </p:cNvSpPr>
          <p:nvPr/>
        </p:nvSpPr>
        <p:spPr bwMode="auto">
          <a:xfrm>
            <a:off x="0" y="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Kurt Aufdereggen, oeku: Energie in Kirchen</a:t>
            </a:r>
          </a:p>
        </p:txBody>
      </p:sp>
      <p:sp>
        <p:nvSpPr>
          <p:cNvPr id="53255" name="Rectangle 6">
            <a:extLst>
              <a:ext uri="{FF2B5EF4-FFF2-40B4-BE49-F238E27FC236}">
                <a16:creationId xmlns:a16="http://schemas.microsoft.com/office/drawing/2014/main" id="{0E5DE15A-75E4-4CC5-B12C-7A14CB0FD005}"/>
              </a:ext>
            </a:extLst>
          </p:cNvPr>
          <p:cNvSpPr txBox="1">
            <a:spLocks noGrp="1" noChangeArrowheads="1"/>
          </p:cNvSpPr>
          <p:nvPr/>
        </p:nvSpPr>
        <p:spPr bwMode="auto">
          <a:xfrm>
            <a:off x="0"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13. November 2012, Schwarzenburg</a:t>
            </a:r>
          </a:p>
        </p:txBody>
      </p:sp>
      <p:sp>
        <p:nvSpPr>
          <p:cNvPr id="53256" name="Rectangle 7">
            <a:extLst>
              <a:ext uri="{FF2B5EF4-FFF2-40B4-BE49-F238E27FC236}">
                <a16:creationId xmlns:a16="http://schemas.microsoft.com/office/drawing/2014/main" id="{C643893C-E022-45DC-A560-96889191E850}"/>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D9A33895-6E98-4F87-907C-F376BAD1AE2D}" type="slidenum">
              <a:rPr kumimoji="0" lang="de-CH" altLang="de-DE" sz="1300"/>
              <a:pPr algn="r" eaLnBrk="1" hangingPunct="1">
                <a:spcBef>
                  <a:spcPct val="0"/>
                </a:spcBef>
              </a:pPr>
              <a:t>38</a:t>
            </a:fld>
            <a:endParaRPr kumimoji="0" lang="de-CH" altLang="de-DE" sz="1300"/>
          </a:p>
        </p:txBody>
      </p:sp>
      <p:sp>
        <p:nvSpPr>
          <p:cNvPr id="53257" name="Rectangle 2">
            <a:extLst>
              <a:ext uri="{FF2B5EF4-FFF2-40B4-BE49-F238E27FC236}">
                <a16:creationId xmlns:a16="http://schemas.microsoft.com/office/drawing/2014/main" id="{83C4393C-79E4-40B9-B2D7-F898C4323D64}"/>
              </a:ext>
            </a:extLst>
          </p:cNvPr>
          <p:cNvSpPr>
            <a:spLocks noGrp="1" noRot="1" noChangeAspect="1" noChangeArrowheads="1" noTextEdit="1"/>
          </p:cNvSpPr>
          <p:nvPr>
            <p:ph type="sldImg"/>
          </p:nvPr>
        </p:nvSpPr>
        <p:spPr>
          <a:xfrm>
            <a:off x="3343275" y="531813"/>
            <a:ext cx="3551238" cy="2665412"/>
          </a:xfrm>
          <a:solidFill>
            <a:srgbClr val="FFFFFF"/>
          </a:solidFill>
          <a:ln/>
        </p:spPr>
      </p:sp>
      <p:sp>
        <p:nvSpPr>
          <p:cNvPr id="53258" name="Rectangle 3">
            <a:extLst>
              <a:ext uri="{FF2B5EF4-FFF2-40B4-BE49-F238E27FC236}">
                <a16:creationId xmlns:a16="http://schemas.microsoft.com/office/drawing/2014/main" id="{D86C4F1E-9EA2-4374-B35F-807CCDAB85D7}"/>
              </a:ext>
            </a:extLst>
          </p:cNvPr>
          <p:cNvSpPr>
            <a:spLocks noGrp="1" noChangeArrowheads="1"/>
          </p:cNvSpPr>
          <p:nvPr>
            <p:ph type="body" idx="1"/>
          </p:nvPr>
        </p:nvSpPr>
        <p:spPr>
          <a:xfrm>
            <a:off x="1363663" y="3373438"/>
            <a:ext cx="7507287" cy="3198812"/>
          </a:xfrm>
          <a:solidFill>
            <a:srgbClr val="FFFFFF"/>
          </a:solidFill>
          <a:ln>
            <a:solidFill>
              <a:srgbClr val="000000"/>
            </a:solidFill>
            <a:miter lim="800000"/>
            <a:headEnd/>
            <a:tailEnd/>
          </a:ln>
        </p:spPr>
        <p:txBody>
          <a:bodyPr lIns="91401" tIns="45702" rIns="91401" bIns="45702"/>
          <a:lstStyle/>
          <a:p>
            <a:pPr eaLnBrk="1" hangingPunct="1">
              <a:spcBef>
                <a:spcPct val="0"/>
              </a:spcBef>
            </a:pPr>
            <a:r>
              <a:rPr kumimoji="0" lang="de-CH" altLang="de-DE" sz="2300">
                <a:latin typeface="ITC Officina Sans Book" panose="020B0500000000000000" pitchFamily="34" charset="0"/>
              </a:rPr>
              <a:t>Aus dem Inhaltsverzeichnis:</a:t>
            </a:r>
          </a:p>
          <a:p>
            <a:pPr eaLnBrk="1" hangingPunct="1">
              <a:spcBef>
                <a:spcPct val="0"/>
              </a:spcBef>
              <a:buFontTx/>
              <a:buChar char="-"/>
            </a:pPr>
            <a:r>
              <a:rPr kumimoji="0" lang="de-DE" altLang="de-DE" sz="2300"/>
              <a:t> </a:t>
            </a:r>
            <a:r>
              <a:rPr kumimoji="0" lang="de-DE" altLang="de-DE" sz="2300">
                <a:latin typeface="ITC Officina Sans Book" panose="020B0500000000000000" pitchFamily="34" charset="0"/>
              </a:rPr>
              <a:t>Energieverbrauch</a:t>
            </a:r>
          </a:p>
          <a:p>
            <a:pPr eaLnBrk="1" hangingPunct="1">
              <a:spcBef>
                <a:spcPct val="0"/>
              </a:spcBef>
              <a:buFontTx/>
              <a:buChar char="-"/>
            </a:pPr>
            <a:r>
              <a:rPr kumimoji="0" lang="de-DE" altLang="de-DE" sz="2300">
                <a:latin typeface="ITC Officina Sans Book" panose="020B0500000000000000" pitchFamily="34" charset="0"/>
              </a:rPr>
              <a:t> Wasserverbrauch</a:t>
            </a:r>
          </a:p>
          <a:p>
            <a:pPr eaLnBrk="1" hangingPunct="1">
              <a:spcBef>
                <a:spcPct val="0"/>
              </a:spcBef>
              <a:buFontTx/>
              <a:buChar char="-"/>
            </a:pPr>
            <a:r>
              <a:rPr kumimoji="0" lang="de-DE" altLang="de-DE" sz="2300">
                <a:latin typeface="ITC Officina Sans Book" panose="020B0500000000000000" pitchFamily="34" charset="0"/>
              </a:rPr>
              <a:t> Reinigung</a:t>
            </a:r>
          </a:p>
          <a:p>
            <a:pPr eaLnBrk="1" hangingPunct="1">
              <a:spcBef>
                <a:spcPct val="0"/>
              </a:spcBef>
              <a:buFontTx/>
              <a:buChar char="-"/>
            </a:pPr>
            <a:r>
              <a:rPr kumimoji="0" lang="de-DE" altLang="de-DE" sz="2300">
                <a:latin typeface="ITC Officina Sans Book" panose="020B0500000000000000" pitchFamily="34" charset="0"/>
              </a:rPr>
              <a:t> Abfälle</a:t>
            </a:r>
          </a:p>
          <a:p>
            <a:pPr eaLnBrk="1" hangingPunct="1">
              <a:spcBef>
                <a:spcPct val="0"/>
              </a:spcBef>
              <a:buFontTx/>
              <a:buChar char="-"/>
            </a:pPr>
            <a:r>
              <a:rPr kumimoji="0" lang="de-DE" altLang="de-DE" sz="2300">
                <a:latin typeface="ITC Officina Sans Book" panose="020B0500000000000000" pitchFamily="34" charset="0"/>
              </a:rPr>
              <a:t> Speis und Trank</a:t>
            </a:r>
          </a:p>
          <a:p>
            <a:pPr eaLnBrk="1" hangingPunct="1">
              <a:spcBef>
                <a:spcPct val="0"/>
              </a:spcBef>
              <a:buFontTx/>
              <a:buChar char="-"/>
            </a:pPr>
            <a:r>
              <a:rPr kumimoji="0" lang="de-DE" altLang="de-DE" sz="2300">
                <a:latin typeface="ITC Officina Sans Book" panose="020B0500000000000000" pitchFamily="34" charset="0"/>
              </a:rPr>
              <a:t> Kerzenlicht</a:t>
            </a:r>
          </a:p>
          <a:p>
            <a:pPr eaLnBrk="1" hangingPunct="1">
              <a:spcBef>
                <a:spcPct val="0"/>
              </a:spcBef>
              <a:buFontTx/>
              <a:buChar char="-"/>
            </a:pPr>
            <a:r>
              <a:rPr kumimoji="0" lang="de-DE" altLang="de-DE" sz="2300">
                <a:latin typeface="ITC Officina Sans Book" panose="020B0500000000000000" pitchFamily="34" charset="0"/>
              </a:rPr>
              <a:t> Blumenschmuck</a:t>
            </a:r>
          </a:p>
          <a:p>
            <a:pPr eaLnBrk="1" hangingPunct="1">
              <a:spcBef>
                <a:spcPct val="0"/>
              </a:spcBef>
              <a:buFontTx/>
              <a:buChar char="-"/>
            </a:pPr>
            <a:r>
              <a:rPr kumimoji="0" lang="de-DE" altLang="de-DE" sz="2300">
                <a:latin typeface="ITC Officina Sans Book" panose="020B0500000000000000" pitchFamily="34" charset="0"/>
              </a:rPr>
              <a:t> Grünflächen</a:t>
            </a:r>
          </a:p>
          <a:p>
            <a:pPr eaLnBrk="1" hangingPunct="1">
              <a:spcBef>
                <a:spcPct val="0"/>
              </a:spcBef>
              <a:buFontTx/>
              <a:buChar char="-"/>
            </a:pPr>
            <a:r>
              <a:rPr kumimoji="0" lang="de-DE" altLang="de-DE" sz="2300">
                <a:latin typeface="ITC Officina Sans Book" panose="020B0500000000000000" pitchFamily="34" charset="0"/>
              </a:rPr>
              <a:t> Pflanzen und Tiere</a:t>
            </a:r>
          </a:p>
          <a:p>
            <a:pPr eaLnBrk="1" hangingPunct="1">
              <a:spcBef>
                <a:spcPct val="0"/>
              </a:spcBef>
              <a:buFontTx/>
              <a:buChar char="-"/>
            </a:pPr>
            <a:r>
              <a:rPr kumimoji="0" lang="de-DE" altLang="de-DE" sz="2300">
                <a:latin typeface="ITC Officina Sans Book" panose="020B0500000000000000" pitchFamily="34" charset="0"/>
              </a:rPr>
              <a:t> Ökologisches Bauen</a:t>
            </a:r>
          </a:p>
          <a:p>
            <a:pPr eaLnBrk="1" hangingPunct="1">
              <a:spcBef>
                <a:spcPct val="0"/>
              </a:spcBef>
              <a:buFontTx/>
              <a:buChar char="-"/>
            </a:pPr>
            <a:r>
              <a:rPr kumimoji="0" lang="de-DE" altLang="de-DE" sz="2300">
                <a:latin typeface="ITC Officina Sans Book" panose="020B0500000000000000" pitchFamily="34" charset="0"/>
              </a:rPr>
              <a:t> Umweltschutz im Büro</a:t>
            </a:r>
          </a:p>
          <a:p>
            <a:pPr eaLnBrk="1" hangingPunct="1">
              <a:spcBef>
                <a:spcPct val="0"/>
              </a:spcBef>
              <a:buFontTx/>
              <a:buChar char="-"/>
            </a:pPr>
            <a:r>
              <a:rPr kumimoji="0" lang="de-DE" altLang="de-DE" sz="2300">
                <a:latin typeface="ITC Officina Sans Book" panose="020B0500000000000000" pitchFamily="34" charset="0"/>
              </a:rPr>
              <a:t> Mobilität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Ganz zuoberst steht: Der Energieverbrauch und ganz zuoberst steht die nachhaltige Bewirtschaftung der eigenen Gebäude</a:t>
            </a:r>
          </a:p>
        </p:txBody>
      </p:sp>
    </p:spTree>
    <p:extLst>
      <p:ext uri="{BB962C8B-B14F-4D97-AF65-F5344CB8AC3E}">
        <p14:creationId xmlns:p14="http://schemas.microsoft.com/office/powerpoint/2010/main" val="2948560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6CCE03DC-D307-4D44-B0A7-A2F4652F50F5}"/>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Solaranlagen auf kirchlichen Gebäuden - oeku Kirche und UmweltFinanzierung von Solaranlagen auf Kirchendächern</a:t>
            </a:r>
          </a:p>
        </p:txBody>
      </p:sp>
      <p:sp>
        <p:nvSpPr>
          <p:cNvPr id="53251" name="Rectangle 6">
            <a:extLst>
              <a:ext uri="{FF2B5EF4-FFF2-40B4-BE49-F238E27FC236}">
                <a16:creationId xmlns:a16="http://schemas.microsoft.com/office/drawing/2014/main" id="{E6F2C32F-14C6-4359-9C86-0135079327FC}"/>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Kurs vom 2.11.2012 am Bildungszentrum WWF30. November 2011, St. Josef Köniz</a:t>
            </a:r>
          </a:p>
        </p:txBody>
      </p:sp>
      <p:sp>
        <p:nvSpPr>
          <p:cNvPr id="53252" name="Rectangle 7">
            <a:extLst>
              <a:ext uri="{FF2B5EF4-FFF2-40B4-BE49-F238E27FC236}">
                <a16:creationId xmlns:a16="http://schemas.microsoft.com/office/drawing/2014/main" id="{6F9E397D-0081-4648-B48D-B65530A830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3F52F68-7710-44A4-8895-9F44E568E7C7}" type="slidenum">
              <a:rPr kumimoji="0" lang="de-CH" altLang="de-DE" sz="1300" smtClean="0"/>
              <a:pPr>
                <a:spcBef>
                  <a:spcPct val="0"/>
                </a:spcBef>
              </a:pPr>
              <a:t>39</a:t>
            </a:fld>
            <a:endParaRPr kumimoji="0" lang="de-CH" altLang="de-DE" sz="1300"/>
          </a:p>
        </p:txBody>
      </p:sp>
      <p:sp>
        <p:nvSpPr>
          <p:cNvPr id="53253" name="Rectangle 7">
            <a:extLst>
              <a:ext uri="{FF2B5EF4-FFF2-40B4-BE49-F238E27FC236}">
                <a16:creationId xmlns:a16="http://schemas.microsoft.com/office/drawing/2014/main" id="{53F4C91D-033E-4B57-BBE8-67743E528728}"/>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160763EB-F828-4EEF-A8DA-7AC49E13D073}" type="slidenum">
              <a:rPr kumimoji="0" lang="de-CH" altLang="de-DE" sz="1300"/>
              <a:pPr algn="r" eaLnBrk="1" hangingPunct="1">
                <a:spcBef>
                  <a:spcPct val="0"/>
                </a:spcBef>
              </a:pPr>
              <a:t>39</a:t>
            </a:fld>
            <a:endParaRPr kumimoji="0" lang="de-CH" altLang="de-DE" sz="1300"/>
          </a:p>
        </p:txBody>
      </p:sp>
      <p:sp>
        <p:nvSpPr>
          <p:cNvPr id="53254" name="Rectangle 2">
            <a:extLst>
              <a:ext uri="{FF2B5EF4-FFF2-40B4-BE49-F238E27FC236}">
                <a16:creationId xmlns:a16="http://schemas.microsoft.com/office/drawing/2014/main" id="{298B08C8-3B38-44F8-BEBE-98C139A5F38B}"/>
              </a:ext>
            </a:extLst>
          </p:cNvPr>
          <p:cNvSpPr txBox="1">
            <a:spLocks noGrp="1" noChangeArrowheads="1"/>
          </p:cNvSpPr>
          <p:nvPr/>
        </p:nvSpPr>
        <p:spPr bwMode="auto">
          <a:xfrm>
            <a:off x="0" y="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Kurt Aufdereggen, oeku: Energie in Kirchen</a:t>
            </a:r>
          </a:p>
        </p:txBody>
      </p:sp>
      <p:sp>
        <p:nvSpPr>
          <p:cNvPr id="53255" name="Rectangle 6">
            <a:extLst>
              <a:ext uri="{FF2B5EF4-FFF2-40B4-BE49-F238E27FC236}">
                <a16:creationId xmlns:a16="http://schemas.microsoft.com/office/drawing/2014/main" id="{0E5DE15A-75E4-4CC5-B12C-7A14CB0FD005}"/>
              </a:ext>
            </a:extLst>
          </p:cNvPr>
          <p:cNvSpPr txBox="1">
            <a:spLocks noGrp="1" noChangeArrowheads="1"/>
          </p:cNvSpPr>
          <p:nvPr/>
        </p:nvSpPr>
        <p:spPr bwMode="auto">
          <a:xfrm>
            <a:off x="0"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13. November 2012, Schwarzenburg</a:t>
            </a:r>
          </a:p>
        </p:txBody>
      </p:sp>
      <p:sp>
        <p:nvSpPr>
          <p:cNvPr id="53256" name="Rectangle 7">
            <a:extLst>
              <a:ext uri="{FF2B5EF4-FFF2-40B4-BE49-F238E27FC236}">
                <a16:creationId xmlns:a16="http://schemas.microsoft.com/office/drawing/2014/main" id="{C643893C-E022-45DC-A560-96889191E850}"/>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D9A33895-6E98-4F87-907C-F376BAD1AE2D}" type="slidenum">
              <a:rPr kumimoji="0" lang="de-CH" altLang="de-DE" sz="1300"/>
              <a:pPr algn="r" eaLnBrk="1" hangingPunct="1">
                <a:spcBef>
                  <a:spcPct val="0"/>
                </a:spcBef>
              </a:pPr>
              <a:t>39</a:t>
            </a:fld>
            <a:endParaRPr kumimoji="0" lang="de-CH" altLang="de-DE" sz="1300"/>
          </a:p>
        </p:txBody>
      </p:sp>
      <p:sp>
        <p:nvSpPr>
          <p:cNvPr id="53257" name="Rectangle 2">
            <a:extLst>
              <a:ext uri="{FF2B5EF4-FFF2-40B4-BE49-F238E27FC236}">
                <a16:creationId xmlns:a16="http://schemas.microsoft.com/office/drawing/2014/main" id="{83C4393C-79E4-40B9-B2D7-F898C4323D64}"/>
              </a:ext>
            </a:extLst>
          </p:cNvPr>
          <p:cNvSpPr>
            <a:spLocks noGrp="1" noRot="1" noChangeAspect="1" noChangeArrowheads="1" noTextEdit="1"/>
          </p:cNvSpPr>
          <p:nvPr>
            <p:ph type="sldImg"/>
          </p:nvPr>
        </p:nvSpPr>
        <p:spPr>
          <a:xfrm>
            <a:off x="3343275" y="531813"/>
            <a:ext cx="3551238" cy="2665412"/>
          </a:xfrm>
          <a:solidFill>
            <a:srgbClr val="FFFFFF"/>
          </a:solidFill>
          <a:ln/>
        </p:spPr>
      </p:sp>
      <p:sp>
        <p:nvSpPr>
          <p:cNvPr id="53258" name="Rectangle 3">
            <a:extLst>
              <a:ext uri="{FF2B5EF4-FFF2-40B4-BE49-F238E27FC236}">
                <a16:creationId xmlns:a16="http://schemas.microsoft.com/office/drawing/2014/main" id="{D86C4F1E-9EA2-4374-B35F-807CCDAB85D7}"/>
              </a:ext>
            </a:extLst>
          </p:cNvPr>
          <p:cNvSpPr>
            <a:spLocks noGrp="1" noChangeArrowheads="1"/>
          </p:cNvSpPr>
          <p:nvPr>
            <p:ph type="body" idx="1"/>
          </p:nvPr>
        </p:nvSpPr>
        <p:spPr>
          <a:xfrm>
            <a:off x="1363663" y="3373438"/>
            <a:ext cx="7507287" cy="3198812"/>
          </a:xfrm>
          <a:solidFill>
            <a:srgbClr val="FFFFFF"/>
          </a:solidFill>
          <a:ln>
            <a:solidFill>
              <a:srgbClr val="000000"/>
            </a:solidFill>
            <a:miter lim="800000"/>
            <a:headEnd/>
            <a:tailEnd/>
          </a:ln>
        </p:spPr>
        <p:txBody>
          <a:bodyPr lIns="91401" tIns="45702" rIns="91401" bIns="45702"/>
          <a:lstStyle/>
          <a:p>
            <a:pPr eaLnBrk="1" hangingPunct="1">
              <a:spcBef>
                <a:spcPct val="0"/>
              </a:spcBef>
            </a:pPr>
            <a:r>
              <a:rPr kumimoji="0" lang="de-CH" altLang="de-DE" sz="2300">
                <a:latin typeface="ITC Officina Sans Book" panose="020B0500000000000000" pitchFamily="34" charset="0"/>
              </a:rPr>
              <a:t>Aus dem Inhaltsverzeichnis:</a:t>
            </a:r>
          </a:p>
          <a:p>
            <a:pPr eaLnBrk="1" hangingPunct="1">
              <a:spcBef>
                <a:spcPct val="0"/>
              </a:spcBef>
              <a:buFontTx/>
              <a:buChar char="-"/>
            </a:pPr>
            <a:r>
              <a:rPr kumimoji="0" lang="de-DE" altLang="de-DE" sz="2300"/>
              <a:t> </a:t>
            </a:r>
            <a:r>
              <a:rPr kumimoji="0" lang="de-DE" altLang="de-DE" sz="2300">
                <a:latin typeface="ITC Officina Sans Book" panose="020B0500000000000000" pitchFamily="34" charset="0"/>
              </a:rPr>
              <a:t>Energieverbrauch</a:t>
            </a:r>
          </a:p>
          <a:p>
            <a:pPr eaLnBrk="1" hangingPunct="1">
              <a:spcBef>
                <a:spcPct val="0"/>
              </a:spcBef>
              <a:buFontTx/>
              <a:buChar char="-"/>
            </a:pPr>
            <a:r>
              <a:rPr kumimoji="0" lang="de-DE" altLang="de-DE" sz="2300">
                <a:latin typeface="ITC Officina Sans Book" panose="020B0500000000000000" pitchFamily="34" charset="0"/>
              </a:rPr>
              <a:t> Wasserverbrauch</a:t>
            </a:r>
          </a:p>
          <a:p>
            <a:pPr eaLnBrk="1" hangingPunct="1">
              <a:spcBef>
                <a:spcPct val="0"/>
              </a:spcBef>
              <a:buFontTx/>
              <a:buChar char="-"/>
            </a:pPr>
            <a:r>
              <a:rPr kumimoji="0" lang="de-DE" altLang="de-DE" sz="2300">
                <a:latin typeface="ITC Officina Sans Book" panose="020B0500000000000000" pitchFamily="34" charset="0"/>
              </a:rPr>
              <a:t> Reinigung</a:t>
            </a:r>
          </a:p>
          <a:p>
            <a:pPr eaLnBrk="1" hangingPunct="1">
              <a:spcBef>
                <a:spcPct val="0"/>
              </a:spcBef>
              <a:buFontTx/>
              <a:buChar char="-"/>
            </a:pPr>
            <a:r>
              <a:rPr kumimoji="0" lang="de-DE" altLang="de-DE" sz="2300">
                <a:latin typeface="ITC Officina Sans Book" panose="020B0500000000000000" pitchFamily="34" charset="0"/>
              </a:rPr>
              <a:t> Abfälle</a:t>
            </a:r>
          </a:p>
          <a:p>
            <a:pPr eaLnBrk="1" hangingPunct="1">
              <a:spcBef>
                <a:spcPct val="0"/>
              </a:spcBef>
              <a:buFontTx/>
              <a:buChar char="-"/>
            </a:pPr>
            <a:r>
              <a:rPr kumimoji="0" lang="de-DE" altLang="de-DE" sz="2300">
                <a:latin typeface="ITC Officina Sans Book" panose="020B0500000000000000" pitchFamily="34" charset="0"/>
              </a:rPr>
              <a:t> Speis und Trank</a:t>
            </a:r>
          </a:p>
          <a:p>
            <a:pPr eaLnBrk="1" hangingPunct="1">
              <a:spcBef>
                <a:spcPct val="0"/>
              </a:spcBef>
              <a:buFontTx/>
              <a:buChar char="-"/>
            </a:pPr>
            <a:r>
              <a:rPr kumimoji="0" lang="de-DE" altLang="de-DE" sz="2300">
                <a:latin typeface="ITC Officina Sans Book" panose="020B0500000000000000" pitchFamily="34" charset="0"/>
              </a:rPr>
              <a:t> Kerzenlicht</a:t>
            </a:r>
          </a:p>
          <a:p>
            <a:pPr eaLnBrk="1" hangingPunct="1">
              <a:spcBef>
                <a:spcPct val="0"/>
              </a:spcBef>
              <a:buFontTx/>
              <a:buChar char="-"/>
            </a:pPr>
            <a:r>
              <a:rPr kumimoji="0" lang="de-DE" altLang="de-DE" sz="2300">
                <a:latin typeface="ITC Officina Sans Book" panose="020B0500000000000000" pitchFamily="34" charset="0"/>
              </a:rPr>
              <a:t> Blumenschmuck</a:t>
            </a:r>
          </a:p>
          <a:p>
            <a:pPr eaLnBrk="1" hangingPunct="1">
              <a:spcBef>
                <a:spcPct val="0"/>
              </a:spcBef>
              <a:buFontTx/>
              <a:buChar char="-"/>
            </a:pPr>
            <a:r>
              <a:rPr kumimoji="0" lang="de-DE" altLang="de-DE" sz="2300">
                <a:latin typeface="ITC Officina Sans Book" panose="020B0500000000000000" pitchFamily="34" charset="0"/>
              </a:rPr>
              <a:t> Grünflächen</a:t>
            </a:r>
          </a:p>
          <a:p>
            <a:pPr eaLnBrk="1" hangingPunct="1">
              <a:spcBef>
                <a:spcPct val="0"/>
              </a:spcBef>
              <a:buFontTx/>
              <a:buChar char="-"/>
            </a:pPr>
            <a:r>
              <a:rPr kumimoji="0" lang="de-DE" altLang="de-DE" sz="2300">
                <a:latin typeface="ITC Officina Sans Book" panose="020B0500000000000000" pitchFamily="34" charset="0"/>
              </a:rPr>
              <a:t> Pflanzen und Tiere</a:t>
            </a:r>
          </a:p>
          <a:p>
            <a:pPr eaLnBrk="1" hangingPunct="1">
              <a:spcBef>
                <a:spcPct val="0"/>
              </a:spcBef>
              <a:buFontTx/>
              <a:buChar char="-"/>
            </a:pPr>
            <a:r>
              <a:rPr kumimoji="0" lang="de-DE" altLang="de-DE" sz="2300">
                <a:latin typeface="ITC Officina Sans Book" panose="020B0500000000000000" pitchFamily="34" charset="0"/>
              </a:rPr>
              <a:t> Ökologisches Bauen</a:t>
            </a:r>
          </a:p>
          <a:p>
            <a:pPr eaLnBrk="1" hangingPunct="1">
              <a:spcBef>
                <a:spcPct val="0"/>
              </a:spcBef>
              <a:buFontTx/>
              <a:buChar char="-"/>
            </a:pPr>
            <a:r>
              <a:rPr kumimoji="0" lang="de-DE" altLang="de-DE" sz="2300">
                <a:latin typeface="ITC Officina Sans Book" panose="020B0500000000000000" pitchFamily="34" charset="0"/>
              </a:rPr>
              <a:t> Umweltschutz im Büro</a:t>
            </a:r>
          </a:p>
          <a:p>
            <a:pPr eaLnBrk="1" hangingPunct="1">
              <a:spcBef>
                <a:spcPct val="0"/>
              </a:spcBef>
              <a:buFontTx/>
              <a:buChar char="-"/>
            </a:pPr>
            <a:r>
              <a:rPr kumimoji="0" lang="de-DE" altLang="de-DE" sz="2300">
                <a:latin typeface="ITC Officina Sans Book" panose="020B0500000000000000" pitchFamily="34" charset="0"/>
              </a:rPr>
              <a:t> Mobilität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Ganz zuoberst steht: Der Energieverbrauch und ganz zuoberst steht die nachhaltige Bewirtschaftung der eigenen Gebäude</a:t>
            </a:r>
          </a:p>
        </p:txBody>
      </p:sp>
    </p:spTree>
    <p:extLst>
      <p:ext uri="{BB962C8B-B14F-4D97-AF65-F5344CB8AC3E}">
        <p14:creationId xmlns:p14="http://schemas.microsoft.com/office/powerpoint/2010/main" val="1831210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noProof="0" dirty="0"/>
          </a:p>
        </p:txBody>
      </p:sp>
      <p:sp>
        <p:nvSpPr>
          <p:cNvPr id="4" name="Espace réservé du numéro de diapositive 3"/>
          <p:cNvSpPr>
            <a:spLocks noGrp="1"/>
          </p:cNvSpPr>
          <p:nvPr>
            <p:ph type="sldNum" sz="quarter" idx="5"/>
          </p:nvPr>
        </p:nvSpPr>
        <p:spPr/>
        <p:txBody>
          <a:bodyPr/>
          <a:lstStyle/>
          <a:p>
            <a:fld id="{9026941F-EDA5-754F-9453-DAD40FB7D724}" type="slidenum">
              <a:rPr lang="fr-CH" smtClean="0"/>
              <a:t>45</a:t>
            </a:fld>
            <a:endParaRPr lang="fr-CH"/>
          </a:p>
        </p:txBody>
      </p:sp>
    </p:spTree>
    <p:extLst>
      <p:ext uri="{BB962C8B-B14F-4D97-AF65-F5344CB8AC3E}">
        <p14:creationId xmlns:p14="http://schemas.microsoft.com/office/powerpoint/2010/main" val="503099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noProof="0" dirty="0"/>
          </a:p>
        </p:txBody>
      </p:sp>
      <p:sp>
        <p:nvSpPr>
          <p:cNvPr id="4" name="Espace réservé du numéro de diapositive 3"/>
          <p:cNvSpPr>
            <a:spLocks noGrp="1"/>
          </p:cNvSpPr>
          <p:nvPr>
            <p:ph type="sldNum" sz="quarter" idx="5"/>
          </p:nvPr>
        </p:nvSpPr>
        <p:spPr/>
        <p:txBody>
          <a:bodyPr/>
          <a:lstStyle/>
          <a:p>
            <a:fld id="{9026941F-EDA5-754F-9453-DAD40FB7D724}" type="slidenum">
              <a:rPr lang="fr-CH" smtClean="0"/>
              <a:t>46</a:t>
            </a:fld>
            <a:endParaRPr lang="fr-CH"/>
          </a:p>
        </p:txBody>
      </p:sp>
    </p:spTree>
    <p:extLst>
      <p:ext uri="{BB962C8B-B14F-4D97-AF65-F5344CB8AC3E}">
        <p14:creationId xmlns:p14="http://schemas.microsoft.com/office/powerpoint/2010/main" val="754799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EC01C2F-298C-4E8D-9943-63BE3BE8905A}"/>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63491" name="Rectangle 6">
            <a:extLst>
              <a:ext uri="{FF2B5EF4-FFF2-40B4-BE49-F238E27FC236}">
                <a16:creationId xmlns:a16="http://schemas.microsoft.com/office/drawing/2014/main" id="{E00BF3AB-F6DD-43CC-9713-42535174C47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63492" name="Rectangle 7">
            <a:extLst>
              <a:ext uri="{FF2B5EF4-FFF2-40B4-BE49-F238E27FC236}">
                <a16:creationId xmlns:a16="http://schemas.microsoft.com/office/drawing/2014/main" id="{A470079C-D9C4-41E9-9970-52C1BACFD8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AA3EE049-06AB-4868-8EC8-FB0020208EAC}" type="slidenum">
              <a:rPr kumimoji="0" lang="de-CH" altLang="de-DE" sz="1300" smtClean="0"/>
              <a:pPr>
                <a:spcBef>
                  <a:spcPct val="0"/>
                </a:spcBef>
              </a:pPr>
              <a:t>63</a:t>
            </a:fld>
            <a:endParaRPr kumimoji="0" lang="de-CH" altLang="de-DE" sz="1300"/>
          </a:p>
        </p:txBody>
      </p:sp>
      <p:sp>
        <p:nvSpPr>
          <p:cNvPr id="63493" name="Rectangle 2">
            <a:extLst>
              <a:ext uri="{FF2B5EF4-FFF2-40B4-BE49-F238E27FC236}">
                <a16:creationId xmlns:a16="http://schemas.microsoft.com/office/drawing/2014/main" id="{B0A1E2E8-F03B-4FAF-8C4A-4249776E8813}"/>
              </a:ext>
            </a:extLst>
          </p:cNvPr>
          <p:cNvSpPr>
            <a:spLocks noGrp="1" noRot="1" noChangeAspect="1" noChangeArrowheads="1" noTextEdit="1"/>
          </p:cNvSpPr>
          <p:nvPr>
            <p:ph type="sldImg"/>
          </p:nvPr>
        </p:nvSpPr>
        <p:spPr>
          <a:xfrm>
            <a:off x="3343275" y="531813"/>
            <a:ext cx="3551238" cy="2665412"/>
          </a:xfrm>
          <a:ln/>
        </p:spPr>
      </p:sp>
      <p:sp>
        <p:nvSpPr>
          <p:cNvPr id="63494" name="Rectangle 3">
            <a:extLst>
              <a:ext uri="{FF2B5EF4-FFF2-40B4-BE49-F238E27FC236}">
                <a16:creationId xmlns:a16="http://schemas.microsoft.com/office/drawing/2014/main" id="{7C7A2132-8EFC-4157-9171-202E434D7969}"/>
              </a:ext>
            </a:extLst>
          </p:cNvPr>
          <p:cNvSpPr>
            <a:spLocks noGrp="1" noChangeArrowheads="1"/>
          </p:cNvSpPr>
          <p:nvPr>
            <p:ph type="body" idx="1"/>
          </p:nvPr>
        </p:nvSpPr>
        <p:spPr>
          <a:xfrm>
            <a:off x="1363663" y="3373438"/>
            <a:ext cx="7507287" cy="319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t"/>
            <a:br>
              <a:rPr lang="de-CH" altLang="de-DE">
                <a:solidFill>
                  <a:srgbClr val="323232"/>
                </a:solidFill>
                <a:latin typeface="Arial" panose="020B0604020202020204" pitchFamily="34" charset="0"/>
                <a:cs typeface="Arial" panose="020B0604020202020204" pitchFamily="34" charset="0"/>
              </a:rPr>
            </a:br>
            <a:endParaRPr lang="de-CH" altLang="de-DE">
              <a:solidFill>
                <a:srgbClr val="323232"/>
              </a:solidFill>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2804B4E5-209B-4BAB-BF09-4948185FA788}"/>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69635" name="Rectangle 6">
            <a:extLst>
              <a:ext uri="{FF2B5EF4-FFF2-40B4-BE49-F238E27FC236}">
                <a16:creationId xmlns:a16="http://schemas.microsoft.com/office/drawing/2014/main" id="{A0382A8F-BE44-4E14-BC23-E44DC1F45208}"/>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69636" name="Rectangle 7">
            <a:extLst>
              <a:ext uri="{FF2B5EF4-FFF2-40B4-BE49-F238E27FC236}">
                <a16:creationId xmlns:a16="http://schemas.microsoft.com/office/drawing/2014/main" id="{EAD3116C-34AE-4EC6-A49C-9B249D68360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3892235-9E7D-4CBC-AF7F-DE2823EA680A}" type="slidenum">
              <a:rPr kumimoji="0" lang="de-CH" altLang="de-DE" sz="1300" smtClean="0"/>
              <a:pPr>
                <a:spcBef>
                  <a:spcPct val="0"/>
                </a:spcBef>
              </a:pPr>
              <a:t>64</a:t>
            </a:fld>
            <a:endParaRPr kumimoji="0" lang="de-CH" altLang="de-DE" sz="1300"/>
          </a:p>
        </p:txBody>
      </p:sp>
      <p:sp>
        <p:nvSpPr>
          <p:cNvPr id="69637" name="Rectangle 2">
            <a:extLst>
              <a:ext uri="{FF2B5EF4-FFF2-40B4-BE49-F238E27FC236}">
                <a16:creationId xmlns:a16="http://schemas.microsoft.com/office/drawing/2014/main" id="{603D7469-FE97-4599-B2F8-6D62390DE914}"/>
              </a:ext>
            </a:extLst>
          </p:cNvPr>
          <p:cNvSpPr>
            <a:spLocks noGrp="1" noRot="1" noChangeAspect="1" noChangeArrowheads="1" noTextEdit="1"/>
          </p:cNvSpPr>
          <p:nvPr>
            <p:ph type="sldImg"/>
          </p:nvPr>
        </p:nvSpPr>
        <p:spPr>
          <a:xfrm>
            <a:off x="3343275" y="531813"/>
            <a:ext cx="3551238" cy="2665412"/>
          </a:xfrm>
          <a:ln/>
        </p:spPr>
      </p:sp>
      <p:sp>
        <p:nvSpPr>
          <p:cNvPr id="69638" name="Rectangle 3">
            <a:extLst>
              <a:ext uri="{FF2B5EF4-FFF2-40B4-BE49-F238E27FC236}">
                <a16:creationId xmlns:a16="http://schemas.microsoft.com/office/drawing/2014/main" id="{05F22AA3-3053-4785-9134-08BA86D23034}"/>
              </a:ext>
            </a:extLst>
          </p:cNvPr>
          <p:cNvSpPr>
            <a:spLocks noGrp="1" noChangeArrowheads="1"/>
          </p:cNvSpPr>
          <p:nvPr>
            <p:ph type="body" idx="1"/>
          </p:nvPr>
        </p:nvSpPr>
        <p:spPr>
          <a:xfrm>
            <a:off x="1363663" y="3373438"/>
            <a:ext cx="7507287" cy="319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t"/>
            <a:endParaRPr lang="de-CH" altLang="de-DE">
              <a:solidFill>
                <a:srgbClr val="323232"/>
              </a:solidFill>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a:extLst>
              <a:ext uri="{FF2B5EF4-FFF2-40B4-BE49-F238E27FC236}">
                <a16:creationId xmlns:a16="http://schemas.microsoft.com/office/drawing/2014/main" id="{D8B9302A-1705-4095-9CC0-C258EAFAD3BD}"/>
              </a:ext>
            </a:extLst>
          </p:cNvPr>
          <p:cNvSpPr>
            <a:spLocks noGrp="1" noRot="1" noChangeAspect="1" noChangeArrowheads="1" noTextEdit="1"/>
          </p:cNvSpPr>
          <p:nvPr>
            <p:ph type="sldImg"/>
          </p:nvPr>
        </p:nvSpPr>
        <p:spPr>
          <a:ln/>
        </p:spPr>
      </p:sp>
      <p:sp>
        <p:nvSpPr>
          <p:cNvPr id="71683" name="Notizenplatzhalter 2">
            <a:extLst>
              <a:ext uri="{FF2B5EF4-FFF2-40B4-BE49-F238E27FC236}">
                <a16:creationId xmlns:a16="http://schemas.microsoft.com/office/drawing/2014/main" id="{3749BBD9-660B-44FD-A27A-F9421CD28EE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ltLang="de-DE"/>
              <a:t>Zentraler Gottesdienst der Ref. Gesamtkirchgemeinde Bern im August 2012 in der Markuskirche; Catering von Biohof Heimenhaus in Kirchlindach (http://heimenhaus.ch)</a:t>
            </a:r>
          </a:p>
        </p:txBody>
      </p:sp>
      <p:sp>
        <p:nvSpPr>
          <p:cNvPr id="71684" name="Kopfzeilenplatzhalter 3">
            <a:extLst>
              <a:ext uri="{FF2B5EF4-FFF2-40B4-BE49-F238E27FC236}">
                <a16:creationId xmlns:a16="http://schemas.microsoft.com/office/drawing/2014/main" id="{94F1332B-9994-4F4D-8904-7C75FB552710}"/>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Solaranlagen auf kirchlichen Gebäuden - oeku Kirche und UmweltFinanzierung von Solaranlagen auf Kirchendächern</a:t>
            </a:r>
          </a:p>
        </p:txBody>
      </p:sp>
      <p:sp>
        <p:nvSpPr>
          <p:cNvPr id="71685" name="Fußzeilenplatzhalter 4">
            <a:extLst>
              <a:ext uri="{FF2B5EF4-FFF2-40B4-BE49-F238E27FC236}">
                <a16:creationId xmlns:a16="http://schemas.microsoft.com/office/drawing/2014/main" id="{F46FA0E6-23EE-46A3-81DB-4C12A800CBA8}"/>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Kurs vom 2.11.2012 am Bildungszentrum WWF30. November 2011, St. Josef Köniz</a:t>
            </a:r>
          </a:p>
        </p:txBody>
      </p:sp>
      <p:sp>
        <p:nvSpPr>
          <p:cNvPr id="71686" name="Foliennummernplatzhalter 5">
            <a:extLst>
              <a:ext uri="{FF2B5EF4-FFF2-40B4-BE49-F238E27FC236}">
                <a16:creationId xmlns:a16="http://schemas.microsoft.com/office/drawing/2014/main" id="{48696899-314B-4356-9E00-91F71CD930C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6B1C9F3C-DD09-472E-A5A9-CE049561BBDB}" type="slidenum">
              <a:rPr kumimoji="0" lang="de-CH" altLang="de-DE" sz="1300" smtClean="0"/>
              <a:pPr>
                <a:spcBef>
                  <a:spcPct val="0"/>
                </a:spcBef>
              </a:pPr>
              <a:t>65</a:t>
            </a:fld>
            <a:endParaRPr kumimoji="0" lang="de-CH" altLang="de-DE"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AF32A16C-10B9-4E48-9C8B-74B85C67CB28}"/>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73731" name="Rectangle 6">
            <a:extLst>
              <a:ext uri="{FF2B5EF4-FFF2-40B4-BE49-F238E27FC236}">
                <a16:creationId xmlns:a16="http://schemas.microsoft.com/office/drawing/2014/main" id="{9BB460BF-3572-4B1D-8E83-270916C3711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73732" name="Rectangle 7">
            <a:extLst>
              <a:ext uri="{FF2B5EF4-FFF2-40B4-BE49-F238E27FC236}">
                <a16:creationId xmlns:a16="http://schemas.microsoft.com/office/drawing/2014/main" id="{EC8A510C-3406-41A8-966B-503878B9119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F813E9FD-F02E-4B67-8A5B-DCC1FFEE996E}" type="slidenum">
              <a:rPr kumimoji="0" lang="de-CH" altLang="de-DE" sz="1300" smtClean="0"/>
              <a:pPr>
                <a:spcBef>
                  <a:spcPct val="0"/>
                </a:spcBef>
              </a:pPr>
              <a:t>66</a:t>
            </a:fld>
            <a:endParaRPr kumimoji="0" lang="de-CH" altLang="de-DE" sz="1300"/>
          </a:p>
        </p:txBody>
      </p:sp>
      <p:sp>
        <p:nvSpPr>
          <p:cNvPr id="73733" name="Rectangle 2">
            <a:extLst>
              <a:ext uri="{FF2B5EF4-FFF2-40B4-BE49-F238E27FC236}">
                <a16:creationId xmlns:a16="http://schemas.microsoft.com/office/drawing/2014/main" id="{95760527-1735-4603-8F85-15690EFEAA20}"/>
              </a:ext>
            </a:extLst>
          </p:cNvPr>
          <p:cNvSpPr>
            <a:spLocks noGrp="1" noRot="1" noChangeAspect="1" noChangeArrowheads="1" noTextEdit="1"/>
          </p:cNvSpPr>
          <p:nvPr>
            <p:ph type="sldImg"/>
          </p:nvPr>
        </p:nvSpPr>
        <p:spPr>
          <a:ln/>
        </p:spPr>
      </p:sp>
      <p:sp>
        <p:nvSpPr>
          <p:cNvPr id="73734" name="Rectangle 3">
            <a:extLst>
              <a:ext uri="{FF2B5EF4-FFF2-40B4-BE49-F238E27FC236}">
                <a16:creationId xmlns:a16="http://schemas.microsoft.com/office/drawing/2014/main" id="{A436626A-DA03-4FF8-8246-84F43840C9BD}"/>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3</a:t>
            </a:fld>
            <a:endParaRPr kumimoji="0" lang="de-CH" altLang="de-DE" sz="130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4863" y="533400"/>
            <a:ext cx="3549650"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endParaRPr lang="de-CH" altLang="de-DE" dirty="0">
              <a:cs typeface="Times New Roman" panose="02020603050405020304" pitchFamily="18" charset="0"/>
            </a:endParaRPr>
          </a:p>
        </p:txBody>
      </p:sp>
    </p:spTree>
    <p:extLst>
      <p:ext uri="{BB962C8B-B14F-4D97-AF65-F5344CB8AC3E}">
        <p14:creationId xmlns:p14="http://schemas.microsoft.com/office/powerpoint/2010/main" val="1936018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33D846FB-B927-4B69-9DEF-783B7D6EFA7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Nachhaltigkeit in der Kirchgemeinde</a:t>
            </a:r>
          </a:p>
        </p:txBody>
      </p:sp>
      <p:sp>
        <p:nvSpPr>
          <p:cNvPr id="77827" name="Rectangle 6">
            <a:extLst>
              <a:ext uri="{FF2B5EF4-FFF2-40B4-BE49-F238E27FC236}">
                <a16:creationId xmlns:a16="http://schemas.microsoft.com/office/drawing/2014/main" id="{9271A7D8-0C32-4953-B0B6-B1C89F507012}"/>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Kirchenpflegetagungen 2012</a:t>
            </a:r>
          </a:p>
        </p:txBody>
      </p:sp>
      <p:sp>
        <p:nvSpPr>
          <p:cNvPr id="77828" name="Rectangle 7">
            <a:extLst>
              <a:ext uri="{FF2B5EF4-FFF2-40B4-BE49-F238E27FC236}">
                <a16:creationId xmlns:a16="http://schemas.microsoft.com/office/drawing/2014/main" id="{D2EDBB6E-D471-4FB4-B632-A920D88673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22D067D-5C6D-4DB8-AF1D-A02418C3CA0C}" type="slidenum">
              <a:rPr kumimoji="0" lang="de-CH" altLang="de-DE" sz="1300" smtClean="0"/>
              <a:pPr>
                <a:spcBef>
                  <a:spcPct val="0"/>
                </a:spcBef>
              </a:pPr>
              <a:t>67</a:t>
            </a:fld>
            <a:endParaRPr kumimoji="0" lang="de-CH" altLang="de-DE" sz="1300"/>
          </a:p>
        </p:txBody>
      </p:sp>
      <p:sp>
        <p:nvSpPr>
          <p:cNvPr id="77829" name="Rectangle 2">
            <a:extLst>
              <a:ext uri="{FF2B5EF4-FFF2-40B4-BE49-F238E27FC236}">
                <a16:creationId xmlns:a16="http://schemas.microsoft.com/office/drawing/2014/main" id="{404B7196-2AD2-435E-B97B-8C6F9A1F31C3}"/>
              </a:ext>
            </a:extLst>
          </p:cNvPr>
          <p:cNvSpPr>
            <a:spLocks noGrp="1" noRot="1" noChangeAspect="1" noChangeArrowheads="1" noTextEdit="1"/>
          </p:cNvSpPr>
          <p:nvPr>
            <p:ph type="sldImg"/>
          </p:nvPr>
        </p:nvSpPr>
        <p:spPr>
          <a:xfrm>
            <a:off x="3343275" y="531813"/>
            <a:ext cx="3551238" cy="2665412"/>
          </a:xfrm>
          <a:ln/>
        </p:spPr>
      </p:sp>
      <p:sp>
        <p:nvSpPr>
          <p:cNvPr id="77830" name="Rectangle 3">
            <a:extLst>
              <a:ext uri="{FF2B5EF4-FFF2-40B4-BE49-F238E27FC236}">
                <a16:creationId xmlns:a16="http://schemas.microsoft.com/office/drawing/2014/main" id="{2AA5D945-44CB-46EE-99F3-551F5D722A5B}"/>
              </a:ext>
            </a:extLst>
          </p:cNvPr>
          <p:cNvSpPr>
            <a:spLocks noGrp="1" noChangeArrowheads="1"/>
          </p:cNvSpPr>
          <p:nvPr>
            <p:ph type="body" idx="1"/>
          </p:nvPr>
        </p:nvSpPr>
        <p:spPr>
          <a:xfrm>
            <a:off x="1363663" y="3373438"/>
            <a:ext cx="7507287" cy="319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t"/>
            <a:r>
              <a:rPr lang="de-CH" altLang="de-DE">
                <a:solidFill>
                  <a:srgbClr val="323232"/>
                </a:solidFill>
                <a:latin typeface="Arial" panose="020B0604020202020204" pitchFamily="34" charset="0"/>
                <a:cs typeface="Arial" panose="020B0604020202020204" pitchFamily="34" charset="0"/>
              </a:rPr>
              <a:t>Im Rahmen des Jubiläums 100 Jahre Stadtverband im 2009 wurde die Finanzierung eines nachhaltigen Projektes „für Artenvielfalt / Biodiversität in der Umgebung von kirchlichen Gebäuden“ in Zusammenarbeit mit dem WWF Zürich geprüft und bewilligt. Es wurde ein Konzept für ein Biodiversitätsprojekt in den Grünanlagen von städtischen Kirchgemeinden entworfen.</a:t>
            </a:r>
            <a:br>
              <a:rPr lang="de-CH" altLang="de-DE">
                <a:solidFill>
                  <a:srgbClr val="323232"/>
                </a:solidFill>
                <a:latin typeface="Arial" panose="020B0604020202020204" pitchFamily="34" charset="0"/>
                <a:cs typeface="Arial" panose="020B0604020202020204" pitchFamily="34" charset="0"/>
              </a:rPr>
            </a:br>
            <a:r>
              <a:rPr lang="de-CH" altLang="de-DE">
                <a:solidFill>
                  <a:srgbClr val="323232"/>
                </a:solidFill>
                <a:latin typeface="Arial" panose="020B0604020202020204" pitchFamily="34" charset="0"/>
                <a:cs typeface="Arial" panose="020B0604020202020204" pitchFamily="34" charset="0"/>
              </a:rPr>
              <a:t>Das Ziel des Projektes ist, geeignete Grünflächen in der Umgebung von kirchlichen Gebäuden in der Stadt Zürich einer naturnahen Gestaltung und Bewirtschaftung zuzuführen und auf diese Weise einen Beitrag zur Förderung der Artenvielfalt zu leisten.</a:t>
            </a:r>
            <a:br>
              <a:rPr lang="de-CH" altLang="de-DE">
                <a:solidFill>
                  <a:srgbClr val="323232"/>
                </a:solidFill>
                <a:latin typeface="Arial" panose="020B0604020202020204" pitchFamily="34" charset="0"/>
                <a:cs typeface="Arial" panose="020B0604020202020204" pitchFamily="34" charset="0"/>
              </a:rPr>
            </a:br>
            <a:r>
              <a:rPr lang="de-CH" altLang="de-DE">
                <a:solidFill>
                  <a:srgbClr val="323232"/>
                </a:solidFill>
                <a:latin typeface="Arial" panose="020B0604020202020204" pitchFamily="34" charset="0"/>
                <a:cs typeface="Arial" panose="020B0604020202020204" pitchFamily="34" charset="0"/>
              </a:rPr>
              <a:t>Im Juni 2009 gelangte die Anfrage für ein mögliches Pilotprojekt durch Dr. Martin Zollinger, Mitglied des Vorstandes des evangelisch-reformierten Stadtverbandes, an unsere Kirchenpflege.</a:t>
            </a:r>
            <a:br>
              <a:rPr lang="de-CH" altLang="de-DE">
                <a:solidFill>
                  <a:srgbClr val="323232"/>
                </a:solidFill>
                <a:latin typeface="Arial" panose="020B0604020202020204" pitchFamily="34" charset="0"/>
                <a:cs typeface="Arial" panose="020B0604020202020204" pitchFamily="34" charset="0"/>
              </a:rPr>
            </a:br>
            <a:endParaRPr lang="de-CH" altLang="de-DE">
              <a:solidFill>
                <a:srgbClr val="323232"/>
              </a:solidFill>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44C6EC3-0858-4A8A-B83D-74596E26089E}"/>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83971" name="Rectangle 6">
            <a:extLst>
              <a:ext uri="{FF2B5EF4-FFF2-40B4-BE49-F238E27FC236}">
                <a16:creationId xmlns:a16="http://schemas.microsoft.com/office/drawing/2014/main" id="{EF14C47C-C623-4F6F-974C-81DF21ACA788}"/>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83972" name="Rectangle 7">
            <a:extLst>
              <a:ext uri="{FF2B5EF4-FFF2-40B4-BE49-F238E27FC236}">
                <a16:creationId xmlns:a16="http://schemas.microsoft.com/office/drawing/2014/main" id="{DD350506-B266-4F6F-B1B0-97E18D085BA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8FB42298-1C58-4AE6-8274-468B8CAE0645}" type="slidenum">
              <a:rPr kumimoji="0" lang="de-CH" altLang="de-DE" sz="1300" smtClean="0"/>
              <a:pPr>
                <a:spcBef>
                  <a:spcPct val="0"/>
                </a:spcBef>
              </a:pPr>
              <a:t>68</a:t>
            </a:fld>
            <a:endParaRPr kumimoji="0" lang="de-CH" altLang="de-DE" sz="1300"/>
          </a:p>
        </p:txBody>
      </p:sp>
      <p:sp>
        <p:nvSpPr>
          <p:cNvPr id="83973" name="Rectangle 2">
            <a:extLst>
              <a:ext uri="{FF2B5EF4-FFF2-40B4-BE49-F238E27FC236}">
                <a16:creationId xmlns:a16="http://schemas.microsoft.com/office/drawing/2014/main" id="{B154A353-E9C3-47BD-925F-400B3F9C90D9}"/>
              </a:ext>
            </a:extLst>
          </p:cNvPr>
          <p:cNvSpPr>
            <a:spLocks noGrp="1" noRot="1" noChangeAspect="1" noChangeArrowheads="1" noTextEdit="1"/>
          </p:cNvSpPr>
          <p:nvPr>
            <p:ph type="sldImg"/>
          </p:nvPr>
        </p:nvSpPr>
        <p:spPr>
          <a:xfrm>
            <a:off x="3343275" y="531813"/>
            <a:ext cx="3551238" cy="2665412"/>
          </a:xfrm>
          <a:ln/>
        </p:spPr>
      </p:sp>
      <p:sp>
        <p:nvSpPr>
          <p:cNvPr id="83974" name="Rectangle 3">
            <a:extLst>
              <a:ext uri="{FF2B5EF4-FFF2-40B4-BE49-F238E27FC236}">
                <a16:creationId xmlns:a16="http://schemas.microsoft.com/office/drawing/2014/main" id="{98B02F65-70FA-4A89-8640-40765165FA18}"/>
              </a:ext>
            </a:extLst>
          </p:cNvPr>
          <p:cNvSpPr>
            <a:spLocks noGrp="1" noChangeArrowheads="1"/>
          </p:cNvSpPr>
          <p:nvPr>
            <p:ph type="body" idx="1"/>
          </p:nvPr>
        </p:nvSpPr>
        <p:spPr>
          <a:xfrm>
            <a:off x="1363663" y="3373438"/>
            <a:ext cx="7507287" cy="319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altLang="de-DE">
                <a:latin typeface="ITC Officina Sans Book" panose="020B0500000000000000" pitchFamily="34" charset="0"/>
                <a:cs typeface="Times New Roman" panose="02020603050405020304" pitchFamily="18" charset="0"/>
              </a:rPr>
              <a:t>Handlungsfelder</a:t>
            </a:r>
          </a:p>
          <a:p>
            <a:r>
              <a:rPr lang="de-CH" altLang="de-DE">
                <a:latin typeface="ITC Officina Sans Book" panose="020B0500000000000000" pitchFamily="34" charset="0"/>
                <a:cs typeface="Times New Roman" panose="02020603050405020304" pitchFamily="18" charset="0"/>
              </a:rPr>
              <a:t>Frau Aeschbach ist es gelungen, als Kirchgemeinderätin viele Ideen einzubringen und diese auch mit der politischen Gemeinde zu verbinden. Sie hat auch die Idee für eine Veranstaltung, welche sie in ihrer Gemeinde in Horgen einmal gerne durchführen würde:</a:t>
            </a:r>
          </a:p>
          <a:p>
            <a:r>
              <a:rPr lang="de-CH" altLang="de-DE">
                <a:latin typeface="ITC Officina Sans Book" panose="020B0500000000000000" pitchFamily="34" charset="0"/>
                <a:cs typeface="Times New Roman" panose="02020603050405020304" pitchFamily="18" charset="0"/>
              </a:rPr>
              <a:t>Schlachttierumzug durchs Dorf</a:t>
            </a:r>
          </a:p>
          <a:p>
            <a:r>
              <a:rPr lang="de-CH" altLang="de-DE">
                <a:latin typeface="ITC Officina Sans Book" panose="020B0500000000000000" pitchFamily="34" charset="0"/>
                <a:ea typeface="Arial Unicode MS" pitchFamily="34" charset="-128"/>
              </a:rPr>
              <a:t>Veranstaltungen werden mit den Fahrplänen des öffentlichen Verkehrs (Zug, Bus) abgestimmt </a:t>
            </a:r>
            <a:endParaRPr lang="de-CH" altLang="de-DE">
              <a:latin typeface="Verdana" panose="020B0604030504040204" pitchFamily="34" charset="0"/>
              <a:ea typeface="Arial Unicode MS" pitchFamily="34" charset="-128"/>
            </a:endParaRPr>
          </a:p>
          <a:p>
            <a:r>
              <a:rPr lang="de-CH" altLang="de-DE">
                <a:latin typeface="ITC Officina Sans Book" panose="020B0500000000000000" pitchFamily="34" charset="0"/>
                <a:ea typeface="Arial Unicode MS" pitchFamily="34" charset="-128"/>
              </a:rPr>
              <a:t>Der Transport in Lager erfolgt wenn möglich mit dem ÖV oder mit Bussen</a:t>
            </a:r>
            <a:endParaRPr lang="de-CH" altLang="de-DE">
              <a:latin typeface="Verdana" panose="020B0604030504040204" pitchFamily="34" charset="0"/>
              <a:ea typeface="Arial Unicode MS" pitchFamily="34" charset="-128"/>
            </a:endParaRPr>
          </a:p>
          <a:p>
            <a:r>
              <a:rPr lang="de-CH" altLang="de-DE">
                <a:latin typeface="ITC Officina Sans Book" panose="020B0500000000000000" pitchFamily="34" charset="0"/>
                <a:ea typeface="Arial Unicode MS" pitchFamily="34" charset="-128"/>
              </a:rPr>
              <a:t>Bevorzugt werden saisongerechte Lebensmittel, wenn möglich aus der Region</a:t>
            </a:r>
            <a:endParaRPr lang="de-CH" altLang="de-DE">
              <a:latin typeface="Verdana" panose="020B0604030504040204" pitchFamily="34" charset="0"/>
              <a:ea typeface="Arial Unicode MS" pitchFamily="34" charset="-128"/>
            </a:endParaRPr>
          </a:p>
          <a:p>
            <a:r>
              <a:rPr lang="de-CH" altLang="de-DE">
                <a:latin typeface="ITC Officina Sans Book" panose="020B0500000000000000" pitchFamily="34" charset="0"/>
                <a:ea typeface="Arial Unicode MS" pitchFamily="34" charset="-128"/>
              </a:rPr>
              <a:t>Auf Wegwerfgeschirr wird vollständig verzichtet</a:t>
            </a:r>
            <a:br>
              <a:rPr lang="de-CH" altLang="de-DE">
                <a:latin typeface="ITC Officina Sans Book" panose="020B0500000000000000" pitchFamily="34" charset="0"/>
                <a:ea typeface="Arial Unicode MS" pitchFamily="34" charset="-128"/>
              </a:rPr>
            </a:br>
            <a:endParaRPr lang="de-CH" altLang="de-DE">
              <a:latin typeface="ITC Officina Sans Book" panose="020B0500000000000000" pitchFamily="34" charset="0"/>
              <a:ea typeface="Arial Unicode MS" pitchFamily="34" charset="-128"/>
            </a:endParaRPr>
          </a:p>
          <a:p>
            <a:endParaRPr lang="de-CH" altLang="de-DE">
              <a:latin typeface="ITC Officina Sans Book" panose="020B0500000000000000" pitchFamily="34" charset="0"/>
              <a:ea typeface="Arial Unicode MS" pitchFamily="34" charset="-128"/>
            </a:endParaRPr>
          </a:p>
          <a:p>
            <a:r>
              <a:rPr lang="de-CH" altLang="de-DE">
                <a:latin typeface="ITC Officina Sans Book" panose="020B0500000000000000" pitchFamily="34" charset="0"/>
                <a:ea typeface="Arial Unicode MS" pitchFamily="34" charset="-128"/>
              </a:rPr>
              <a:t>Max Havelaar</a:t>
            </a:r>
          </a:p>
          <a:p>
            <a:br>
              <a:rPr lang="de-CH" altLang="de-DE">
                <a:latin typeface="ITC Officina Sans Book" panose="020B0500000000000000" pitchFamily="34" charset="0"/>
                <a:ea typeface="Arial Unicode MS" pitchFamily="34" charset="-128"/>
              </a:rPr>
            </a:br>
            <a:r>
              <a:rPr lang="de-CH" altLang="de-DE">
                <a:latin typeface="ITC Officina Sans Book" panose="020B0500000000000000" pitchFamily="34" charset="0"/>
                <a:cs typeface="Times New Roman" panose="02020603050405020304" pitchFamily="18" charset="0"/>
              </a:rPr>
              <a:t>Kommunikation</a:t>
            </a:r>
          </a:p>
          <a:p>
            <a:endParaRPr lang="de-CH" altLang="de-DE">
              <a:latin typeface="ITC Officina Sans Book" panose="020B0500000000000000" pitchFamily="34" charset="0"/>
              <a:cs typeface="Times New Roman" panose="02020603050405020304" pitchFamily="18" charset="0"/>
            </a:endParaRPr>
          </a:p>
          <a:p>
            <a:r>
              <a:rPr lang="de-CH" altLang="de-DE">
                <a:latin typeface="ITC Officina Sans Book" panose="020B0500000000000000" pitchFamily="34" charset="0"/>
                <a:cs typeface="Times New Roman" panose="02020603050405020304" pitchFamily="18" charset="0"/>
              </a:rPr>
              <a:t>Sigristen: Natürlich können Sie diese Verantwortung nur mit der Unterstützung des Kirchgemeinderates bzw. des Pfarreirates und der anderen Mitarbeitenden und nicht zuletzt auch der Gemeinde wirklich wahrnehmen. Wenn die Kirche oder das Kirchgemeindehaus z.B. aus Gründen des Energiesparens weniger beheizt werden sollen, handeln Sie sich wahrscheinlich nämlich nur Proteste ein, wenn Sie das eigenmächtig beschliessen. Ein solcher Entscheid muss von den anderen Verantwortlichen mitgetragen werden. Ökologie ist also eine Aufgabe der gesamten Kirchgemeinde, denn Glaube und Handeln haben miteinander zu tun und über das richtige Handeln aus dem Glauben heraus muss immer auch diskutiert werden. </a:t>
            </a:r>
          </a:p>
          <a:p>
            <a:endParaRPr lang="de-CH" altLang="de-DE">
              <a:latin typeface="ITC Officina Sans Book" panose="020B0500000000000000" pitchFamily="34" charset="0"/>
              <a:cs typeface="Times New Roman" panose="02020603050405020304" pitchFamily="18" charset="0"/>
            </a:endParaRPr>
          </a:p>
          <a:p>
            <a:pPr algn="just"/>
            <a:r>
              <a:rPr lang="de-CH" altLang="de-DE">
                <a:latin typeface="ITC Officina Sans Book" panose="020B0500000000000000" pitchFamily="34" charset="0"/>
                <a:cs typeface="Times New Roman" panose="02020603050405020304" pitchFamily="18" charset="0"/>
              </a:rPr>
              <a:t>Die </a:t>
            </a:r>
            <a:r>
              <a:rPr lang="de-CH" altLang="de-DE" b="1">
                <a:latin typeface="ITC Officina Sans Book" panose="020B0500000000000000" pitchFamily="34" charset="0"/>
                <a:cs typeface="Times New Roman" panose="02020603050405020304" pitchFamily="18" charset="0"/>
              </a:rPr>
              <a:t>Kommunikation</a:t>
            </a:r>
            <a:r>
              <a:rPr lang="de-CH" altLang="de-DE">
                <a:latin typeface="ITC Officina Sans Book" panose="020B0500000000000000" pitchFamily="34" charset="0"/>
                <a:cs typeface="Times New Roman" panose="02020603050405020304" pitchFamily="18" charset="0"/>
              </a:rPr>
              <a:t> spielt eine grosse Rolle. So kann man z.B. durch das Aufstellen einer Garderobe im Eingangsbereich signalisieren, dass so warm geheizt wird wie in einer Wohnung und die Leute werden ihre Mäntel automatisch ausziehen. Allerdings kann man fast nie ALLE zufrieden stellen. Wenn von 100 Personen drei zu warm oder zu kalt hatten, liegt man mit dem Heizregime sehr gut!</a:t>
            </a:r>
          </a:p>
          <a:p>
            <a:endParaRPr lang="de-CH" altLang="de-DE">
              <a:latin typeface="ITC Officina Sans Book" panose="020B0500000000000000" pitchFamily="34" charset="0"/>
              <a:cs typeface="Times New Roman" panose="02020603050405020304" pitchFamily="18" charset="0"/>
            </a:endParaRPr>
          </a:p>
          <a:p>
            <a:endParaRPr lang="de-CH" altLang="de-DE">
              <a:latin typeface="ITC Officina Sans Book" panose="020B0500000000000000" pitchFamily="34" charset="0"/>
              <a:cs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41EAFD84-D1AD-46CD-A4A5-915796B8A356}"/>
              </a:ext>
            </a:extLst>
          </p:cNvPr>
          <p:cNvSpPr txBox="1">
            <a:spLocks noGrp="1" noChangeArrowheads="1"/>
          </p:cNvSpPr>
          <p:nvPr/>
        </p:nvSpPr>
        <p:spPr bwMode="auto">
          <a:xfrm>
            <a:off x="0" y="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22" tIns="49510" rIns="99022" bIns="49510"/>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Energieeffizienz in kirchlichen Gebäuden</a:t>
            </a:r>
          </a:p>
        </p:txBody>
      </p:sp>
      <p:sp>
        <p:nvSpPr>
          <p:cNvPr id="113667" name="Rectangle 6">
            <a:extLst>
              <a:ext uri="{FF2B5EF4-FFF2-40B4-BE49-F238E27FC236}">
                <a16:creationId xmlns:a16="http://schemas.microsoft.com/office/drawing/2014/main" id="{116FDA4B-B405-4B7D-9963-C6A283827674}"/>
              </a:ext>
            </a:extLst>
          </p:cNvPr>
          <p:cNvSpPr txBox="1">
            <a:spLocks noGrp="1" noChangeArrowheads="1"/>
          </p:cNvSpPr>
          <p:nvPr/>
        </p:nvSpPr>
        <p:spPr bwMode="auto">
          <a:xfrm>
            <a:off x="0"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22" tIns="49510" rIns="99022" bIns="49510" anchor="b"/>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Katholische Kirche im Kanton Zürich</a:t>
            </a:r>
          </a:p>
        </p:txBody>
      </p:sp>
      <p:sp>
        <p:nvSpPr>
          <p:cNvPr id="113668" name="Rectangle 7">
            <a:extLst>
              <a:ext uri="{FF2B5EF4-FFF2-40B4-BE49-F238E27FC236}">
                <a16:creationId xmlns:a16="http://schemas.microsoft.com/office/drawing/2014/main" id="{C1B16D8B-D906-4711-83C3-B300BBEFBC09}"/>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22" tIns="49510" rIns="99022" bIns="49510" anchor="b"/>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74B2307D-6BCA-4DB5-964F-8AAF7718B117}" type="slidenum">
              <a:rPr kumimoji="0" lang="de-CH" altLang="de-DE" sz="1300"/>
              <a:pPr algn="r" eaLnBrk="1" hangingPunct="1">
                <a:spcBef>
                  <a:spcPct val="0"/>
                </a:spcBef>
              </a:pPr>
              <a:t>69</a:t>
            </a:fld>
            <a:endParaRPr kumimoji="0" lang="de-CH" altLang="de-DE" sz="1300"/>
          </a:p>
        </p:txBody>
      </p:sp>
      <p:sp>
        <p:nvSpPr>
          <p:cNvPr id="113669" name="Foliengrafik1">
            <a:extLst>
              <a:ext uri="{FF2B5EF4-FFF2-40B4-BE49-F238E27FC236}">
                <a16:creationId xmlns:a16="http://schemas.microsoft.com/office/drawing/2014/main" id="{97088F0C-3082-4587-AFCA-A9532A2EC458}"/>
              </a:ext>
            </a:extLst>
          </p:cNvPr>
          <p:cNvSpPr>
            <a:spLocks noGrp="1" noRot="1" noChangeAspect="1" noChangeArrowheads="1" noTextEdit="1"/>
          </p:cNvSpPr>
          <p:nvPr>
            <p:ph type="sldImg"/>
          </p:nvPr>
        </p:nvSpPr>
        <p:spPr>
          <a:ln/>
        </p:spPr>
      </p:sp>
      <p:sp>
        <p:nvSpPr>
          <p:cNvPr id="113670" name="Notiztext1">
            <a:extLst>
              <a:ext uri="{FF2B5EF4-FFF2-40B4-BE49-F238E27FC236}">
                <a16:creationId xmlns:a16="http://schemas.microsoft.com/office/drawing/2014/main" id="{F09E5F71-EF6E-427B-8D4E-78E894CA1D0E}"/>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25" tIns="49512" rIns="99025" bIns="49512"/>
          <a:lstStyle/>
          <a:p>
            <a:r>
              <a:rPr lang="de-CH" altLang="de-DE"/>
              <a:t>Beim Bauen – hier sind vor allem Kirchgemeinderäte gefragt. Wenn es um Umbauten geht, ist die Zusammenarbeit zwischen Auftraggeber, Architekt und auch den künftigen Anwendern wichtig. Verwendete Materialien, Heizsysteme und Fragen an die Funktionalität sollen von der Bauherrschaft möglichst frühzeitig gestellt werden.</a:t>
            </a:r>
            <a:br>
              <a:rPr lang="de-CH" altLang="de-DE"/>
            </a:br>
            <a:r>
              <a:rPr lang="de-CH" altLang="de-DE"/>
              <a:t>Die oeku möchte sich in Zukunft vermehrt auch im Bereich des nachhaltigen Bauens engagieren und ist an der Erarbeitung einer Checkliste für Nachhaltiges Bauen in Kirchgemeinden.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1402E7CC-440E-4F5B-A5F3-21C3F3EF75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89013">
              <a:spcBef>
                <a:spcPct val="30000"/>
              </a:spcBef>
              <a:defRPr kumimoji="1" sz="1200">
                <a:solidFill>
                  <a:schemeClr val="tx1"/>
                </a:solidFill>
                <a:latin typeface="Times New Roman" panose="02020603050405020304" pitchFamily="18" charset="0"/>
              </a:defRPr>
            </a:lvl1pPr>
            <a:lvl2pPr marL="742950" indent="-285750" defTabSz="989013">
              <a:spcBef>
                <a:spcPct val="30000"/>
              </a:spcBef>
              <a:defRPr kumimoji="1" sz="1200">
                <a:solidFill>
                  <a:schemeClr val="tx1"/>
                </a:solidFill>
                <a:latin typeface="Times New Roman" panose="02020603050405020304" pitchFamily="18" charset="0"/>
              </a:defRPr>
            </a:lvl2pPr>
            <a:lvl3pPr marL="1143000" indent="-228600" defTabSz="989013">
              <a:spcBef>
                <a:spcPct val="30000"/>
              </a:spcBef>
              <a:defRPr kumimoji="1" sz="1200">
                <a:solidFill>
                  <a:schemeClr val="tx1"/>
                </a:solidFill>
                <a:latin typeface="Times New Roman" panose="02020603050405020304" pitchFamily="18" charset="0"/>
              </a:defRPr>
            </a:lvl3pPr>
            <a:lvl4pPr marL="1600200" indent="-228600" defTabSz="989013">
              <a:spcBef>
                <a:spcPct val="30000"/>
              </a:spcBef>
              <a:defRPr kumimoji="1" sz="1200">
                <a:solidFill>
                  <a:schemeClr val="tx1"/>
                </a:solidFill>
                <a:latin typeface="Times New Roman" panose="02020603050405020304" pitchFamily="18" charset="0"/>
              </a:defRPr>
            </a:lvl4pPr>
            <a:lvl5pPr marL="2057400" indent="-228600" defTabSz="989013">
              <a:spcBef>
                <a:spcPct val="30000"/>
              </a:spcBef>
              <a:defRPr kumimoji="1" sz="1200">
                <a:solidFill>
                  <a:schemeClr val="tx1"/>
                </a:solidFill>
                <a:latin typeface="Times New Roman" panose="02020603050405020304" pitchFamily="18" charset="0"/>
              </a:defRPr>
            </a:lvl5pPr>
            <a:lvl6pPr marL="25146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439A49A-B0B1-418C-A521-A3F5B0DA2734}" type="slidenum">
              <a:rPr kumimoji="0" lang="de-DE" altLang="de-DE" smtClean="0"/>
              <a:pPr>
                <a:spcBef>
                  <a:spcPct val="0"/>
                </a:spcBef>
              </a:pPr>
              <a:t>70</a:t>
            </a:fld>
            <a:endParaRPr kumimoji="0" lang="de-DE" altLang="de-DE"/>
          </a:p>
        </p:txBody>
      </p:sp>
      <p:sp>
        <p:nvSpPr>
          <p:cNvPr id="115715" name="Rectangle 2">
            <a:extLst>
              <a:ext uri="{FF2B5EF4-FFF2-40B4-BE49-F238E27FC236}">
                <a16:creationId xmlns:a16="http://schemas.microsoft.com/office/drawing/2014/main" id="{66B1562D-32E5-4547-952A-35FEBB764EE1}"/>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49ED1CC1-74B5-476C-B65B-EFCF82DDBC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B5378616-0E5A-4C5D-B7CF-42C0B5640F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89013">
              <a:spcBef>
                <a:spcPct val="30000"/>
              </a:spcBef>
              <a:defRPr kumimoji="1" sz="1200">
                <a:solidFill>
                  <a:schemeClr val="tx1"/>
                </a:solidFill>
                <a:latin typeface="Times New Roman" panose="02020603050405020304" pitchFamily="18" charset="0"/>
              </a:defRPr>
            </a:lvl1pPr>
            <a:lvl2pPr marL="742950" indent="-285750" defTabSz="989013">
              <a:spcBef>
                <a:spcPct val="30000"/>
              </a:spcBef>
              <a:defRPr kumimoji="1" sz="1200">
                <a:solidFill>
                  <a:schemeClr val="tx1"/>
                </a:solidFill>
                <a:latin typeface="Times New Roman" panose="02020603050405020304" pitchFamily="18" charset="0"/>
              </a:defRPr>
            </a:lvl2pPr>
            <a:lvl3pPr marL="1143000" indent="-228600" defTabSz="989013">
              <a:spcBef>
                <a:spcPct val="30000"/>
              </a:spcBef>
              <a:defRPr kumimoji="1" sz="1200">
                <a:solidFill>
                  <a:schemeClr val="tx1"/>
                </a:solidFill>
                <a:latin typeface="Times New Roman" panose="02020603050405020304" pitchFamily="18" charset="0"/>
              </a:defRPr>
            </a:lvl3pPr>
            <a:lvl4pPr marL="1600200" indent="-228600" defTabSz="989013">
              <a:spcBef>
                <a:spcPct val="30000"/>
              </a:spcBef>
              <a:defRPr kumimoji="1" sz="1200">
                <a:solidFill>
                  <a:schemeClr val="tx1"/>
                </a:solidFill>
                <a:latin typeface="Times New Roman" panose="02020603050405020304" pitchFamily="18" charset="0"/>
              </a:defRPr>
            </a:lvl4pPr>
            <a:lvl5pPr marL="2057400" indent="-228600" defTabSz="989013">
              <a:spcBef>
                <a:spcPct val="30000"/>
              </a:spcBef>
              <a:defRPr kumimoji="1" sz="1200">
                <a:solidFill>
                  <a:schemeClr val="tx1"/>
                </a:solidFill>
                <a:latin typeface="Times New Roman" panose="02020603050405020304" pitchFamily="18" charset="0"/>
              </a:defRPr>
            </a:lvl5pPr>
            <a:lvl6pPr marL="25146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A43813F-C0F1-4394-9C28-0AC12C87E5AF}" type="slidenum">
              <a:rPr kumimoji="0" lang="de-DE" altLang="de-DE" smtClean="0"/>
              <a:pPr>
                <a:spcBef>
                  <a:spcPct val="0"/>
                </a:spcBef>
              </a:pPr>
              <a:t>71</a:t>
            </a:fld>
            <a:endParaRPr kumimoji="0" lang="de-DE" altLang="de-DE"/>
          </a:p>
        </p:txBody>
      </p:sp>
      <p:sp>
        <p:nvSpPr>
          <p:cNvPr id="117763" name="Rectangle 2">
            <a:extLst>
              <a:ext uri="{FF2B5EF4-FFF2-40B4-BE49-F238E27FC236}">
                <a16:creationId xmlns:a16="http://schemas.microsoft.com/office/drawing/2014/main" id="{A3E419E4-C2AC-48C1-91A1-7B7F6AAC8A2A}"/>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28326207-28B7-4D82-ABBF-D09E438377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91BC2399-B1E8-427C-9BD5-908C8FDE3A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89013">
              <a:spcBef>
                <a:spcPct val="30000"/>
              </a:spcBef>
              <a:defRPr kumimoji="1" sz="1200">
                <a:solidFill>
                  <a:schemeClr val="tx1"/>
                </a:solidFill>
                <a:latin typeface="Times New Roman" panose="02020603050405020304" pitchFamily="18" charset="0"/>
              </a:defRPr>
            </a:lvl1pPr>
            <a:lvl2pPr marL="742950" indent="-285750" defTabSz="989013">
              <a:spcBef>
                <a:spcPct val="30000"/>
              </a:spcBef>
              <a:defRPr kumimoji="1" sz="1200">
                <a:solidFill>
                  <a:schemeClr val="tx1"/>
                </a:solidFill>
                <a:latin typeface="Times New Roman" panose="02020603050405020304" pitchFamily="18" charset="0"/>
              </a:defRPr>
            </a:lvl2pPr>
            <a:lvl3pPr marL="1143000" indent="-228600" defTabSz="989013">
              <a:spcBef>
                <a:spcPct val="30000"/>
              </a:spcBef>
              <a:defRPr kumimoji="1" sz="1200">
                <a:solidFill>
                  <a:schemeClr val="tx1"/>
                </a:solidFill>
                <a:latin typeface="Times New Roman" panose="02020603050405020304" pitchFamily="18" charset="0"/>
              </a:defRPr>
            </a:lvl3pPr>
            <a:lvl4pPr marL="1600200" indent="-228600" defTabSz="989013">
              <a:spcBef>
                <a:spcPct val="30000"/>
              </a:spcBef>
              <a:defRPr kumimoji="1" sz="1200">
                <a:solidFill>
                  <a:schemeClr val="tx1"/>
                </a:solidFill>
                <a:latin typeface="Times New Roman" panose="02020603050405020304" pitchFamily="18" charset="0"/>
              </a:defRPr>
            </a:lvl4pPr>
            <a:lvl5pPr marL="2057400" indent="-228600" defTabSz="989013">
              <a:spcBef>
                <a:spcPct val="30000"/>
              </a:spcBef>
              <a:defRPr kumimoji="1" sz="1200">
                <a:solidFill>
                  <a:schemeClr val="tx1"/>
                </a:solidFill>
                <a:latin typeface="Times New Roman" panose="02020603050405020304" pitchFamily="18" charset="0"/>
              </a:defRPr>
            </a:lvl5pPr>
            <a:lvl6pPr marL="25146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81036A7F-69E5-471E-824A-96F145B56FE8}" type="slidenum">
              <a:rPr kumimoji="0" lang="de-DE" altLang="de-DE" smtClean="0"/>
              <a:pPr>
                <a:spcBef>
                  <a:spcPct val="0"/>
                </a:spcBef>
              </a:pPr>
              <a:t>72</a:t>
            </a:fld>
            <a:endParaRPr kumimoji="0" lang="de-DE" altLang="de-DE"/>
          </a:p>
        </p:txBody>
      </p:sp>
      <p:sp>
        <p:nvSpPr>
          <p:cNvPr id="120835" name="Rectangle 2">
            <a:extLst>
              <a:ext uri="{FF2B5EF4-FFF2-40B4-BE49-F238E27FC236}">
                <a16:creationId xmlns:a16="http://schemas.microsoft.com/office/drawing/2014/main" id="{F9277D31-067F-4A20-82A1-C0F43126BA4C}"/>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FD3B694E-0D1C-451C-836E-E4A3D662750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37F920B3-6DC3-4876-9464-169EAC361D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89013">
              <a:spcBef>
                <a:spcPct val="30000"/>
              </a:spcBef>
              <a:defRPr kumimoji="1" sz="1200">
                <a:solidFill>
                  <a:schemeClr val="tx1"/>
                </a:solidFill>
                <a:latin typeface="Times New Roman" panose="02020603050405020304" pitchFamily="18" charset="0"/>
              </a:defRPr>
            </a:lvl1pPr>
            <a:lvl2pPr marL="742950" indent="-285750" defTabSz="989013">
              <a:spcBef>
                <a:spcPct val="30000"/>
              </a:spcBef>
              <a:defRPr kumimoji="1" sz="1200">
                <a:solidFill>
                  <a:schemeClr val="tx1"/>
                </a:solidFill>
                <a:latin typeface="Times New Roman" panose="02020603050405020304" pitchFamily="18" charset="0"/>
              </a:defRPr>
            </a:lvl2pPr>
            <a:lvl3pPr marL="1143000" indent="-228600" defTabSz="989013">
              <a:spcBef>
                <a:spcPct val="30000"/>
              </a:spcBef>
              <a:defRPr kumimoji="1" sz="1200">
                <a:solidFill>
                  <a:schemeClr val="tx1"/>
                </a:solidFill>
                <a:latin typeface="Times New Roman" panose="02020603050405020304" pitchFamily="18" charset="0"/>
              </a:defRPr>
            </a:lvl3pPr>
            <a:lvl4pPr marL="1600200" indent="-228600" defTabSz="989013">
              <a:spcBef>
                <a:spcPct val="30000"/>
              </a:spcBef>
              <a:defRPr kumimoji="1" sz="1200">
                <a:solidFill>
                  <a:schemeClr val="tx1"/>
                </a:solidFill>
                <a:latin typeface="Times New Roman" panose="02020603050405020304" pitchFamily="18" charset="0"/>
              </a:defRPr>
            </a:lvl4pPr>
            <a:lvl5pPr marL="2057400" indent="-228600" defTabSz="989013">
              <a:spcBef>
                <a:spcPct val="30000"/>
              </a:spcBef>
              <a:defRPr kumimoji="1" sz="1200">
                <a:solidFill>
                  <a:schemeClr val="tx1"/>
                </a:solidFill>
                <a:latin typeface="Times New Roman" panose="02020603050405020304" pitchFamily="18" charset="0"/>
              </a:defRPr>
            </a:lvl5pPr>
            <a:lvl6pPr marL="25146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defTabSz="9890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BC2C344E-373F-4F7C-98CA-35414A4C5E30}" type="slidenum">
              <a:rPr kumimoji="0" lang="de-DE" altLang="de-DE" smtClean="0"/>
              <a:pPr>
                <a:spcBef>
                  <a:spcPct val="0"/>
                </a:spcBef>
              </a:pPr>
              <a:t>73</a:t>
            </a:fld>
            <a:endParaRPr kumimoji="0" lang="de-DE" altLang="de-DE"/>
          </a:p>
        </p:txBody>
      </p:sp>
      <p:sp>
        <p:nvSpPr>
          <p:cNvPr id="122883" name="Rectangle 2">
            <a:extLst>
              <a:ext uri="{FF2B5EF4-FFF2-40B4-BE49-F238E27FC236}">
                <a16:creationId xmlns:a16="http://schemas.microsoft.com/office/drawing/2014/main" id="{1AE5DC56-3715-4159-9D1F-2942309845A3}"/>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5758533F-A64F-4D9E-A6B6-4635C36573E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36373E4B-3C27-4325-AE9C-1B73212A271D}"/>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124931" name="Rectangle 6">
            <a:extLst>
              <a:ext uri="{FF2B5EF4-FFF2-40B4-BE49-F238E27FC236}">
                <a16:creationId xmlns:a16="http://schemas.microsoft.com/office/drawing/2014/main" id="{00BF5CB4-7FB5-4E73-B49D-6A10B4790169}"/>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124932" name="Rectangle 7">
            <a:extLst>
              <a:ext uri="{FF2B5EF4-FFF2-40B4-BE49-F238E27FC236}">
                <a16:creationId xmlns:a16="http://schemas.microsoft.com/office/drawing/2014/main" id="{A41FE78B-9B41-48F7-8B49-24BA4AC851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795BC06D-3BB0-4E03-83CE-55BB9DD1FAB2}" type="slidenum">
              <a:rPr kumimoji="0" lang="de-CH" altLang="de-DE" sz="1300" smtClean="0"/>
              <a:pPr>
                <a:spcBef>
                  <a:spcPct val="0"/>
                </a:spcBef>
              </a:pPr>
              <a:t>74</a:t>
            </a:fld>
            <a:endParaRPr kumimoji="0" lang="de-CH" altLang="de-DE" sz="1300"/>
          </a:p>
        </p:txBody>
      </p:sp>
      <p:sp>
        <p:nvSpPr>
          <p:cNvPr id="124933" name="Rectangle 2">
            <a:extLst>
              <a:ext uri="{FF2B5EF4-FFF2-40B4-BE49-F238E27FC236}">
                <a16:creationId xmlns:a16="http://schemas.microsoft.com/office/drawing/2014/main" id="{F3817C08-15AA-4D05-A971-3F14DD57E6E5}"/>
              </a:ext>
            </a:extLst>
          </p:cNvPr>
          <p:cNvSpPr>
            <a:spLocks noGrp="1" noRot="1" noChangeAspect="1" noChangeArrowheads="1" noTextEdit="1"/>
          </p:cNvSpPr>
          <p:nvPr>
            <p:ph type="sldImg"/>
          </p:nvPr>
        </p:nvSpPr>
        <p:spPr>
          <a:xfrm>
            <a:off x="3344863" y="533400"/>
            <a:ext cx="3549650" cy="2663825"/>
          </a:xfrm>
          <a:ln/>
        </p:spPr>
      </p:sp>
      <p:sp>
        <p:nvSpPr>
          <p:cNvPr id="124934" name="Rectangle 3">
            <a:extLst>
              <a:ext uri="{FF2B5EF4-FFF2-40B4-BE49-F238E27FC236}">
                <a16:creationId xmlns:a16="http://schemas.microsoft.com/office/drawing/2014/main" id="{221280FB-9567-430B-B36B-A799D205D035}"/>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r>
              <a:rPr lang="de-CH" altLang="de-DE">
                <a:cs typeface="Times New Roman" panose="02020603050405020304" pitchFamily="18" charset="0"/>
              </a:rPr>
              <a:t>Zertifizierungsfeier in Romanshorn unter der Leitung von Pastoralassistentin Gaby Zimmermann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9C2B07C0-6AA2-489D-9C7D-C914DF941D3C}"/>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162819" name="Rectangle 6">
            <a:extLst>
              <a:ext uri="{FF2B5EF4-FFF2-40B4-BE49-F238E27FC236}">
                <a16:creationId xmlns:a16="http://schemas.microsoft.com/office/drawing/2014/main" id="{0BEB5CBF-47B9-4ADF-AE53-39627E9853D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162820" name="Rectangle 7">
            <a:extLst>
              <a:ext uri="{FF2B5EF4-FFF2-40B4-BE49-F238E27FC236}">
                <a16:creationId xmlns:a16="http://schemas.microsoft.com/office/drawing/2014/main" id="{547719EB-AD9B-4C16-A3B8-5379B31C1E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5EA93ED2-3A15-4643-9A55-EF7F24B0BF87}" type="slidenum">
              <a:rPr kumimoji="0" lang="de-CH" altLang="de-DE" sz="1300" smtClean="0"/>
              <a:pPr>
                <a:spcBef>
                  <a:spcPct val="0"/>
                </a:spcBef>
              </a:pPr>
              <a:t>89</a:t>
            </a:fld>
            <a:endParaRPr kumimoji="0" lang="de-CH" altLang="de-DE" sz="1300"/>
          </a:p>
        </p:txBody>
      </p:sp>
      <p:sp>
        <p:nvSpPr>
          <p:cNvPr id="162821" name="Rectangle 2">
            <a:extLst>
              <a:ext uri="{FF2B5EF4-FFF2-40B4-BE49-F238E27FC236}">
                <a16:creationId xmlns:a16="http://schemas.microsoft.com/office/drawing/2014/main" id="{6C31C1AD-37FE-4A94-8CEE-D81DE04D7CF5}"/>
              </a:ext>
            </a:extLst>
          </p:cNvPr>
          <p:cNvSpPr>
            <a:spLocks noGrp="1" noRot="1" noChangeAspect="1" noChangeArrowheads="1" noTextEdit="1"/>
          </p:cNvSpPr>
          <p:nvPr>
            <p:ph type="sldImg"/>
          </p:nvPr>
        </p:nvSpPr>
        <p:spPr>
          <a:xfrm>
            <a:off x="3344863" y="533400"/>
            <a:ext cx="3549650" cy="2663825"/>
          </a:xfrm>
          <a:ln/>
        </p:spPr>
      </p:sp>
      <p:sp>
        <p:nvSpPr>
          <p:cNvPr id="162822" name="Rectangle 3">
            <a:extLst>
              <a:ext uri="{FF2B5EF4-FFF2-40B4-BE49-F238E27FC236}">
                <a16:creationId xmlns:a16="http://schemas.microsoft.com/office/drawing/2014/main" id="{2AA38636-D759-4CC2-AAD1-FFAB4F4D9BE9}"/>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1" tIns="45702" rIns="91401" bIns="45702"/>
          <a:lstStyle/>
          <a:p>
            <a:r>
              <a:rPr lang="de-CH" altLang="de-DE">
                <a:cs typeface="Times New Roman" panose="02020603050405020304" pitchFamily="18" charset="0"/>
              </a:rPr>
              <a:t>Zertifizierungsfeier in Romanshorn unter der Leitung von Pastoralassistentin Gaby Zimmermann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D5C207AD-5A71-4A0F-BD3A-AF014ED72620}"/>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164867" name="Rectangle 6">
            <a:extLst>
              <a:ext uri="{FF2B5EF4-FFF2-40B4-BE49-F238E27FC236}">
                <a16:creationId xmlns:a16="http://schemas.microsoft.com/office/drawing/2014/main" id="{9D1BACDA-88C8-4665-97C7-726DA99077AD}"/>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164868" name="Rectangle 7">
            <a:extLst>
              <a:ext uri="{FF2B5EF4-FFF2-40B4-BE49-F238E27FC236}">
                <a16:creationId xmlns:a16="http://schemas.microsoft.com/office/drawing/2014/main" id="{02FA4DFC-68BA-4BB1-B390-8415F20477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186CBBDD-CFDE-40E2-9975-26F3B31757CB}" type="slidenum">
              <a:rPr kumimoji="0" lang="de-CH" altLang="de-DE" sz="1300" smtClean="0"/>
              <a:pPr>
                <a:spcBef>
                  <a:spcPct val="0"/>
                </a:spcBef>
              </a:pPr>
              <a:t>90</a:t>
            </a:fld>
            <a:endParaRPr kumimoji="0" lang="de-CH" altLang="de-DE" sz="1300"/>
          </a:p>
        </p:txBody>
      </p:sp>
      <p:sp>
        <p:nvSpPr>
          <p:cNvPr id="164869" name="Rectangle 2">
            <a:extLst>
              <a:ext uri="{FF2B5EF4-FFF2-40B4-BE49-F238E27FC236}">
                <a16:creationId xmlns:a16="http://schemas.microsoft.com/office/drawing/2014/main" id="{C44933AA-80BC-4EFB-A3FF-5499733081B9}"/>
              </a:ext>
            </a:extLst>
          </p:cNvPr>
          <p:cNvSpPr>
            <a:spLocks noGrp="1" noRot="1" noChangeAspect="1" noChangeArrowheads="1" noTextEdit="1"/>
          </p:cNvSpPr>
          <p:nvPr>
            <p:ph type="sldImg"/>
          </p:nvPr>
        </p:nvSpPr>
        <p:spPr>
          <a:xfrm>
            <a:off x="3344863" y="533400"/>
            <a:ext cx="3549650" cy="2663825"/>
          </a:xfrm>
          <a:ln/>
        </p:spPr>
      </p:sp>
      <p:sp>
        <p:nvSpPr>
          <p:cNvPr id="164870" name="Rectangle 3">
            <a:extLst>
              <a:ext uri="{FF2B5EF4-FFF2-40B4-BE49-F238E27FC236}">
                <a16:creationId xmlns:a16="http://schemas.microsoft.com/office/drawing/2014/main" id="{2D916D0E-BAD2-4424-97B0-02A1B8ECD1F6}"/>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1" tIns="45702" rIns="91401" bIns="45702"/>
          <a:lstStyle/>
          <a:p>
            <a:r>
              <a:rPr lang="de-CH" altLang="de-DE">
                <a:cs typeface="Times New Roman" panose="02020603050405020304" pitchFamily="18" charset="0"/>
              </a:rPr>
              <a:t>Zertifizierungsfeier für die fünf Thurgauer Pfarreien Arbon, Ermatingen, Güttingen, Romanshorn und Sirnach</a:t>
            </a:r>
          </a:p>
          <a:p>
            <a:endParaRPr lang="de-CH" altLang="de-DE">
              <a:cs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Noter sur le </a:t>
            </a:r>
            <a:r>
              <a:rPr lang="fr-CH" dirty="0" err="1"/>
              <a:t>flipchart</a:t>
            </a:r>
            <a:endParaRPr lang="fr-CH" dirty="0"/>
          </a:p>
        </p:txBody>
      </p:sp>
      <p:sp>
        <p:nvSpPr>
          <p:cNvPr id="4" name="Espace réservé de l'en-tête 3"/>
          <p:cNvSpPr>
            <a:spLocks noGrp="1"/>
          </p:cNvSpPr>
          <p:nvPr>
            <p:ph type="hdr" sz="quarter"/>
          </p:nvPr>
        </p:nvSpPr>
        <p:spPr/>
        <p:txBody>
          <a:bodyPr/>
          <a:lstStyle/>
          <a:p>
            <a:pPr>
              <a:defRPr/>
            </a:pPr>
            <a:r>
              <a:rPr lang="de-CH" altLang="de-DE"/>
              <a:t>Solaranlagen auf kirchlichen Gebäuden - oeku Kirche und UmweltFinanzierung von Solaranlagen auf Kirchendächern</a:t>
            </a:r>
          </a:p>
        </p:txBody>
      </p:sp>
      <p:sp>
        <p:nvSpPr>
          <p:cNvPr id="5" name="Espace réservé du pied de page 4"/>
          <p:cNvSpPr>
            <a:spLocks noGrp="1"/>
          </p:cNvSpPr>
          <p:nvPr>
            <p:ph type="ftr" sz="quarter" idx="4"/>
          </p:nvPr>
        </p:nvSpPr>
        <p:spPr/>
        <p:txBody>
          <a:bodyPr/>
          <a:lstStyle/>
          <a:p>
            <a:pPr>
              <a:defRPr/>
            </a:pPr>
            <a:r>
              <a:rPr lang="de-CH" altLang="de-DE"/>
              <a:t>Kurs vom 2.11.2012 am Bildungszentrum WWF30. November 2011, St. Josef Köniz</a:t>
            </a:r>
          </a:p>
        </p:txBody>
      </p:sp>
      <p:sp>
        <p:nvSpPr>
          <p:cNvPr id="6" name="Espace réservé du numéro de diapositive 5"/>
          <p:cNvSpPr>
            <a:spLocks noGrp="1"/>
          </p:cNvSpPr>
          <p:nvPr>
            <p:ph type="sldNum" sz="quarter" idx="5"/>
          </p:nvPr>
        </p:nvSpPr>
        <p:spPr/>
        <p:txBody>
          <a:bodyPr/>
          <a:lstStyle/>
          <a:p>
            <a:pPr>
              <a:defRPr/>
            </a:pPr>
            <a:fld id="{979020DE-D891-4D22-80CB-DA702A545DB5}" type="slidenum">
              <a:rPr lang="de-CH" altLang="de-DE" smtClean="0"/>
              <a:pPr>
                <a:defRPr/>
              </a:pPr>
              <a:t>9</a:t>
            </a:fld>
            <a:endParaRPr lang="de-CH" altLang="de-DE"/>
          </a:p>
        </p:txBody>
      </p:sp>
    </p:spTree>
    <p:extLst>
      <p:ext uri="{BB962C8B-B14F-4D97-AF65-F5344CB8AC3E}">
        <p14:creationId xmlns:p14="http://schemas.microsoft.com/office/powerpoint/2010/main" val="2210794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E4056D05-4218-4C59-B62F-B481CC1CF6C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166915" name="Rectangle 6">
            <a:extLst>
              <a:ext uri="{FF2B5EF4-FFF2-40B4-BE49-F238E27FC236}">
                <a16:creationId xmlns:a16="http://schemas.microsoft.com/office/drawing/2014/main" id="{8E4458AC-15EF-4D95-AF87-6C3397006F4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166916" name="Rectangle 7">
            <a:extLst>
              <a:ext uri="{FF2B5EF4-FFF2-40B4-BE49-F238E27FC236}">
                <a16:creationId xmlns:a16="http://schemas.microsoft.com/office/drawing/2014/main" id="{E992FD18-8353-44AE-94FE-8B0DDDC6D8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85ADB3BB-B3FC-46E2-B387-78FDC89FC871}" type="slidenum">
              <a:rPr kumimoji="0" lang="de-CH" altLang="de-DE" sz="1300" smtClean="0"/>
              <a:pPr>
                <a:spcBef>
                  <a:spcPct val="0"/>
                </a:spcBef>
              </a:pPr>
              <a:t>91</a:t>
            </a:fld>
            <a:endParaRPr kumimoji="0" lang="de-CH" altLang="de-DE" sz="1300"/>
          </a:p>
        </p:txBody>
      </p:sp>
      <p:sp>
        <p:nvSpPr>
          <p:cNvPr id="166917" name="Rectangle 2">
            <a:extLst>
              <a:ext uri="{FF2B5EF4-FFF2-40B4-BE49-F238E27FC236}">
                <a16:creationId xmlns:a16="http://schemas.microsoft.com/office/drawing/2014/main" id="{5FE15A23-8DD0-4ABC-9D6D-2168E97EE1E8}"/>
              </a:ext>
            </a:extLst>
          </p:cNvPr>
          <p:cNvSpPr>
            <a:spLocks noGrp="1" noRot="1" noChangeAspect="1" noChangeArrowheads="1" noTextEdit="1"/>
          </p:cNvSpPr>
          <p:nvPr>
            <p:ph type="sldImg"/>
          </p:nvPr>
        </p:nvSpPr>
        <p:spPr>
          <a:xfrm>
            <a:off x="3344863" y="533400"/>
            <a:ext cx="3549650" cy="2663825"/>
          </a:xfrm>
          <a:ln/>
        </p:spPr>
      </p:sp>
      <p:sp>
        <p:nvSpPr>
          <p:cNvPr id="166918" name="Rectangle 3">
            <a:extLst>
              <a:ext uri="{FF2B5EF4-FFF2-40B4-BE49-F238E27FC236}">
                <a16:creationId xmlns:a16="http://schemas.microsoft.com/office/drawing/2014/main" id="{5438CB00-4ECA-42BD-BEA0-750E531EC2B8}"/>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1" tIns="45702" rIns="91401" bIns="45702"/>
          <a:lstStyle/>
          <a:p>
            <a:r>
              <a:rPr lang="de-CH" altLang="de-DE">
                <a:cs typeface="Times New Roman" panose="02020603050405020304" pitchFamily="18" charset="0"/>
              </a:rPr>
              <a:t>Zertifizierungsfeier für die fünf Thurgauer Pfarreien Arbon, Ermatingen, Güttingen, Romanshorn und Sirnach</a:t>
            </a:r>
          </a:p>
          <a:p>
            <a:endParaRPr lang="de-CH" altLang="de-DE">
              <a:cs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2102BFB5-B9F9-4A63-BA76-3381E319C115}"/>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Solaranlagen auf kirchlichen Gebäuden - oeku Kirche und UmweltFinanzierung von Solaranlagen auf Kirchendächern</a:t>
            </a:r>
          </a:p>
        </p:txBody>
      </p:sp>
      <p:sp>
        <p:nvSpPr>
          <p:cNvPr id="201731" name="Rectangle 6">
            <a:extLst>
              <a:ext uri="{FF2B5EF4-FFF2-40B4-BE49-F238E27FC236}">
                <a16:creationId xmlns:a16="http://schemas.microsoft.com/office/drawing/2014/main" id="{D28A11BB-55CA-4EB1-B970-38080FD6A36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Kurs vom 2.11.2012 am Bildungszentrum WWF30. November 2011, St. Josef Köniz</a:t>
            </a:r>
          </a:p>
        </p:txBody>
      </p:sp>
      <p:sp>
        <p:nvSpPr>
          <p:cNvPr id="201732" name="Rectangle 7">
            <a:extLst>
              <a:ext uri="{FF2B5EF4-FFF2-40B4-BE49-F238E27FC236}">
                <a16:creationId xmlns:a16="http://schemas.microsoft.com/office/drawing/2014/main" id="{7276D1AF-7D21-40CE-8FE5-9330D01F0ED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552FCACF-01A9-4C58-9238-6C9BF4BB4F91}" type="slidenum">
              <a:rPr kumimoji="0" lang="de-CH" altLang="de-DE" sz="1300" smtClean="0"/>
              <a:pPr>
                <a:spcBef>
                  <a:spcPct val="0"/>
                </a:spcBef>
              </a:pPr>
              <a:t>98</a:t>
            </a:fld>
            <a:endParaRPr kumimoji="0" lang="de-CH" altLang="de-DE" sz="1300"/>
          </a:p>
        </p:txBody>
      </p:sp>
      <p:sp>
        <p:nvSpPr>
          <p:cNvPr id="201733" name="Rectangle 7">
            <a:extLst>
              <a:ext uri="{FF2B5EF4-FFF2-40B4-BE49-F238E27FC236}">
                <a16:creationId xmlns:a16="http://schemas.microsoft.com/office/drawing/2014/main" id="{613D64CE-D832-42CA-9909-BBE34C01E67D}"/>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57D3C5B1-0C6C-476C-B065-A3A760D630AF}" type="slidenum">
              <a:rPr kumimoji="0" lang="de-CH" altLang="de-DE" sz="1300"/>
              <a:pPr algn="r" eaLnBrk="1" hangingPunct="1">
                <a:spcBef>
                  <a:spcPct val="0"/>
                </a:spcBef>
              </a:pPr>
              <a:t>98</a:t>
            </a:fld>
            <a:endParaRPr kumimoji="0" lang="de-CH" altLang="de-DE" sz="1300"/>
          </a:p>
        </p:txBody>
      </p:sp>
      <p:sp>
        <p:nvSpPr>
          <p:cNvPr id="201734" name="Rectangle 2">
            <a:extLst>
              <a:ext uri="{FF2B5EF4-FFF2-40B4-BE49-F238E27FC236}">
                <a16:creationId xmlns:a16="http://schemas.microsoft.com/office/drawing/2014/main" id="{8760C9ED-9F2E-40EC-8386-9619F9FCA7C0}"/>
              </a:ext>
            </a:extLst>
          </p:cNvPr>
          <p:cNvSpPr txBox="1">
            <a:spLocks noGrp="1" noChangeArrowheads="1"/>
          </p:cNvSpPr>
          <p:nvPr/>
        </p:nvSpPr>
        <p:spPr bwMode="auto">
          <a:xfrm>
            <a:off x="0" y="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Kurt Aufdereggen, oeku: Energie in Kirchen</a:t>
            </a:r>
          </a:p>
        </p:txBody>
      </p:sp>
      <p:sp>
        <p:nvSpPr>
          <p:cNvPr id="201735" name="Rectangle 6">
            <a:extLst>
              <a:ext uri="{FF2B5EF4-FFF2-40B4-BE49-F238E27FC236}">
                <a16:creationId xmlns:a16="http://schemas.microsoft.com/office/drawing/2014/main" id="{CD10C552-753C-4D06-870A-58AC0B7FD0E2}"/>
              </a:ext>
            </a:extLst>
          </p:cNvPr>
          <p:cNvSpPr txBox="1">
            <a:spLocks noGrp="1" noChangeArrowheads="1"/>
          </p:cNvSpPr>
          <p:nvPr/>
        </p:nvSpPr>
        <p:spPr bwMode="auto">
          <a:xfrm>
            <a:off x="0"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13. November 2012, Schwarzenburg</a:t>
            </a:r>
          </a:p>
        </p:txBody>
      </p:sp>
      <p:sp>
        <p:nvSpPr>
          <p:cNvPr id="201736" name="Rectangle 7">
            <a:extLst>
              <a:ext uri="{FF2B5EF4-FFF2-40B4-BE49-F238E27FC236}">
                <a16:creationId xmlns:a16="http://schemas.microsoft.com/office/drawing/2014/main" id="{FE3B6DE8-4F4F-4E59-B931-F3CBCCCBB8F6}"/>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509C11E1-93E3-4C86-A3F6-E7351DB97084}" type="slidenum">
              <a:rPr kumimoji="0" lang="de-CH" altLang="de-DE" sz="1300"/>
              <a:pPr algn="r" eaLnBrk="1" hangingPunct="1">
                <a:spcBef>
                  <a:spcPct val="0"/>
                </a:spcBef>
              </a:pPr>
              <a:t>98</a:t>
            </a:fld>
            <a:endParaRPr kumimoji="0" lang="de-CH" altLang="de-DE" sz="1300"/>
          </a:p>
        </p:txBody>
      </p:sp>
      <p:sp>
        <p:nvSpPr>
          <p:cNvPr id="201737" name="Rectangle 2">
            <a:extLst>
              <a:ext uri="{FF2B5EF4-FFF2-40B4-BE49-F238E27FC236}">
                <a16:creationId xmlns:a16="http://schemas.microsoft.com/office/drawing/2014/main" id="{DC64E40C-936F-4153-A5BA-2B3D1BFB835D}"/>
              </a:ext>
            </a:extLst>
          </p:cNvPr>
          <p:cNvSpPr>
            <a:spLocks noGrp="1" noRot="1" noChangeAspect="1" noChangeArrowheads="1" noTextEdit="1"/>
          </p:cNvSpPr>
          <p:nvPr>
            <p:ph type="sldImg"/>
          </p:nvPr>
        </p:nvSpPr>
        <p:spPr>
          <a:xfrm>
            <a:off x="3343275" y="531813"/>
            <a:ext cx="3551238" cy="2665412"/>
          </a:xfrm>
          <a:solidFill>
            <a:srgbClr val="FFFFFF"/>
          </a:solidFill>
          <a:ln/>
        </p:spPr>
      </p:sp>
      <p:sp>
        <p:nvSpPr>
          <p:cNvPr id="201738" name="Rectangle 3">
            <a:extLst>
              <a:ext uri="{FF2B5EF4-FFF2-40B4-BE49-F238E27FC236}">
                <a16:creationId xmlns:a16="http://schemas.microsoft.com/office/drawing/2014/main" id="{19A98A38-F9C1-4C5C-915B-871AE1D165A2}"/>
              </a:ext>
            </a:extLst>
          </p:cNvPr>
          <p:cNvSpPr>
            <a:spLocks noGrp="1" noChangeArrowheads="1"/>
          </p:cNvSpPr>
          <p:nvPr>
            <p:ph type="body" idx="1"/>
          </p:nvPr>
        </p:nvSpPr>
        <p:spPr>
          <a:xfrm>
            <a:off x="1363663" y="3373438"/>
            <a:ext cx="7507287" cy="3198812"/>
          </a:xfrm>
          <a:solidFill>
            <a:srgbClr val="FFFFFF"/>
          </a:solidFill>
          <a:ln>
            <a:solidFill>
              <a:srgbClr val="000000"/>
            </a:solidFill>
            <a:miter lim="800000"/>
            <a:headEnd/>
            <a:tailEnd/>
          </a:ln>
        </p:spPr>
        <p:txBody>
          <a:bodyPr lIns="91377" tIns="45690" rIns="91377" bIns="45690"/>
          <a:lstStyle/>
          <a:p>
            <a:pPr eaLnBrk="1" hangingPunct="1">
              <a:spcBef>
                <a:spcPct val="0"/>
              </a:spcBef>
            </a:pPr>
            <a:r>
              <a:rPr kumimoji="0" lang="de-CH" altLang="de-DE" sz="2300">
                <a:latin typeface="ITC Officina Sans Book" panose="020B0500000000000000" pitchFamily="34" charset="0"/>
              </a:rPr>
              <a:t>Aus dem Inhaltsverzeichnis:</a:t>
            </a:r>
          </a:p>
          <a:p>
            <a:pPr eaLnBrk="1" hangingPunct="1">
              <a:spcBef>
                <a:spcPct val="0"/>
              </a:spcBef>
              <a:buFontTx/>
              <a:buChar char="-"/>
            </a:pPr>
            <a:r>
              <a:rPr kumimoji="0" lang="de-DE" altLang="de-DE" sz="2300"/>
              <a:t> </a:t>
            </a:r>
            <a:r>
              <a:rPr kumimoji="0" lang="de-DE" altLang="de-DE" sz="2300">
                <a:latin typeface="ITC Officina Sans Book" panose="020B0500000000000000" pitchFamily="34" charset="0"/>
              </a:rPr>
              <a:t>Energieverbrauch</a:t>
            </a:r>
          </a:p>
          <a:p>
            <a:pPr eaLnBrk="1" hangingPunct="1">
              <a:spcBef>
                <a:spcPct val="0"/>
              </a:spcBef>
              <a:buFontTx/>
              <a:buChar char="-"/>
            </a:pPr>
            <a:r>
              <a:rPr kumimoji="0" lang="de-DE" altLang="de-DE" sz="2300">
                <a:latin typeface="ITC Officina Sans Book" panose="020B0500000000000000" pitchFamily="34" charset="0"/>
              </a:rPr>
              <a:t> Wasserverbrauch</a:t>
            </a:r>
          </a:p>
          <a:p>
            <a:pPr eaLnBrk="1" hangingPunct="1">
              <a:spcBef>
                <a:spcPct val="0"/>
              </a:spcBef>
              <a:buFontTx/>
              <a:buChar char="-"/>
            </a:pPr>
            <a:r>
              <a:rPr kumimoji="0" lang="de-DE" altLang="de-DE" sz="2300">
                <a:latin typeface="ITC Officina Sans Book" panose="020B0500000000000000" pitchFamily="34" charset="0"/>
              </a:rPr>
              <a:t> Reinigung</a:t>
            </a:r>
          </a:p>
          <a:p>
            <a:pPr eaLnBrk="1" hangingPunct="1">
              <a:spcBef>
                <a:spcPct val="0"/>
              </a:spcBef>
              <a:buFontTx/>
              <a:buChar char="-"/>
            </a:pPr>
            <a:r>
              <a:rPr kumimoji="0" lang="de-DE" altLang="de-DE" sz="2300">
                <a:latin typeface="ITC Officina Sans Book" panose="020B0500000000000000" pitchFamily="34" charset="0"/>
              </a:rPr>
              <a:t> Abfälle</a:t>
            </a:r>
          </a:p>
          <a:p>
            <a:pPr eaLnBrk="1" hangingPunct="1">
              <a:spcBef>
                <a:spcPct val="0"/>
              </a:spcBef>
              <a:buFontTx/>
              <a:buChar char="-"/>
            </a:pPr>
            <a:r>
              <a:rPr kumimoji="0" lang="de-DE" altLang="de-DE" sz="2300">
                <a:latin typeface="ITC Officina Sans Book" panose="020B0500000000000000" pitchFamily="34" charset="0"/>
              </a:rPr>
              <a:t> Speis und Trank</a:t>
            </a:r>
          </a:p>
          <a:p>
            <a:pPr eaLnBrk="1" hangingPunct="1">
              <a:spcBef>
                <a:spcPct val="0"/>
              </a:spcBef>
              <a:buFontTx/>
              <a:buChar char="-"/>
            </a:pPr>
            <a:r>
              <a:rPr kumimoji="0" lang="de-DE" altLang="de-DE" sz="2300">
                <a:latin typeface="ITC Officina Sans Book" panose="020B0500000000000000" pitchFamily="34" charset="0"/>
              </a:rPr>
              <a:t> Kerzenlicht</a:t>
            </a:r>
          </a:p>
          <a:p>
            <a:pPr eaLnBrk="1" hangingPunct="1">
              <a:spcBef>
                <a:spcPct val="0"/>
              </a:spcBef>
              <a:buFontTx/>
              <a:buChar char="-"/>
            </a:pPr>
            <a:r>
              <a:rPr kumimoji="0" lang="de-DE" altLang="de-DE" sz="2300">
                <a:latin typeface="ITC Officina Sans Book" panose="020B0500000000000000" pitchFamily="34" charset="0"/>
              </a:rPr>
              <a:t> Blumenschmuck</a:t>
            </a:r>
          </a:p>
          <a:p>
            <a:pPr eaLnBrk="1" hangingPunct="1">
              <a:spcBef>
                <a:spcPct val="0"/>
              </a:spcBef>
              <a:buFontTx/>
              <a:buChar char="-"/>
            </a:pPr>
            <a:r>
              <a:rPr kumimoji="0" lang="de-DE" altLang="de-DE" sz="2300">
                <a:latin typeface="ITC Officina Sans Book" panose="020B0500000000000000" pitchFamily="34" charset="0"/>
              </a:rPr>
              <a:t> Grünflächen</a:t>
            </a:r>
          </a:p>
          <a:p>
            <a:pPr eaLnBrk="1" hangingPunct="1">
              <a:spcBef>
                <a:spcPct val="0"/>
              </a:spcBef>
              <a:buFontTx/>
              <a:buChar char="-"/>
            </a:pPr>
            <a:r>
              <a:rPr kumimoji="0" lang="de-DE" altLang="de-DE" sz="2300">
                <a:latin typeface="ITC Officina Sans Book" panose="020B0500000000000000" pitchFamily="34" charset="0"/>
              </a:rPr>
              <a:t> Pflanzen und Tiere</a:t>
            </a:r>
          </a:p>
          <a:p>
            <a:pPr eaLnBrk="1" hangingPunct="1">
              <a:spcBef>
                <a:spcPct val="0"/>
              </a:spcBef>
              <a:buFontTx/>
              <a:buChar char="-"/>
            </a:pPr>
            <a:r>
              <a:rPr kumimoji="0" lang="de-DE" altLang="de-DE" sz="2300">
                <a:latin typeface="ITC Officina Sans Book" panose="020B0500000000000000" pitchFamily="34" charset="0"/>
              </a:rPr>
              <a:t> Ökologisches Bauen</a:t>
            </a:r>
          </a:p>
          <a:p>
            <a:pPr eaLnBrk="1" hangingPunct="1">
              <a:spcBef>
                <a:spcPct val="0"/>
              </a:spcBef>
              <a:buFontTx/>
              <a:buChar char="-"/>
            </a:pPr>
            <a:r>
              <a:rPr kumimoji="0" lang="de-DE" altLang="de-DE" sz="2300">
                <a:latin typeface="ITC Officina Sans Book" panose="020B0500000000000000" pitchFamily="34" charset="0"/>
              </a:rPr>
              <a:t> Umweltschutz im Büro</a:t>
            </a:r>
          </a:p>
          <a:p>
            <a:pPr eaLnBrk="1" hangingPunct="1">
              <a:spcBef>
                <a:spcPct val="0"/>
              </a:spcBef>
              <a:buFontTx/>
              <a:buChar char="-"/>
            </a:pPr>
            <a:r>
              <a:rPr kumimoji="0" lang="de-DE" altLang="de-DE" sz="2300">
                <a:latin typeface="ITC Officina Sans Book" panose="020B0500000000000000" pitchFamily="34" charset="0"/>
              </a:rPr>
              <a:t> Mobilität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Ganz zuoberst steht: Der Energieverbrauch und ganz zuoberst steht die nachhaltige Bewirtschaftung der eigenen Gebäude</a:t>
            </a:r>
          </a:p>
        </p:txBody>
      </p:sp>
    </p:spTree>
    <p:extLst>
      <p:ext uri="{BB962C8B-B14F-4D97-AF65-F5344CB8AC3E}">
        <p14:creationId xmlns:p14="http://schemas.microsoft.com/office/powerpoint/2010/main" val="460565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2102BFB5-B9F9-4A63-BA76-3381E319C115}"/>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Solaranlagen auf kirchlichen Gebäuden - oeku Kirche und UmweltFinanzierung von Solaranlagen auf Kirchendächern</a:t>
            </a:r>
          </a:p>
        </p:txBody>
      </p:sp>
      <p:sp>
        <p:nvSpPr>
          <p:cNvPr id="201731" name="Rectangle 6">
            <a:extLst>
              <a:ext uri="{FF2B5EF4-FFF2-40B4-BE49-F238E27FC236}">
                <a16:creationId xmlns:a16="http://schemas.microsoft.com/office/drawing/2014/main" id="{D28A11BB-55CA-4EB1-B970-38080FD6A36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Kurs vom 2.11.2012 am Bildungszentrum WWF30. November 2011, St. Josef Köniz</a:t>
            </a:r>
          </a:p>
        </p:txBody>
      </p:sp>
      <p:sp>
        <p:nvSpPr>
          <p:cNvPr id="201732" name="Rectangle 7">
            <a:extLst>
              <a:ext uri="{FF2B5EF4-FFF2-40B4-BE49-F238E27FC236}">
                <a16:creationId xmlns:a16="http://schemas.microsoft.com/office/drawing/2014/main" id="{7276D1AF-7D21-40CE-8FE5-9330D01F0ED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552FCACF-01A9-4C58-9238-6C9BF4BB4F91}" type="slidenum">
              <a:rPr kumimoji="0" lang="de-CH" altLang="de-DE" sz="1300" smtClean="0"/>
              <a:pPr>
                <a:spcBef>
                  <a:spcPct val="0"/>
                </a:spcBef>
              </a:pPr>
              <a:t>99</a:t>
            </a:fld>
            <a:endParaRPr kumimoji="0" lang="de-CH" altLang="de-DE" sz="1300"/>
          </a:p>
        </p:txBody>
      </p:sp>
      <p:sp>
        <p:nvSpPr>
          <p:cNvPr id="201733" name="Rectangle 7">
            <a:extLst>
              <a:ext uri="{FF2B5EF4-FFF2-40B4-BE49-F238E27FC236}">
                <a16:creationId xmlns:a16="http://schemas.microsoft.com/office/drawing/2014/main" id="{613D64CE-D832-42CA-9909-BBE34C01E67D}"/>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57D3C5B1-0C6C-476C-B065-A3A760D630AF}" type="slidenum">
              <a:rPr kumimoji="0" lang="de-CH" altLang="de-DE" sz="1300"/>
              <a:pPr algn="r" eaLnBrk="1" hangingPunct="1">
                <a:spcBef>
                  <a:spcPct val="0"/>
                </a:spcBef>
              </a:pPr>
              <a:t>99</a:t>
            </a:fld>
            <a:endParaRPr kumimoji="0" lang="de-CH" altLang="de-DE" sz="1300"/>
          </a:p>
        </p:txBody>
      </p:sp>
      <p:sp>
        <p:nvSpPr>
          <p:cNvPr id="201734" name="Rectangle 2">
            <a:extLst>
              <a:ext uri="{FF2B5EF4-FFF2-40B4-BE49-F238E27FC236}">
                <a16:creationId xmlns:a16="http://schemas.microsoft.com/office/drawing/2014/main" id="{8760C9ED-9F2E-40EC-8386-9619F9FCA7C0}"/>
              </a:ext>
            </a:extLst>
          </p:cNvPr>
          <p:cNvSpPr txBox="1">
            <a:spLocks noGrp="1" noChangeArrowheads="1"/>
          </p:cNvSpPr>
          <p:nvPr/>
        </p:nvSpPr>
        <p:spPr bwMode="auto">
          <a:xfrm>
            <a:off x="0" y="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Kurt Aufdereggen, oeku: Energie in Kirchen</a:t>
            </a:r>
          </a:p>
        </p:txBody>
      </p:sp>
      <p:sp>
        <p:nvSpPr>
          <p:cNvPr id="201735" name="Rectangle 6">
            <a:extLst>
              <a:ext uri="{FF2B5EF4-FFF2-40B4-BE49-F238E27FC236}">
                <a16:creationId xmlns:a16="http://schemas.microsoft.com/office/drawing/2014/main" id="{CD10C552-753C-4D06-870A-58AC0B7FD0E2}"/>
              </a:ext>
            </a:extLst>
          </p:cNvPr>
          <p:cNvSpPr txBox="1">
            <a:spLocks noGrp="1" noChangeArrowheads="1"/>
          </p:cNvSpPr>
          <p:nvPr/>
        </p:nvSpPr>
        <p:spPr bwMode="auto">
          <a:xfrm>
            <a:off x="0"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13. November 2012, Schwarzenburg</a:t>
            </a:r>
          </a:p>
        </p:txBody>
      </p:sp>
      <p:sp>
        <p:nvSpPr>
          <p:cNvPr id="201736" name="Rectangle 7">
            <a:extLst>
              <a:ext uri="{FF2B5EF4-FFF2-40B4-BE49-F238E27FC236}">
                <a16:creationId xmlns:a16="http://schemas.microsoft.com/office/drawing/2014/main" id="{FE3B6DE8-4F4F-4E59-B931-F3CBCCCBB8F6}"/>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509C11E1-93E3-4C86-A3F6-E7351DB97084}" type="slidenum">
              <a:rPr kumimoji="0" lang="de-CH" altLang="de-DE" sz="1300"/>
              <a:pPr algn="r" eaLnBrk="1" hangingPunct="1">
                <a:spcBef>
                  <a:spcPct val="0"/>
                </a:spcBef>
              </a:pPr>
              <a:t>99</a:t>
            </a:fld>
            <a:endParaRPr kumimoji="0" lang="de-CH" altLang="de-DE" sz="1300"/>
          </a:p>
        </p:txBody>
      </p:sp>
      <p:sp>
        <p:nvSpPr>
          <p:cNvPr id="201737" name="Rectangle 2">
            <a:extLst>
              <a:ext uri="{FF2B5EF4-FFF2-40B4-BE49-F238E27FC236}">
                <a16:creationId xmlns:a16="http://schemas.microsoft.com/office/drawing/2014/main" id="{DC64E40C-936F-4153-A5BA-2B3D1BFB835D}"/>
              </a:ext>
            </a:extLst>
          </p:cNvPr>
          <p:cNvSpPr>
            <a:spLocks noGrp="1" noRot="1" noChangeAspect="1" noChangeArrowheads="1" noTextEdit="1"/>
          </p:cNvSpPr>
          <p:nvPr>
            <p:ph type="sldImg"/>
          </p:nvPr>
        </p:nvSpPr>
        <p:spPr>
          <a:xfrm>
            <a:off x="3343275" y="531813"/>
            <a:ext cx="3551238" cy="2665412"/>
          </a:xfrm>
          <a:solidFill>
            <a:srgbClr val="FFFFFF"/>
          </a:solidFill>
          <a:ln/>
        </p:spPr>
      </p:sp>
      <p:sp>
        <p:nvSpPr>
          <p:cNvPr id="201738" name="Rectangle 3">
            <a:extLst>
              <a:ext uri="{FF2B5EF4-FFF2-40B4-BE49-F238E27FC236}">
                <a16:creationId xmlns:a16="http://schemas.microsoft.com/office/drawing/2014/main" id="{19A98A38-F9C1-4C5C-915B-871AE1D165A2}"/>
              </a:ext>
            </a:extLst>
          </p:cNvPr>
          <p:cNvSpPr>
            <a:spLocks noGrp="1" noChangeArrowheads="1"/>
          </p:cNvSpPr>
          <p:nvPr>
            <p:ph type="body" idx="1"/>
          </p:nvPr>
        </p:nvSpPr>
        <p:spPr>
          <a:xfrm>
            <a:off x="1363663" y="3373438"/>
            <a:ext cx="7507287" cy="3198812"/>
          </a:xfrm>
          <a:solidFill>
            <a:srgbClr val="FFFFFF"/>
          </a:solidFill>
          <a:ln>
            <a:solidFill>
              <a:srgbClr val="000000"/>
            </a:solidFill>
            <a:miter lim="800000"/>
            <a:headEnd/>
            <a:tailEnd/>
          </a:ln>
        </p:spPr>
        <p:txBody>
          <a:bodyPr lIns="91377" tIns="45690" rIns="91377" bIns="45690"/>
          <a:lstStyle/>
          <a:p>
            <a:pPr eaLnBrk="1" hangingPunct="1">
              <a:spcBef>
                <a:spcPct val="0"/>
              </a:spcBef>
            </a:pPr>
            <a:r>
              <a:rPr kumimoji="0" lang="de-CH" altLang="de-DE" sz="2300">
                <a:latin typeface="ITC Officina Sans Book" panose="020B0500000000000000" pitchFamily="34" charset="0"/>
              </a:rPr>
              <a:t>Aus dem Inhaltsverzeichnis:</a:t>
            </a:r>
          </a:p>
          <a:p>
            <a:pPr eaLnBrk="1" hangingPunct="1">
              <a:spcBef>
                <a:spcPct val="0"/>
              </a:spcBef>
              <a:buFontTx/>
              <a:buChar char="-"/>
            </a:pPr>
            <a:r>
              <a:rPr kumimoji="0" lang="de-DE" altLang="de-DE" sz="2300"/>
              <a:t> </a:t>
            </a:r>
            <a:r>
              <a:rPr kumimoji="0" lang="de-DE" altLang="de-DE" sz="2300">
                <a:latin typeface="ITC Officina Sans Book" panose="020B0500000000000000" pitchFamily="34" charset="0"/>
              </a:rPr>
              <a:t>Energieverbrauch</a:t>
            </a:r>
          </a:p>
          <a:p>
            <a:pPr eaLnBrk="1" hangingPunct="1">
              <a:spcBef>
                <a:spcPct val="0"/>
              </a:spcBef>
              <a:buFontTx/>
              <a:buChar char="-"/>
            </a:pPr>
            <a:r>
              <a:rPr kumimoji="0" lang="de-DE" altLang="de-DE" sz="2300">
                <a:latin typeface="ITC Officina Sans Book" panose="020B0500000000000000" pitchFamily="34" charset="0"/>
              </a:rPr>
              <a:t> Wasserverbrauch</a:t>
            </a:r>
          </a:p>
          <a:p>
            <a:pPr eaLnBrk="1" hangingPunct="1">
              <a:spcBef>
                <a:spcPct val="0"/>
              </a:spcBef>
              <a:buFontTx/>
              <a:buChar char="-"/>
            </a:pPr>
            <a:r>
              <a:rPr kumimoji="0" lang="de-DE" altLang="de-DE" sz="2300">
                <a:latin typeface="ITC Officina Sans Book" panose="020B0500000000000000" pitchFamily="34" charset="0"/>
              </a:rPr>
              <a:t> Reinigung</a:t>
            </a:r>
          </a:p>
          <a:p>
            <a:pPr eaLnBrk="1" hangingPunct="1">
              <a:spcBef>
                <a:spcPct val="0"/>
              </a:spcBef>
              <a:buFontTx/>
              <a:buChar char="-"/>
            </a:pPr>
            <a:r>
              <a:rPr kumimoji="0" lang="de-DE" altLang="de-DE" sz="2300">
                <a:latin typeface="ITC Officina Sans Book" panose="020B0500000000000000" pitchFamily="34" charset="0"/>
              </a:rPr>
              <a:t> Abfälle</a:t>
            </a:r>
          </a:p>
          <a:p>
            <a:pPr eaLnBrk="1" hangingPunct="1">
              <a:spcBef>
                <a:spcPct val="0"/>
              </a:spcBef>
              <a:buFontTx/>
              <a:buChar char="-"/>
            </a:pPr>
            <a:r>
              <a:rPr kumimoji="0" lang="de-DE" altLang="de-DE" sz="2300">
                <a:latin typeface="ITC Officina Sans Book" panose="020B0500000000000000" pitchFamily="34" charset="0"/>
              </a:rPr>
              <a:t> Speis und Trank</a:t>
            </a:r>
          </a:p>
          <a:p>
            <a:pPr eaLnBrk="1" hangingPunct="1">
              <a:spcBef>
                <a:spcPct val="0"/>
              </a:spcBef>
              <a:buFontTx/>
              <a:buChar char="-"/>
            </a:pPr>
            <a:r>
              <a:rPr kumimoji="0" lang="de-DE" altLang="de-DE" sz="2300">
                <a:latin typeface="ITC Officina Sans Book" panose="020B0500000000000000" pitchFamily="34" charset="0"/>
              </a:rPr>
              <a:t> Kerzenlicht</a:t>
            </a:r>
          </a:p>
          <a:p>
            <a:pPr eaLnBrk="1" hangingPunct="1">
              <a:spcBef>
                <a:spcPct val="0"/>
              </a:spcBef>
              <a:buFontTx/>
              <a:buChar char="-"/>
            </a:pPr>
            <a:r>
              <a:rPr kumimoji="0" lang="de-DE" altLang="de-DE" sz="2300">
                <a:latin typeface="ITC Officina Sans Book" panose="020B0500000000000000" pitchFamily="34" charset="0"/>
              </a:rPr>
              <a:t> Blumenschmuck</a:t>
            </a:r>
          </a:p>
          <a:p>
            <a:pPr eaLnBrk="1" hangingPunct="1">
              <a:spcBef>
                <a:spcPct val="0"/>
              </a:spcBef>
              <a:buFontTx/>
              <a:buChar char="-"/>
            </a:pPr>
            <a:r>
              <a:rPr kumimoji="0" lang="de-DE" altLang="de-DE" sz="2300">
                <a:latin typeface="ITC Officina Sans Book" panose="020B0500000000000000" pitchFamily="34" charset="0"/>
              </a:rPr>
              <a:t> Grünflächen</a:t>
            </a:r>
          </a:p>
          <a:p>
            <a:pPr eaLnBrk="1" hangingPunct="1">
              <a:spcBef>
                <a:spcPct val="0"/>
              </a:spcBef>
              <a:buFontTx/>
              <a:buChar char="-"/>
            </a:pPr>
            <a:r>
              <a:rPr kumimoji="0" lang="de-DE" altLang="de-DE" sz="2300">
                <a:latin typeface="ITC Officina Sans Book" panose="020B0500000000000000" pitchFamily="34" charset="0"/>
              </a:rPr>
              <a:t> Pflanzen und Tiere</a:t>
            </a:r>
          </a:p>
          <a:p>
            <a:pPr eaLnBrk="1" hangingPunct="1">
              <a:spcBef>
                <a:spcPct val="0"/>
              </a:spcBef>
              <a:buFontTx/>
              <a:buChar char="-"/>
            </a:pPr>
            <a:r>
              <a:rPr kumimoji="0" lang="de-DE" altLang="de-DE" sz="2300">
                <a:latin typeface="ITC Officina Sans Book" panose="020B0500000000000000" pitchFamily="34" charset="0"/>
              </a:rPr>
              <a:t> Ökologisches Bauen</a:t>
            </a:r>
          </a:p>
          <a:p>
            <a:pPr eaLnBrk="1" hangingPunct="1">
              <a:spcBef>
                <a:spcPct val="0"/>
              </a:spcBef>
              <a:buFontTx/>
              <a:buChar char="-"/>
            </a:pPr>
            <a:r>
              <a:rPr kumimoji="0" lang="de-DE" altLang="de-DE" sz="2300">
                <a:latin typeface="ITC Officina Sans Book" panose="020B0500000000000000" pitchFamily="34" charset="0"/>
              </a:rPr>
              <a:t> Umweltschutz im Büro</a:t>
            </a:r>
          </a:p>
          <a:p>
            <a:pPr eaLnBrk="1" hangingPunct="1">
              <a:spcBef>
                <a:spcPct val="0"/>
              </a:spcBef>
              <a:buFontTx/>
              <a:buChar char="-"/>
            </a:pPr>
            <a:r>
              <a:rPr kumimoji="0" lang="de-DE" altLang="de-DE" sz="2300">
                <a:latin typeface="ITC Officina Sans Book" panose="020B0500000000000000" pitchFamily="34" charset="0"/>
              </a:rPr>
              <a:t> Mobilität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Ganz zuoberst steht: Der Energieverbrauch und ganz zuoberst steht die nachhaltige Bewirtschaftung der eigenen Gebäude</a:t>
            </a:r>
          </a:p>
        </p:txBody>
      </p:sp>
    </p:spTree>
    <p:extLst>
      <p:ext uri="{BB962C8B-B14F-4D97-AF65-F5344CB8AC3E}">
        <p14:creationId xmlns:p14="http://schemas.microsoft.com/office/powerpoint/2010/main" val="4054036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B631463E-97BE-4F6E-98FE-247AE104ECAB}"/>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Solaranlagen auf kirchlichen Gebäuden - oeku Kirche und UmweltFinanzierung von Solaranlagen auf Kirchendächern</a:t>
            </a:r>
          </a:p>
        </p:txBody>
      </p:sp>
      <p:sp>
        <p:nvSpPr>
          <p:cNvPr id="67587" name="Rectangle 6">
            <a:extLst>
              <a:ext uri="{FF2B5EF4-FFF2-40B4-BE49-F238E27FC236}">
                <a16:creationId xmlns:a16="http://schemas.microsoft.com/office/drawing/2014/main" id="{36D04BC7-2162-4832-B2CB-279674AD220E}"/>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Kurs vom 2.11.2012 am Bildungszentrum WWF30. November 2011, St. Josef Köniz</a:t>
            </a:r>
          </a:p>
        </p:txBody>
      </p:sp>
      <p:sp>
        <p:nvSpPr>
          <p:cNvPr id="67588" name="Rectangle 7">
            <a:extLst>
              <a:ext uri="{FF2B5EF4-FFF2-40B4-BE49-F238E27FC236}">
                <a16:creationId xmlns:a16="http://schemas.microsoft.com/office/drawing/2014/main" id="{6878D45B-3651-4D24-BFE0-73CAFCDE7B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DE14154A-80FC-44D3-9C49-70493CC6838A}" type="slidenum">
              <a:rPr kumimoji="0" lang="de-CH" altLang="de-DE" sz="1300" smtClean="0"/>
              <a:pPr>
                <a:spcBef>
                  <a:spcPct val="0"/>
                </a:spcBef>
              </a:pPr>
              <a:t>100</a:t>
            </a:fld>
            <a:endParaRPr kumimoji="0" lang="de-CH" altLang="de-DE" sz="1300"/>
          </a:p>
        </p:txBody>
      </p:sp>
      <p:sp>
        <p:nvSpPr>
          <p:cNvPr id="67589" name="Rectangle 7">
            <a:extLst>
              <a:ext uri="{FF2B5EF4-FFF2-40B4-BE49-F238E27FC236}">
                <a16:creationId xmlns:a16="http://schemas.microsoft.com/office/drawing/2014/main" id="{F053338C-88B1-4D7C-AA80-B5A570436889}"/>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E297128F-70BA-41CE-BDDE-F8E2A51B02AC}" type="slidenum">
              <a:rPr kumimoji="0" lang="de-CH" altLang="de-DE" sz="1300"/>
              <a:pPr algn="r" eaLnBrk="1" hangingPunct="1">
                <a:spcBef>
                  <a:spcPct val="0"/>
                </a:spcBef>
              </a:pPr>
              <a:t>100</a:t>
            </a:fld>
            <a:endParaRPr kumimoji="0" lang="de-CH" altLang="de-DE" sz="1300"/>
          </a:p>
        </p:txBody>
      </p:sp>
      <p:sp>
        <p:nvSpPr>
          <p:cNvPr id="67590" name="Rectangle 2">
            <a:extLst>
              <a:ext uri="{FF2B5EF4-FFF2-40B4-BE49-F238E27FC236}">
                <a16:creationId xmlns:a16="http://schemas.microsoft.com/office/drawing/2014/main" id="{3541A9A1-0C08-4A94-A66E-01EB784832E3}"/>
              </a:ext>
            </a:extLst>
          </p:cNvPr>
          <p:cNvSpPr txBox="1">
            <a:spLocks noGrp="1" noChangeArrowheads="1"/>
          </p:cNvSpPr>
          <p:nvPr/>
        </p:nvSpPr>
        <p:spPr bwMode="auto">
          <a:xfrm>
            <a:off x="0" y="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Kurt Aufdereggen, oeku: Energie in Kirchen</a:t>
            </a:r>
          </a:p>
        </p:txBody>
      </p:sp>
      <p:sp>
        <p:nvSpPr>
          <p:cNvPr id="67591" name="Rectangle 6">
            <a:extLst>
              <a:ext uri="{FF2B5EF4-FFF2-40B4-BE49-F238E27FC236}">
                <a16:creationId xmlns:a16="http://schemas.microsoft.com/office/drawing/2014/main" id="{201CAF83-1979-418A-879C-9A3443573E0F}"/>
              </a:ext>
            </a:extLst>
          </p:cNvPr>
          <p:cNvSpPr txBox="1">
            <a:spLocks noGrp="1" noChangeArrowheads="1"/>
          </p:cNvSpPr>
          <p:nvPr/>
        </p:nvSpPr>
        <p:spPr bwMode="auto">
          <a:xfrm>
            <a:off x="0"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13. November 2012, Schwarzenburg</a:t>
            </a:r>
          </a:p>
        </p:txBody>
      </p:sp>
      <p:sp>
        <p:nvSpPr>
          <p:cNvPr id="67592" name="Rectangle 7">
            <a:extLst>
              <a:ext uri="{FF2B5EF4-FFF2-40B4-BE49-F238E27FC236}">
                <a16:creationId xmlns:a16="http://schemas.microsoft.com/office/drawing/2014/main" id="{0FCE1A5D-165C-4A89-9297-31AEEC5B1104}"/>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AE1C8833-6091-44A5-B3D9-43462623CC5A}" type="slidenum">
              <a:rPr kumimoji="0" lang="de-CH" altLang="de-DE" sz="1300"/>
              <a:pPr algn="r" eaLnBrk="1" hangingPunct="1">
                <a:spcBef>
                  <a:spcPct val="0"/>
                </a:spcBef>
              </a:pPr>
              <a:t>100</a:t>
            </a:fld>
            <a:endParaRPr kumimoji="0" lang="de-CH" altLang="de-DE" sz="1300"/>
          </a:p>
        </p:txBody>
      </p:sp>
      <p:sp>
        <p:nvSpPr>
          <p:cNvPr id="67593" name="Rectangle 2">
            <a:extLst>
              <a:ext uri="{FF2B5EF4-FFF2-40B4-BE49-F238E27FC236}">
                <a16:creationId xmlns:a16="http://schemas.microsoft.com/office/drawing/2014/main" id="{95B5F7BB-3EFA-4C82-B731-FF8007DCC433}"/>
              </a:ext>
            </a:extLst>
          </p:cNvPr>
          <p:cNvSpPr>
            <a:spLocks noGrp="1" noRot="1" noChangeAspect="1" noChangeArrowheads="1" noTextEdit="1"/>
          </p:cNvSpPr>
          <p:nvPr>
            <p:ph type="sldImg"/>
          </p:nvPr>
        </p:nvSpPr>
        <p:spPr>
          <a:xfrm>
            <a:off x="3343275" y="531813"/>
            <a:ext cx="3551238" cy="2665412"/>
          </a:xfrm>
          <a:solidFill>
            <a:srgbClr val="FFFFFF"/>
          </a:solidFill>
          <a:ln/>
        </p:spPr>
      </p:sp>
      <p:sp>
        <p:nvSpPr>
          <p:cNvPr id="67594" name="Rectangle 3">
            <a:extLst>
              <a:ext uri="{FF2B5EF4-FFF2-40B4-BE49-F238E27FC236}">
                <a16:creationId xmlns:a16="http://schemas.microsoft.com/office/drawing/2014/main" id="{CD8EDE66-A118-43AD-ADB7-39E371C75653}"/>
              </a:ext>
            </a:extLst>
          </p:cNvPr>
          <p:cNvSpPr>
            <a:spLocks noGrp="1" noChangeArrowheads="1"/>
          </p:cNvSpPr>
          <p:nvPr>
            <p:ph type="body" idx="1"/>
          </p:nvPr>
        </p:nvSpPr>
        <p:spPr>
          <a:xfrm>
            <a:off x="1363663" y="3373438"/>
            <a:ext cx="7507287" cy="3198812"/>
          </a:xfrm>
          <a:solidFill>
            <a:srgbClr val="FFFFFF"/>
          </a:solidFill>
          <a:ln>
            <a:solidFill>
              <a:srgbClr val="000000"/>
            </a:solidFill>
            <a:miter lim="800000"/>
            <a:headEnd/>
            <a:tailEnd/>
          </a:ln>
        </p:spPr>
        <p:txBody>
          <a:bodyPr lIns="91401" tIns="45702" rIns="91401" bIns="45702"/>
          <a:lstStyle/>
          <a:p>
            <a:pPr eaLnBrk="1" hangingPunct="1">
              <a:spcBef>
                <a:spcPct val="0"/>
              </a:spcBef>
            </a:pPr>
            <a:r>
              <a:rPr kumimoji="0" lang="fr-CH" altLang="de-DE" sz="2300" dirty="0">
                <a:latin typeface="ITC Officina Sans Book" panose="020B0500000000000000" pitchFamily="34" charset="0"/>
              </a:rPr>
              <a:t>Infos sur le dernier rapport du GIEC</a:t>
            </a:r>
            <a:endParaRPr lang="de-CH" altLang="de-DE" dirty="0">
              <a:latin typeface="ITC Officina Sans Book"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467239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Débat entre participants</a:t>
            </a:r>
          </a:p>
        </p:txBody>
      </p:sp>
      <p:sp>
        <p:nvSpPr>
          <p:cNvPr id="4" name="Espace réservé de l'en-tête 3"/>
          <p:cNvSpPr>
            <a:spLocks noGrp="1"/>
          </p:cNvSpPr>
          <p:nvPr>
            <p:ph type="hdr" sz="quarter"/>
          </p:nvPr>
        </p:nvSpPr>
        <p:spPr/>
        <p:txBody>
          <a:bodyPr/>
          <a:lstStyle/>
          <a:p>
            <a:pPr>
              <a:defRPr/>
            </a:pPr>
            <a:r>
              <a:rPr lang="de-CH" altLang="de-DE"/>
              <a:t>Solaranlagen auf kirchlichen Gebäuden - oeku Kirche und UmweltFinanzierung von Solaranlagen auf Kirchendächern</a:t>
            </a:r>
          </a:p>
        </p:txBody>
      </p:sp>
      <p:sp>
        <p:nvSpPr>
          <p:cNvPr id="5" name="Espace réservé du pied de page 4"/>
          <p:cNvSpPr>
            <a:spLocks noGrp="1"/>
          </p:cNvSpPr>
          <p:nvPr>
            <p:ph type="ftr" sz="quarter" idx="4"/>
          </p:nvPr>
        </p:nvSpPr>
        <p:spPr/>
        <p:txBody>
          <a:bodyPr/>
          <a:lstStyle/>
          <a:p>
            <a:pPr>
              <a:defRPr/>
            </a:pPr>
            <a:r>
              <a:rPr lang="de-CH" altLang="de-DE"/>
              <a:t>Kurs vom 2.11.2012 am Bildungszentrum WWF30. November 2011, St. Josef Köniz</a:t>
            </a:r>
          </a:p>
        </p:txBody>
      </p:sp>
      <p:sp>
        <p:nvSpPr>
          <p:cNvPr id="6" name="Espace réservé du numéro de diapositive 5"/>
          <p:cNvSpPr>
            <a:spLocks noGrp="1"/>
          </p:cNvSpPr>
          <p:nvPr>
            <p:ph type="sldNum" sz="quarter" idx="5"/>
          </p:nvPr>
        </p:nvSpPr>
        <p:spPr/>
        <p:txBody>
          <a:bodyPr/>
          <a:lstStyle/>
          <a:p>
            <a:pPr>
              <a:defRPr/>
            </a:pPr>
            <a:fld id="{979020DE-D891-4D22-80CB-DA702A545DB5}" type="slidenum">
              <a:rPr lang="de-CH" altLang="de-DE" smtClean="0"/>
              <a:pPr>
                <a:defRPr/>
              </a:pPr>
              <a:t>101</a:t>
            </a:fld>
            <a:endParaRPr lang="de-CH" altLang="de-DE"/>
          </a:p>
        </p:txBody>
      </p:sp>
    </p:spTree>
    <p:extLst>
      <p:ext uri="{BB962C8B-B14F-4D97-AF65-F5344CB8AC3E}">
        <p14:creationId xmlns:p14="http://schemas.microsoft.com/office/powerpoint/2010/main" val="1653428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Débat entre </a:t>
            </a:r>
            <a:r>
              <a:rPr lang="fr-CH" dirty="0" err="1"/>
              <a:t>parcicipants</a:t>
            </a:r>
            <a:endParaRPr lang="fr-CH" dirty="0"/>
          </a:p>
        </p:txBody>
      </p:sp>
      <p:sp>
        <p:nvSpPr>
          <p:cNvPr id="4" name="Espace réservé de l'en-tête 3"/>
          <p:cNvSpPr>
            <a:spLocks noGrp="1"/>
          </p:cNvSpPr>
          <p:nvPr>
            <p:ph type="hdr" sz="quarter"/>
          </p:nvPr>
        </p:nvSpPr>
        <p:spPr/>
        <p:txBody>
          <a:bodyPr/>
          <a:lstStyle/>
          <a:p>
            <a:pPr>
              <a:defRPr/>
            </a:pPr>
            <a:r>
              <a:rPr lang="de-CH" altLang="de-DE"/>
              <a:t>Solaranlagen auf kirchlichen Gebäuden - oeku Kirche und UmweltFinanzierung von Solaranlagen auf Kirchendächern</a:t>
            </a:r>
          </a:p>
        </p:txBody>
      </p:sp>
      <p:sp>
        <p:nvSpPr>
          <p:cNvPr id="5" name="Espace réservé du pied de page 4"/>
          <p:cNvSpPr>
            <a:spLocks noGrp="1"/>
          </p:cNvSpPr>
          <p:nvPr>
            <p:ph type="ftr" sz="quarter" idx="4"/>
          </p:nvPr>
        </p:nvSpPr>
        <p:spPr/>
        <p:txBody>
          <a:bodyPr/>
          <a:lstStyle/>
          <a:p>
            <a:pPr>
              <a:defRPr/>
            </a:pPr>
            <a:r>
              <a:rPr lang="de-CH" altLang="de-DE"/>
              <a:t>Kurs vom 2.11.2012 am Bildungszentrum WWF30. November 2011, St. Josef Köniz</a:t>
            </a:r>
          </a:p>
        </p:txBody>
      </p:sp>
      <p:sp>
        <p:nvSpPr>
          <p:cNvPr id="6" name="Espace réservé du numéro de diapositive 5"/>
          <p:cNvSpPr>
            <a:spLocks noGrp="1"/>
          </p:cNvSpPr>
          <p:nvPr>
            <p:ph type="sldNum" sz="quarter" idx="5"/>
          </p:nvPr>
        </p:nvSpPr>
        <p:spPr/>
        <p:txBody>
          <a:bodyPr/>
          <a:lstStyle/>
          <a:p>
            <a:pPr>
              <a:defRPr/>
            </a:pPr>
            <a:fld id="{979020DE-D891-4D22-80CB-DA702A545DB5}" type="slidenum">
              <a:rPr lang="de-CH" altLang="de-DE" smtClean="0"/>
              <a:pPr>
                <a:defRPr/>
              </a:pPr>
              <a:t>103</a:t>
            </a:fld>
            <a:endParaRPr lang="de-CH" altLang="de-DE"/>
          </a:p>
        </p:txBody>
      </p:sp>
    </p:spTree>
    <p:extLst>
      <p:ext uri="{BB962C8B-B14F-4D97-AF65-F5344CB8AC3E}">
        <p14:creationId xmlns:p14="http://schemas.microsoft.com/office/powerpoint/2010/main" val="330627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2102BFB5-B9F9-4A63-BA76-3381E319C115}"/>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Solaranlagen auf kirchlichen Gebäuden - oeku Kirche und UmweltFinanzierung von Solaranlagen auf Kirchendächern</a:t>
            </a:r>
          </a:p>
        </p:txBody>
      </p:sp>
      <p:sp>
        <p:nvSpPr>
          <p:cNvPr id="201731" name="Rectangle 6">
            <a:extLst>
              <a:ext uri="{FF2B5EF4-FFF2-40B4-BE49-F238E27FC236}">
                <a16:creationId xmlns:a16="http://schemas.microsoft.com/office/drawing/2014/main" id="{D28A11BB-55CA-4EB1-B970-38080FD6A36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Kurs vom 2.11.2012 am Bildungszentrum WWF30. November 2011, St. Josef Köniz</a:t>
            </a:r>
          </a:p>
        </p:txBody>
      </p:sp>
      <p:sp>
        <p:nvSpPr>
          <p:cNvPr id="201732" name="Rectangle 7">
            <a:extLst>
              <a:ext uri="{FF2B5EF4-FFF2-40B4-BE49-F238E27FC236}">
                <a16:creationId xmlns:a16="http://schemas.microsoft.com/office/drawing/2014/main" id="{7276D1AF-7D21-40CE-8FE5-9330D01F0ED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552FCACF-01A9-4C58-9238-6C9BF4BB4F91}" type="slidenum">
              <a:rPr kumimoji="0" lang="de-CH" altLang="de-DE" sz="1300" smtClean="0"/>
              <a:pPr>
                <a:spcBef>
                  <a:spcPct val="0"/>
                </a:spcBef>
              </a:pPr>
              <a:t>104</a:t>
            </a:fld>
            <a:endParaRPr kumimoji="0" lang="de-CH" altLang="de-DE" sz="1300"/>
          </a:p>
        </p:txBody>
      </p:sp>
      <p:sp>
        <p:nvSpPr>
          <p:cNvPr id="201733" name="Rectangle 7">
            <a:extLst>
              <a:ext uri="{FF2B5EF4-FFF2-40B4-BE49-F238E27FC236}">
                <a16:creationId xmlns:a16="http://schemas.microsoft.com/office/drawing/2014/main" id="{613D64CE-D832-42CA-9909-BBE34C01E67D}"/>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57D3C5B1-0C6C-476C-B065-A3A760D630AF}" type="slidenum">
              <a:rPr kumimoji="0" lang="de-CH" altLang="de-DE" sz="1300"/>
              <a:pPr algn="r" eaLnBrk="1" hangingPunct="1">
                <a:spcBef>
                  <a:spcPct val="0"/>
                </a:spcBef>
              </a:pPr>
              <a:t>104</a:t>
            </a:fld>
            <a:endParaRPr kumimoji="0" lang="de-CH" altLang="de-DE" sz="1300"/>
          </a:p>
        </p:txBody>
      </p:sp>
      <p:sp>
        <p:nvSpPr>
          <p:cNvPr id="201734" name="Rectangle 2">
            <a:extLst>
              <a:ext uri="{FF2B5EF4-FFF2-40B4-BE49-F238E27FC236}">
                <a16:creationId xmlns:a16="http://schemas.microsoft.com/office/drawing/2014/main" id="{8760C9ED-9F2E-40EC-8386-9619F9FCA7C0}"/>
              </a:ext>
            </a:extLst>
          </p:cNvPr>
          <p:cNvSpPr txBox="1">
            <a:spLocks noGrp="1" noChangeArrowheads="1"/>
          </p:cNvSpPr>
          <p:nvPr/>
        </p:nvSpPr>
        <p:spPr bwMode="auto">
          <a:xfrm>
            <a:off x="0" y="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Kurt Aufdereggen, oeku: Energie in Kirchen</a:t>
            </a:r>
          </a:p>
        </p:txBody>
      </p:sp>
      <p:sp>
        <p:nvSpPr>
          <p:cNvPr id="201735" name="Rectangle 6">
            <a:extLst>
              <a:ext uri="{FF2B5EF4-FFF2-40B4-BE49-F238E27FC236}">
                <a16:creationId xmlns:a16="http://schemas.microsoft.com/office/drawing/2014/main" id="{CD10C552-753C-4D06-870A-58AC0B7FD0E2}"/>
              </a:ext>
            </a:extLst>
          </p:cNvPr>
          <p:cNvSpPr txBox="1">
            <a:spLocks noGrp="1" noChangeArrowheads="1"/>
          </p:cNvSpPr>
          <p:nvPr/>
        </p:nvSpPr>
        <p:spPr bwMode="auto">
          <a:xfrm>
            <a:off x="0"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13. November 2012, Schwarzenburg</a:t>
            </a:r>
          </a:p>
        </p:txBody>
      </p:sp>
      <p:sp>
        <p:nvSpPr>
          <p:cNvPr id="201736" name="Rectangle 7">
            <a:extLst>
              <a:ext uri="{FF2B5EF4-FFF2-40B4-BE49-F238E27FC236}">
                <a16:creationId xmlns:a16="http://schemas.microsoft.com/office/drawing/2014/main" id="{FE3B6DE8-4F4F-4E59-B931-F3CBCCCBB8F6}"/>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509C11E1-93E3-4C86-A3F6-E7351DB97084}" type="slidenum">
              <a:rPr kumimoji="0" lang="de-CH" altLang="de-DE" sz="1300"/>
              <a:pPr algn="r" eaLnBrk="1" hangingPunct="1">
                <a:spcBef>
                  <a:spcPct val="0"/>
                </a:spcBef>
              </a:pPr>
              <a:t>104</a:t>
            </a:fld>
            <a:endParaRPr kumimoji="0" lang="de-CH" altLang="de-DE" sz="1300"/>
          </a:p>
        </p:txBody>
      </p:sp>
      <p:sp>
        <p:nvSpPr>
          <p:cNvPr id="201737" name="Rectangle 2">
            <a:extLst>
              <a:ext uri="{FF2B5EF4-FFF2-40B4-BE49-F238E27FC236}">
                <a16:creationId xmlns:a16="http://schemas.microsoft.com/office/drawing/2014/main" id="{DC64E40C-936F-4153-A5BA-2B3D1BFB835D}"/>
              </a:ext>
            </a:extLst>
          </p:cNvPr>
          <p:cNvSpPr>
            <a:spLocks noGrp="1" noRot="1" noChangeAspect="1" noChangeArrowheads="1" noTextEdit="1"/>
          </p:cNvSpPr>
          <p:nvPr>
            <p:ph type="sldImg"/>
          </p:nvPr>
        </p:nvSpPr>
        <p:spPr>
          <a:xfrm>
            <a:off x="3343275" y="531813"/>
            <a:ext cx="3551238" cy="2665412"/>
          </a:xfrm>
          <a:solidFill>
            <a:srgbClr val="FFFFFF"/>
          </a:solidFill>
          <a:ln/>
        </p:spPr>
      </p:sp>
      <p:sp>
        <p:nvSpPr>
          <p:cNvPr id="201738" name="Rectangle 3">
            <a:extLst>
              <a:ext uri="{FF2B5EF4-FFF2-40B4-BE49-F238E27FC236}">
                <a16:creationId xmlns:a16="http://schemas.microsoft.com/office/drawing/2014/main" id="{19A98A38-F9C1-4C5C-915B-871AE1D165A2}"/>
              </a:ext>
            </a:extLst>
          </p:cNvPr>
          <p:cNvSpPr>
            <a:spLocks noGrp="1" noChangeArrowheads="1"/>
          </p:cNvSpPr>
          <p:nvPr>
            <p:ph type="body" idx="1"/>
          </p:nvPr>
        </p:nvSpPr>
        <p:spPr>
          <a:xfrm>
            <a:off x="1363663" y="3373438"/>
            <a:ext cx="7507287" cy="3198812"/>
          </a:xfrm>
          <a:solidFill>
            <a:srgbClr val="FFFFFF"/>
          </a:solidFill>
          <a:ln>
            <a:solidFill>
              <a:srgbClr val="000000"/>
            </a:solidFill>
            <a:miter lim="800000"/>
            <a:headEnd/>
            <a:tailEnd/>
          </a:ln>
        </p:spPr>
        <p:txBody>
          <a:bodyPr lIns="91377" tIns="45690" rIns="91377" bIns="45690"/>
          <a:lstStyle/>
          <a:p>
            <a:pPr eaLnBrk="1" hangingPunct="1">
              <a:spcBef>
                <a:spcPct val="0"/>
              </a:spcBef>
            </a:pPr>
            <a:r>
              <a:rPr kumimoji="0" lang="de-CH" altLang="de-DE" sz="2300">
                <a:latin typeface="ITC Officina Sans Book" panose="020B0500000000000000" pitchFamily="34" charset="0"/>
              </a:rPr>
              <a:t>Aus dem Inhaltsverzeichnis:</a:t>
            </a:r>
          </a:p>
          <a:p>
            <a:pPr eaLnBrk="1" hangingPunct="1">
              <a:spcBef>
                <a:spcPct val="0"/>
              </a:spcBef>
              <a:buFontTx/>
              <a:buChar char="-"/>
            </a:pPr>
            <a:r>
              <a:rPr kumimoji="0" lang="de-DE" altLang="de-DE" sz="2300"/>
              <a:t> </a:t>
            </a:r>
            <a:r>
              <a:rPr kumimoji="0" lang="de-DE" altLang="de-DE" sz="2300">
                <a:latin typeface="ITC Officina Sans Book" panose="020B0500000000000000" pitchFamily="34" charset="0"/>
              </a:rPr>
              <a:t>Energieverbrauch</a:t>
            </a:r>
          </a:p>
          <a:p>
            <a:pPr eaLnBrk="1" hangingPunct="1">
              <a:spcBef>
                <a:spcPct val="0"/>
              </a:spcBef>
              <a:buFontTx/>
              <a:buChar char="-"/>
            </a:pPr>
            <a:r>
              <a:rPr kumimoji="0" lang="de-DE" altLang="de-DE" sz="2300">
                <a:latin typeface="ITC Officina Sans Book" panose="020B0500000000000000" pitchFamily="34" charset="0"/>
              </a:rPr>
              <a:t> Wasserverbrauch</a:t>
            </a:r>
          </a:p>
          <a:p>
            <a:pPr eaLnBrk="1" hangingPunct="1">
              <a:spcBef>
                <a:spcPct val="0"/>
              </a:spcBef>
              <a:buFontTx/>
              <a:buChar char="-"/>
            </a:pPr>
            <a:r>
              <a:rPr kumimoji="0" lang="de-DE" altLang="de-DE" sz="2300">
                <a:latin typeface="ITC Officina Sans Book" panose="020B0500000000000000" pitchFamily="34" charset="0"/>
              </a:rPr>
              <a:t> Reinigung</a:t>
            </a:r>
          </a:p>
          <a:p>
            <a:pPr eaLnBrk="1" hangingPunct="1">
              <a:spcBef>
                <a:spcPct val="0"/>
              </a:spcBef>
              <a:buFontTx/>
              <a:buChar char="-"/>
            </a:pPr>
            <a:r>
              <a:rPr kumimoji="0" lang="de-DE" altLang="de-DE" sz="2300">
                <a:latin typeface="ITC Officina Sans Book" panose="020B0500000000000000" pitchFamily="34" charset="0"/>
              </a:rPr>
              <a:t> Abfälle</a:t>
            </a:r>
          </a:p>
          <a:p>
            <a:pPr eaLnBrk="1" hangingPunct="1">
              <a:spcBef>
                <a:spcPct val="0"/>
              </a:spcBef>
              <a:buFontTx/>
              <a:buChar char="-"/>
            </a:pPr>
            <a:r>
              <a:rPr kumimoji="0" lang="de-DE" altLang="de-DE" sz="2300">
                <a:latin typeface="ITC Officina Sans Book" panose="020B0500000000000000" pitchFamily="34" charset="0"/>
              </a:rPr>
              <a:t> Speis und Trank</a:t>
            </a:r>
          </a:p>
          <a:p>
            <a:pPr eaLnBrk="1" hangingPunct="1">
              <a:spcBef>
                <a:spcPct val="0"/>
              </a:spcBef>
              <a:buFontTx/>
              <a:buChar char="-"/>
            </a:pPr>
            <a:r>
              <a:rPr kumimoji="0" lang="de-DE" altLang="de-DE" sz="2300">
                <a:latin typeface="ITC Officina Sans Book" panose="020B0500000000000000" pitchFamily="34" charset="0"/>
              </a:rPr>
              <a:t> Kerzenlicht</a:t>
            </a:r>
          </a:p>
          <a:p>
            <a:pPr eaLnBrk="1" hangingPunct="1">
              <a:spcBef>
                <a:spcPct val="0"/>
              </a:spcBef>
              <a:buFontTx/>
              <a:buChar char="-"/>
            </a:pPr>
            <a:r>
              <a:rPr kumimoji="0" lang="de-DE" altLang="de-DE" sz="2300">
                <a:latin typeface="ITC Officina Sans Book" panose="020B0500000000000000" pitchFamily="34" charset="0"/>
              </a:rPr>
              <a:t> Blumenschmuck</a:t>
            </a:r>
          </a:p>
          <a:p>
            <a:pPr eaLnBrk="1" hangingPunct="1">
              <a:spcBef>
                <a:spcPct val="0"/>
              </a:spcBef>
              <a:buFontTx/>
              <a:buChar char="-"/>
            </a:pPr>
            <a:r>
              <a:rPr kumimoji="0" lang="de-DE" altLang="de-DE" sz="2300">
                <a:latin typeface="ITC Officina Sans Book" panose="020B0500000000000000" pitchFamily="34" charset="0"/>
              </a:rPr>
              <a:t> Grünflächen</a:t>
            </a:r>
          </a:p>
          <a:p>
            <a:pPr eaLnBrk="1" hangingPunct="1">
              <a:spcBef>
                <a:spcPct val="0"/>
              </a:spcBef>
              <a:buFontTx/>
              <a:buChar char="-"/>
            </a:pPr>
            <a:r>
              <a:rPr kumimoji="0" lang="de-DE" altLang="de-DE" sz="2300">
                <a:latin typeface="ITC Officina Sans Book" panose="020B0500000000000000" pitchFamily="34" charset="0"/>
              </a:rPr>
              <a:t> Pflanzen und Tiere</a:t>
            </a:r>
          </a:p>
          <a:p>
            <a:pPr eaLnBrk="1" hangingPunct="1">
              <a:spcBef>
                <a:spcPct val="0"/>
              </a:spcBef>
              <a:buFontTx/>
              <a:buChar char="-"/>
            </a:pPr>
            <a:r>
              <a:rPr kumimoji="0" lang="de-DE" altLang="de-DE" sz="2300">
                <a:latin typeface="ITC Officina Sans Book" panose="020B0500000000000000" pitchFamily="34" charset="0"/>
              </a:rPr>
              <a:t> Ökologisches Bauen</a:t>
            </a:r>
          </a:p>
          <a:p>
            <a:pPr eaLnBrk="1" hangingPunct="1">
              <a:spcBef>
                <a:spcPct val="0"/>
              </a:spcBef>
              <a:buFontTx/>
              <a:buChar char="-"/>
            </a:pPr>
            <a:r>
              <a:rPr kumimoji="0" lang="de-DE" altLang="de-DE" sz="2300">
                <a:latin typeface="ITC Officina Sans Book" panose="020B0500000000000000" pitchFamily="34" charset="0"/>
              </a:rPr>
              <a:t> Umweltschutz im Büro</a:t>
            </a:r>
          </a:p>
          <a:p>
            <a:pPr eaLnBrk="1" hangingPunct="1">
              <a:spcBef>
                <a:spcPct val="0"/>
              </a:spcBef>
              <a:buFontTx/>
              <a:buChar char="-"/>
            </a:pPr>
            <a:r>
              <a:rPr kumimoji="0" lang="de-DE" altLang="de-DE" sz="2300">
                <a:latin typeface="ITC Officina Sans Book" panose="020B0500000000000000" pitchFamily="34" charset="0"/>
              </a:rPr>
              <a:t> Mobilität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Ganz zuoberst steht: Der Energieverbrauch und ganz zuoberst steht die nachhaltige Bewirtschaftung der eigenen Gebäude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2102BFB5-B9F9-4A63-BA76-3381E319C115}"/>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Solaranlagen auf kirchlichen Gebäuden - oeku Kirche und UmweltFinanzierung von Solaranlagen auf Kirchendächern</a:t>
            </a:r>
          </a:p>
        </p:txBody>
      </p:sp>
      <p:sp>
        <p:nvSpPr>
          <p:cNvPr id="201731" name="Rectangle 6">
            <a:extLst>
              <a:ext uri="{FF2B5EF4-FFF2-40B4-BE49-F238E27FC236}">
                <a16:creationId xmlns:a16="http://schemas.microsoft.com/office/drawing/2014/main" id="{D28A11BB-55CA-4EB1-B970-38080FD6A361}"/>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Kurs vom 2.11.2012 am Bildungszentrum WWF30. November 2011, St. Josef Köniz</a:t>
            </a:r>
          </a:p>
        </p:txBody>
      </p:sp>
      <p:sp>
        <p:nvSpPr>
          <p:cNvPr id="201732" name="Rectangle 7">
            <a:extLst>
              <a:ext uri="{FF2B5EF4-FFF2-40B4-BE49-F238E27FC236}">
                <a16:creationId xmlns:a16="http://schemas.microsoft.com/office/drawing/2014/main" id="{7276D1AF-7D21-40CE-8FE5-9330D01F0ED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552FCACF-01A9-4C58-9238-6C9BF4BB4F91}" type="slidenum">
              <a:rPr kumimoji="0" lang="de-CH" altLang="de-DE" sz="1300" smtClean="0"/>
              <a:pPr>
                <a:spcBef>
                  <a:spcPct val="0"/>
                </a:spcBef>
              </a:pPr>
              <a:t>105</a:t>
            </a:fld>
            <a:endParaRPr kumimoji="0" lang="de-CH" altLang="de-DE" sz="1300"/>
          </a:p>
        </p:txBody>
      </p:sp>
      <p:sp>
        <p:nvSpPr>
          <p:cNvPr id="201733" name="Rectangle 7">
            <a:extLst>
              <a:ext uri="{FF2B5EF4-FFF2-40B4-BE49-F238E27FC236}">
                <a16:creationId xmlns:a16="http://schemas.microsoft.com/office/drawing/2014/main" id="{613D64CE-D832-42CA-9909-BBE34C01E67D}"/>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57D3C5B1-0C6C-476C-B065-A3A760D630AF}" type="slidenum">
              <a:rPr kumimoji="0" lang="de-CH" altLang="de-DE" sz="1300"/>
              <a:pPr algn="r" eaLnBrk="1" hangingPunct="1">
                <a:spcBef>
                  <a:spcPct val="0"/>
                </a:spcBef>
              </a:pPr>
              <a:t>105</a:t>
            </a:fld>
            <a:endParaRPr kumimoji="0" lang="de-CH" altLang="de-DE" sz="1300"/>
          </a:p>
        </p:txBody>
      </p:sp>
      <p:sp>
        <p:nvSpPr>
          <p:cNvPr id="201734" name="Rectangle 2">
            <a:extLst>
              <a:ext uri="{FF2B5EF4-FFF2-40B4-BE49-F238E27FC236}">
                <a16:creationId xmlns:a16="http://schemas.microsoft.com/office/drawing/2014/main" id="{8760C9ED-9F2E-40EC-8386-9619F9FCA7C0}"/>
              </a:ext>
            </a:extLst>
          </p:cNvPr>
          <p:cNvSpPr txBox="1">
            <a:spLocks noGrp="1" noChangeArrowheads="1"/>
          </p:cNvSpPr>
          <p:nvPr/>
        </p:nvSpPr>
        <p:spPr bwMode="auto">
          <a:xfrm>
            <a:off x="0" y="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Kurt Aufdereggen, oeku: Energie in Kirchen</a:t>
            </a:r>
          </a:p>
        </p:txBody>
      </p:sp>
      <p:sp>
        <p:nvSpPr>
          <p:cNvPr id="201735" name="Rectangle 6">
            <a:extLst>
              <a:ext uri="{FF2B5EF4-FFF2-40B4-BE49-F238E27FC236}">
                <a16:creationId xmlns:a16="http://schemas.microsoft.com/office/drawing/2014/main" id="{CD10C552-753C-4D06-870A-58AC0B7FD0E2}"/>
              </a:ext>
            </a:extLst>
          </p:cNvPr>
          <p:cNvSpPr txBox="1">
            <a:spLocks noGrp="1" noChangeArrowheads="1"/>
          </p:cNvSpPr>
          <p:nvPr/>
        </p:nvSpPr>
        <p:spPr bwMode="auto">
          <a:xfrm>
            <a:off x="0"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13. November 2012, Schwarzenburg</a:t>
            </a:r>
          </a:p>
        </p:txBody>
      </p:sp>
      <p:sp>
        <p:nvSpPr>
          <p:cNvPr id="201736" name="Rectangle 7">
            <a:extLst>
              <a:ext uri="{FF2B5EF4-FFF2-40B4-BE49-F238E27FC236}">
                <a16:creationId xmlns:a16="http://schemas.microsoft.com/office/drawing/2014/main" id="{FE3B6DE8-4F4F-4E59-B931-F3CBCCCBB8F6}"/>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40" tIns="49470" rIns="98940" bIns="49470"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509C11E1-93E3-4C86-A3F6-E7351DB97084}" type="slidenum">
              <a:rPr kumimoji="0" lang="de-CH" altLang="de-DE" sz="1300"/>
              <a:pPr algn="r" eaLnBrk="1" hangingPunct="1">
                <a:spcBef>
                  <a:spcPct val="0"/>
                </a:spcBef>
              </a:pPr>
              <a:t>105</a:t>
            </a:fld>
            <a:endParaRPr kumimoji="0" lang="de-CH" altLang="de-DE" sz="1300"/>
          </a:p>
        </p:txBody>
      </p:sp>
      <p:sp>
        <p:nvSpPr>
          <p:cNvPr id="201737" name="Rectangle 2">
            <a:extLst>
              <a:ext uri="{FF2B5EF4-FFF2-40B4-BE49-F238E27FC236}">
                <a16:creationId xmlns:a16="http://schemas.microsoft.com/office/drawing/2014/main" id="{DC64E40C-936F-4153-A5BA-2B3D1BFB835D}"/>
              </a:ext>
            </a:extLst>
          </p:cNvPr>
          <p:cNvSpPr>
            <a:spLocks noGrp="1" noRot="1" noChangeAspect="1" noChangeArrowheads="1" noTextEdit="1"/>
          </p:cNvSpPr>
          <p:nvPr>
            <p:ph type="sldImg"/>
          </p:nvPr>
        </p:nvSpPr>
        <p:spPr>
          <a:xfrm>
            <a:off x="3343275" y="531813"/>
            <a:ext cx="3551238" cy="2665412"/>
          </a:xfrm>
          <a:solidFill>
            <a:srgbClr val="FFFFFF"/>
          </a:solidFill>
          <a:ln/>
        </p:spPr>
      </p:sp>
      <p:sp>
        <p:nvSpPr>
          <p:cNvPr id="201738" name="Rectangle 3">
            <a:extLst>
              <a:ext uri="{FF2B5EF4-FFF2-40B4-BE49-F238E27FC236}">
                <a16:creationId xmlns:a16="http://schemas.microsoft.com/office/drawing/2014/main" id="{19A98A38-F9C1-4C5C-915B-871AE1D165A2}"/>
              </a:ext>
            </a:extLst>
          </p:cNvPr>
          <p:cNvSpPr>
            <a:spLocks noGrp="1" noChangeArrowheads="1"/>
          </p:cNvSpPr>
          <p:nvPr>
            <p:ph type="body" idx="1"/>
          </p:nvPr>
        </p:nvSpPr>
        <p:spPr>
          <a:xfrm>
            <a:off x="1363663" y="3373438"/>
            <a:ext cx="7507287" cy="3198812"/>
          </a:xfrm>
          <a:solidFill>
            <a:srgbClr val="FFFFFF"/>
          </a:solidFill>
          <a:ln>
            <a:solidFill>
              <a:srgbClr val="000000"/>
            </a:solidFill>
            <a:miter lim="800000"/>
            <a:headEnd/>
            <a:tailEnd/>
          </a:ln>
        </p:spPr>
        <p:txBody>
          <a:bodyPr lIns="91377" tIns="45690" rIns="91377" bIns="45690"/>
          <a:lstStyle/>
          <a:p>
            <a:pPr eaLnBrk="1" hangingPunct="1">
              <a:spcBef>
                <a:spcPct val="0"/>
              </a:spcBef>
            </a:pPr>
            <a:r>
              <a:rPr kumimoji="0" lang="de-CH" altLang="de-DE" sz="2300">
                <a:latin typeface="ITC Officina Sans Book" panose="020B0500000000000000" pitchFamily="34" charset="0"/>
              </a:rPr>
              <a:t>Aus dem Inhaltsverzeichnis:</a:t>
            </a:r>
          </a:p>
          <a:p>
            <a:pPr eaLnBrk="1" hangingPunct="1">
              <a:spcBef>
                <a:spcPct val="0"/>
              </a:spcBef>
              <a:buFontTx/>
              <a:buChar char="-"/>
            </a:pPr>
            <a:r>
              <a:rPr kumimoji="0" lang="de-DE" altLang="de-DE" sz="2300"/>
              <a:t> </a:t>
            </a:r>
            <a:r>
              <a:rPr kumimoji="0" lang="de-DE" altLang="de-DE" sz="2300">
                <a:latin typeface="ITC Officina Sans Book" panose="020B0500000000000000" pitchFamily="34" charset="0"/>
              </a:rPr>
              <a:t>Energieverbrauch</a:t>
            </a:r>
          </a:p>
          <a:p>
            <a:pPr eaLnBrk="1" hangingPunct="1">
              <a:spcBef>
                <a:spcPct val="0"/>
              </a:spcBef>
              <a:buFontTx/>
              <a:buChar char="-"/>
            </a:pPr>
            <a:r>
              <a:rPr kumimoji="0" lang="de-DE" altLang="de-DE" sz="2300">
                <a:latin typeface="ITC Officina Sans Book" panose="020B0500000000000000" pitchFamily="34" charset="0"/>
              </a:rPr>
              <a:t> Wasserverbrauch</a:t>
            </a:r>
          </a:p>
          <a:p>
            <a:pPr eaLnBrk="1" hangingPunct="1">
              <a:spcBef>
                <a:spcPct val="0"/>
              </a:spcBef>
              <a:buFontTx/>
              <a:buChar char="-"/>
            </a:pPr>
            <a:r>
              <a:rPr kumimoji="0" lang="de-DE" altLang="de-DE" sz="2300">
                <a:latin typeface="ITC Officina Sans Book" panose="020B0500000000000000" pitchFamily="34" charset="0"/>
              </a:rPr>
              <a:t> Reinigung</a:t>
            </a:r>
          </a:p>
          <a:p>
            <a:pPr eaLnBrk="1" hangingPunct="1">
              <a:spcBef>
                <a:spcPct val="0"/>
              </a:spcBef>
              <a:buFontTx/>
              <a:buChar char="-"/>
            </a:pPr>
            <a:r>
              <a:rPr kumimoji="0" lang="de-DE" altLang="de-DE" sz="2300">
                <a:latin typeface="ITC Officina Sans Book" panose="020B0500000000000000" pitchFamily="34" charset="0"/>
              </a:rPr>
              <a:t> Abfälle</a:t>
            </a:r>
          </a:p>
          <a:p>
            <a:pPr eaLnBrk="1" hangingPunct="1">
              <a:spcBef>
                <a:spcPct val="0"/>
              </a:spcBef>
              <a:buFontTx/>
              <a:buChar char="-"/>
            </a:pPr>
            <a:r>
              <a:rPr kumimoji="0" lang="de-DE" altLang="de-DE" sz="2300">
                <a:latin typeface="ITC Officina Sans Book" panose="020B0500000000000000" pitchFamily="34" charset="0"/>
              </a:rPr>
              <a:t> Speis und Trank</a:t>
            </a:r>
          </a:p>
          <a:p>
            <a:pPr eaLnBrk="1" hangingPunct="1">
              <a:spcBef>
                <a:spcPct val="0"/>
              </a:spcBef>
              <a:buFontTx/>
              <a:buChar char="-"/>
            </a:pPr>
            <a:r>
              <a:rPr kumimoji="0" lang="de-DE" altLang="de-DE" sz="2300">
                <a:latin typeface="ITC Officina Sans Book" panose="020B0500000000000000" pitchFamily="34" charset="0"/>
              </a:rPr>
              <a:t> Kerzenlicht</a:t>
            </a:r>
          </a:p>
          <a:p>
            <a:pPr eaLnBrk="1" hangingPunct="1">
              <a:spcBef>
                <a:spcPct val="0"/>
              </a:spcBef>
              <a:buFontTx/>
              <a:buChar char="-"/>
            </a:pPr>
            <a:r>
              <a:rPr kumimoji="0" lang="de-DE" altLang="de-DE" sz="2300">
                <a:latin typeface="ITC Officina Sans Book" panose="020B0500000000000000" pitchFamily="34" charset="0"/>
              </a:rPr>
              <a:t> Blumenschmuck</a:t>
            </a:r>
          </a:p>
          <a:p>
            <a:pPr eaLnBrk="1" hangingPunct="1">
              <a:spcBef>
                <a:spcPct val="0"/>
              </a:spcBef>
              <a:buFontTx/>
              <a:buChar char="-"/>
            </a:pPr>
            <a:r>
              <a:rPr kumimoji="0" lang="de-DE" altLang="de-DE" sz="2300">
                <a:latin typeface="ITC Officina Sans Book" panose="020B0500000000000000" pitchFamily="34" charset="0"/>
              </a:rPr>
              <a:t> Grünflächen</a:t>
            </a:r>
          </a:p>
          <a:p>
            <a:pPr eaLnBrk="1" hangingPunct="1">
              <a:spcBef>
                <a:spcPct val="0"/>
              </a:spcBef>
              <a:buFontTx/>
              <a:buChar char="-"/>
            </a:pPr>
            <a:r>
              <a:rPr kumimoji="0" lang="de-DE" altLang="de-DE" sz="2300">
                <a:latin typeface="ITC Officina Sans Book" panose="020B0500000000000000" pitchFamily="34" charset="0"/>
              </a:rPr>
              <a:t> Pflanzen und Tiere</a:t>
            </a:r>
          </a:p>
          <a:p>
            <a:pPr eaLnBrk="1" hangingPunct="1">
              <a:spcBef>
                <a:spcPct val="0"/>
              </a:spcBef>
              <a:buFontTx/>
              <a:buChar char="-"/>
            </a:pPr>
            <a:r>
              <a:rPr kumimoji="0" lang="de-DE" altLang="de-DE" sz="2300">
                <a:latin typeface="ITC Officina Sans Book" panose="020B0500000000000000" pitchFamily="34" charset="0"/>
              </a:rPr>
              <a:t> Ökologisches Bauen</a:t>
            </a:r>
          </a:p>
          <a:p>
            <a:pPr eaLnBrk="1" hangingPunct="1">
              <a:spcBef>
                <a:spcPct val="0"/>
              </a:spcBef>
              <a:buFontTx/>
              <a:buChar char="-"/>
            </a:pPr>
            <a:r>
              <a:rPr kumimoji="0" lang="de-DE" altLang="de-DE" sz="2300">
                <a:latin typeface="ITC Officina Sans Book" panose="020B0500000000000000" pitchFamily="34" charset="0"/>
              </a:rPr>
              <a:t> Umweltschutz im Büro</a:t>
            </a:r>
          </a:p>
          <a:p>
            <a:pPr eaLnBrk="1" hangingPunct="1">
              <a:spcBef>
                <a:spcPct val="0"/>
              </a:spcBef>
              <a:buFontTx/>
              <a:buChar char="-"/>
            </a:pPr>
            <a:r>
              <a:rPr kumimoji="0" lang="de-DE" altLang="de-DE" sz="2300">
                <a:latin typeface="ITC Officina Sans Book" panose="020B0500000000000000" pitchFamily="34" charset="0"/>
              </a:rPr>
              <a:t> Mobilität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Ganz zuoberst steht: Der Energieverbrauch und ganz zuoberst steht die nachhaltige Bewirtschaftung der eigenen Gebäude</a:t>
            </a:r>
          </a:p>
        </p:txBody>
      </p:sp>
    </p:spTree>
    <p:extLst>
      <p:ext uri="{BB962C8B-B14F-4D97-AF65-F5344CB8AC3E}">
        <p14:creationId xmlns:p14="http://schemas.microsoft.com/office/powerpoint/2010/main" val="26345653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Am Schluss: und nun zu eurer Rolle: Ihr müsst keine Super-Berater*innen </a:t>
            </a:r>
            <a:r>
              <a:rPr lang="de-CH"/>
              <a:t>werden….</a:t>
            </a:r>
            <a:endParaRPr lang="de-CH" dirty="0"/>
          </a:p>
        </p:txBody>
      </p:sp>
      <p:sp>
        <p:nvSpPr>
          <p:cNvPr id="4" name="Foliennummernplatzhalter 3"/>
          <p:cNvSpPr>
            <a:spLocks noGrp="1"/>
          </p:cNvSpPr>
          <p:nvPr>
            <p:ph type="sldNum" sz="quarter" idx="5"/>
          </p:nvPr>
        </p:nvSpPr>
        <p:spPr/>
        <p:txBody>
          <a:bodyPr/>
          <a:lstStyle/>
          <a:p>
            <a:pPr>
              <a:defRPr/>
            </a:pPr>
            <a:fld id="{E5E94C51-8184-4DC4-93ED-DFD94E4FA239}" type="slidenum">
              <a:rPr lang="de-DE" smtClean="0"/>
              <a:pPr>
                <a:defRPr/>
              </a:pPr>
              <a:t>107</a:t>
            </a:fld>
            <a:endParaRPr lang="de-DE"/>
          </a:p>
        </p:txBody>
      </p:sp>
    </p:spTree>
    <p:extLst>
      <p:ext uri="{BB962C8B-B14F-4D97-AF65-F5344CB8AC3E}">
        <p14:creationId xmlns:p14="http://schemas.microsoft.com/office/powerpoint/2010/main" val="9481137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Informieren = jeden</a:t>
            </a:r>
            <a:r>
              <a:rPr lang="de-DE" baseline="0" dirty="0"/>
              <a:t> Schritt einleiten, Formulare abgeben und erklären; Traktanden vorschlagen; viel Hilfe bei GD und Datenlogger!</a:t>
            </a:r>
          </a:p>
          <a:p>
            <a:r>
              <a:rPr lang="de-DE" baseline="0" dirty="0"/>
              <a:t>Motivieren =  U-Beauftragte sollen für Sitzung einladen (nicht ihr)! zuhören und ernst nehmen! oder </a:t>
            </a:r>
            <a:r>
              <a:rPr lang="de-DE" baseline="0" dirty="0" err="1"/>
              <a:t>zB</a:t>
            </a:r>
            <a:r>
              <a:rPr lang="de-DE" baseline="0" dirty="0"/>
              <a:t> mit weiteren Akteuren vernetzen (Natur- und Vogelschutzverein, Energiestadtberater) </a:t>
            </a:r>
          </a:p>
          <a:p>
            <a:r>
              <a:rPr lang="de-DE" baseline="0" dirty="0"/>
              <a:t>Moderieren = Überblick behalten bei Sitzungen, Verzettelung bremsen;  Entscheide formulieren („Sack zubinden“); Vorschläge bringen (</a:t>
            </a:r>
            <a:r>
              <a:rPr lang="de-DE" baseline="0" dirty="0" err="1"/>
              <a:t>zB</a:t>
            </a:r>
            <a:r>
              <a:rPr lang="de-DE" baseline="0" dirty="0"/>
              <a:t> wie vorgehen bei der Vernehmlassung von Schöpfungsleitlinien  </a:t>
            </a:r>
          </a:p>
          <a:p>
            <a:r>
              <a:rPr lang="de-CH" baseline="0" dirty="0">
                <a:sym typeface="Wingdings" pitchFamily="2" charset="2"/>
              </a:rPr>
              <a:t> Je nach Gemeinde bedarf es mehr an Motivation oder mehr an Information oder Zurückhaltung.</a:t>
            </a:r>
            <a:endParaRPr lang="de-DE" baseline="0" dirty="0"/>
          </a:p>
        </p:txBody>
      </p:sp>
      <p:sp>
        <p:nvSpPr>
          <p:cNvPr id="4" name="Foliennummernplatzhalter 3"/>
          <p:cNvSpPr>
            <a:spLocks noGrp="1"/>
          </p:cNvSpPr>
          <p:nvPr>
            <p:ph type="sldNum" sz="quarter" idx="10"/>
          </p:nvPr>
        </p:nvSpPr>
        <p:spPr/>
        <p:txBody>
          <a:bodyPr/>
          <a:lstStyle/>
          <a:p>
            <a:pPr>
              <a:defRPr/>
            </a:pPr>
            <a:fld id="{E5E94C51-8184-4DC4-93ED-DFD94E4FA239}" type="slidenum">
              <a:rPr lang="de-DE" smtClean="0"/>
              <a:pPr>
                <a:defRPr/>
              </a:pPr>
              <a:t>108</a:t>
            </a:fld>
            <a:endParaRPr lang="de-DE"/>
          </a:p>
        </p:txBody>
      </p:sp>
    </p:spTree>
    <p:extLst>
      <p:ext uri="{BB962C8B-B14F-4D97-AF65-F5344CB8AC3E}">
        <p14:creationId xmlns:p14="http://schemas.microsoft.com/office/powerpoint/2010/main" val="4083932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10</a:t>
            </a:fld>
            <a:endParaRPr kumimoji="0" lang="de-CH" altLang="de-DE" sz="130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4863" y="533400"/>
            <a:ext cx="3549650"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r>
              <a:rPr lang="fr-CH" altLang="de-DE" noProof="0" dirty="0">
                <a:cs typeface="Times New Roman" panose="02020603050405020304" pitchFamily="18" charset="0"/>
              </a:rPr>
              <a:t>Identifier les acteurs du domaine, prendre contact avec eux, donner et recevoir des informations, REPAS de la formation </a:t>
            </a:r>
            <a:r>
              <a:rPr lang="fr-CH" altLang="de-DE" noProof="0">
                <a:cs typeface="Times New Roman" panose="02020603050405020304" pitchFamily="18" charset="0"/>
              </a:rPr>
              <a:t>Coq vert</a:t>
            </a:r>
            <a:endParaRPr lang="fr-CH" altLang="de-DE" noProof="0" dirty="0">
              <a:cs typeface="Times New Roman" panose="02020603050405020304" pitchFamily="18" charset="0"/>
            </a:endParaRPr>
          </a:p>
        </p:txBody>
      </p:sp>
    </p:spTree>
    <p:extLst>
      <p:ext uri="{BB962C8B-B14F-4D97-AF65-F5344CB8AC3E}">
        <p14:creationId xmlns:p14="http://schemas.microsoft.com/office/powerpoint/2010/main" val="34815149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Informieren = jeden</a:t>
            </a:r>
            <a:r>
              <a:rPr lang="de-DE" baseline="0" dirty="0"/>
              <a:t> Schritt einleiten, Formulare abgeben und erklären; Traktanden vorschlagen; viel Hilfe bei GD und Datenlogger!</a:t>
            </a:r>
          </a:p>
          <a:p>
            <a:r>
              <a:rPr lang="de-DE" baseline="0" dirty="0"/>
              <a:t>Motivieren =  U-Beauftragte sollen für Sitzung einladen (nicht ihr)! zuhören und ernst nehmen! oder </a:t>
            </a:r>
            <a:r>
              <a:rPr lang="de-DE" baseline="0" dirty="0" err="1"/>
              <a:t>zB</a:t>
            </a:r>
            <a:r>
              <a:rPr lang="de-DE" baseline="0" dirty="0"/>
              <a:t> mit weiteren Akteuren vernetzen (Natur- und Vogelschutzverein, Energiestadtberater) </a:t>
            </a:r>
          </a:p>
          <a:p>
            <a:r>
              <a:rPr lang="de-DE" baseline="0" dirty="0"/>
              <a:t>Moderieren = Überblick behalten bei Sitzungen, Verzettelung bremsen;  Entscheide formulieren („Sack zubinden“); Vorschläge bringen, wenn es stockt (</a:t>
            </a:r>
            <a:r>
              <a:rPr lang="de-DE" baseline="0" dirty="0" err="1"/>
              <a:t>zB</a:t>
            </a:r>
            <a:r>
              <a:rPr lang="de-DE" baseline="0" dirty="0"/>
              <a:t> wie könnte man die MA-Befragung organisieren? Habt ihr an alle wichtigen Gruppen gedacht…)  </a:t>
            </a:r>
          </a:p>
          <a:p>
            <a:r>
              <a:rPr lang="de-CH" baseline="0" dirty="0">
                <a:sym typeface="Wingdings" pitchFamily="2" charset="2"/>
              </a:rPr>
              <a:t> Je nach Gemeinde bedarf es mehr an Motivation oder mehr an Information oder Zurückhaltung.</a:t>
            </a:r>
            <a:endParaRPr lang="de-DE" baseline="0" dirty="0"/>
          </a:p>
        </p:txBody>
      </p:sp>
      <p:sp>
        <p:nvSpPr>
          <p:cNvPr id="4" name="Foliennummernplatzhalter 3"/>
          <p:cNvSpPr>
            <a:spLocks noGrp="1"/>
          </p:cNvSpPr>
          <p:nvPr>
            <p:ph type="sldNum" sz="quarter" idx="10"/>
          </p:nvPr>
        </p:nvSpPr>
        <p:spPr/>
        <p:txBody>
          <a:bodyPr/>
          <a:lstStyle/>
          <a:p>
            <a:pPr>
              <a:defRPr/>
            </a:pPr>
            <a:fld id="{E5E94C51-8184-4DC4-93ED-DFD94E4FA239}" type="slidenum">
              <a:rPr lang="de-DE" smtClean="0"/>
              <a:pPr>
                <a:defRPr/>
              </a:pPr>
              <a:t>109</a:t>
            </a:fld>
            <a:endParaRPr lang="de-DE"/>
          </a:p>
        </p:txBody>
      </p:sp>
    </p:spTree>
    <p:extLst>
      <p:ext uri="{BB962C8B-B14F-4D97-AF65-F5344CB8AC3E}">
        <p14:creationId xmlns:p14="http://schemas.microsoft.com/office/powerpoint/2010/main" val="2453043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Ihr müsst ja nicht ein Super-Berater oder eine Super-Beraterin werden, wie diese Karikatur schön zeigt.</a:t>
            </a:r>
            <a:r>
              <a:rPr lang="de-CH" dirty="0">
                <a:sym typeface="Wingdings" pitchFamily="2" charset="2"/>
              </a:rPr>
              <a:t> </a:t>
            </a:r>
            <a:endParaRPr lang="de-CH" dirty="0"/>
          </a:p>
        </p:txBody>
      </p:sp>
      <p:sp>
        <p:nvSpPr>
          <p:cNvPr id="4" name="Foliennummernplatzhalter 3"/>
          <p:cNvSpPr>
            <a:spLocks noGrp="1"/>
          </p:cNvSpPr>
          <p:nvPr>
            <p:ph type="sldNum" sz="quarter" idx="5"/>
          </p:nvPr>
        </p:nvSpPr>
        <p:spPr/>
        <p:txBody>
          <a:bodyPr/>
          <a:lstStyle/>
          <a:p>
            <a:pPr>
              <a:defRPr/>
            </a:pPr>
            <a:fld id="{E5E94C51-8184-4DC4-93ED-DFD94E4FA239}" type="slidenum">
              <a:rPr lang="de-DE" smtClean="0"/>
              <a:pPr>
                <a:defRPr/>
              </a:pPr>
              <a:t>111</a:t>
            </a:fld>
            <a:endParaRPr lang="de-DE"/>
          </a:p>
        </p:txBody>
      </p:sp>
    </p:spTree>
    <p:extLst>
      <p:ext uri="{BB962C8B-B14F-4D97-AF65-F5344CB8AC3E}">
        <p14:creationId xmlns:p14="http://schemas.microsoft.com/office/powerpoint/2010/main" val="4065142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Mit Fragen zu Arbeits- und Gesundheitsschutz, Wasserverbrauch, Energie, Papier, Mobilität</a:t>
            </a:r>
          </a:p>
        </p:txBody>
      </p:sp>
      <p:sp>
        <p:nvSpPr>
          <p:cNvPr id="4" name="Foliennummernplatzhalter 3"/>
          <p:cNvSpPr>
            <a:spLocks noGrp="1"/>
          </p:cNvSpPr>
          <p:nvPr>
            <p:ph type="sldNum" sz="quarter" idx="5"/>
          </p:nvPr>
        </p:nvSpPr>
        <p:spPr/>
        <p:txBody>
          <a:bodyPr/>
          <a:lstStyle/>
          <a:p>
            <a:pPr>
              <a:defRPr/>
            </a:pPr>
            <a:fld id="{E5E94C51-8184-4DC4-93ED-DFD94E4FA239}" type="slidenum">
              <a:rPr lang="de-DE" smtClean="0"/>
              <a:pPr>
                <a:defRPr/>
              </a:pPr>
              <a:t>138</a:t>
            </a:fld>
            <a:endParaRPr lang="de-DE"/>
          </a:p>
        </p:txBody>
      </p:sp>
    </p:spTree>
    <p:extLst>
      <p:ext uri="{BB962C8B-B14F-4D97-AF65-F5344CB8AC3E}">
        <p14:creationId xmlns:p14="http://schemas.microsoft.com/office/powerpoint/2010/main" val="3269614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Mit Fragen zu Arbeits- und Gesundheitsschutz, Wasserverbrauch, Energie, Papier, Mobilität</a:t>
            </a:r>
          </a:p>
        </p:txBody>
      </p:sp>
      <p:sp>
        <p:nvSpPr>
          <p:cNvPr id="4" name="Foliennummernplatzhalter 3"/>
          <p:cNvSpPr>
            <a:spLocks noGrp="1"/>
          </p:cNvSpPr>
          <p:nvPr>
            <p:ph type="sldNum" sz="quarter" idx="5"/>
          </p:nvPr>
        </p:nvSpPr>
        <p:spPr/>
        <p:txBody>
          <a:bodyPr/>
          <a:lstStyle/>
          <a:p>
            <a:pPr>
              <a:defRPr/>
            </a:pPr>
            <a:fld id="{E5E94C51-8184-4DC4-93ED-DFD94E4FA239}" type="slidenum">
              <a:rPr lang="de-DE" smtClean="0"/>
              <a:pPr>
                <a:defRPr/>
              </a:pPr>
              <a:t>139</a:t>
            </a:fld>
            <a:endParaRPr lang="de-DE"/>
          </a:p>
        </p:txBody>
      </p:sp>
    </p:spTree>
    <p:extLst>
      <p:ext uri="{BB962C8B-B14F-4D97-AF65-F5344CB8AC3E}">
        <p14:creationId xmlns:p14="http://schemas.microsoft.com/office/powerpoint/2010/main" val="3921275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Ideen aus der MA-Umfragen</a:t>
            </a:r>
          </a:p>
          <a:p>
            <a:r>
              <a:rPr lang="de-CH" dirty="0"/>
              <a:t>Ideen aus dem Umweltteam</a:t>
            </a:r>
          </a:p>
          <a:p>
            <a:r>
              <a:rPr lang="de-CH" dirty="0"/>
              <a:t>Ideen von aussen</a:t>
            </a:r>
          </a:p>
          <a:p>
            <a:endParaRPr lang="de-CH" dirty="0"/>
          </a:p>
          <a:p>
            <a:r>
              <a:rPr lang="de-CH" dirty="0"/>
              <a:t>Später kann der Ideenspeicher als Reiter im Umweltprogramm abgelegt werden. Dort ist er am richtigen Ort: Ideen fürs Umweltprogramm für spätere Jahre.</a:t>
            </a:r>
          </a:p>
        </p:txBody>
      </p:sp>
      <p:sp>
        <p:nvSpPr>
          <p:cNvPr id="4" name="Foliennummernplatzhalter 3"/>
          <p:cNvSpPr>
            <a:spLocks noGrp="1"/>
          </p:cNvSpPr>
          <p:nvPr>
            <p:ph type="sldNum" sz="quarter" idx="5"/>
          </p:nvPr>
        </p:nvSpPr>
        <p:spPr/>
        <p:txBody>
          <a:bodyPr/>
          <a:lstStyle/>
          <a:p>
            <a:pPr>
              <a:defRPr/>
            </a:pPr>
            <a:fld id="{E5E94C51-8184-4DC4-93ED-DFD94E4FA239}" type="slidenum">
              <a:rPr lang="de-DE" smtClean="0"/>
              <a:pPr>
                <a:defRPr/>
              </a:pPr>
              <a:t>140</a:t>
            </a:fld>
            <a:endParaRPr lang="de-DE"/>
          </a:p>
        </p:txBody>
      </p:sp>
    </p:spTree>
    <p:extLst>
      <p:ext uri="{BB962C8B-B14F-4D97-AF65-F5344CB8AC3E}">
        <p14:creationId xmlns:p14="http://schemas.microsoft.com/office/powerpoint/2010/main" val="2133628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C35C1690-15D7-7D42-8A67-001A94895DA8}"/>
              </a:ext>
            </a:extLst>
          </p:cNvPr>
          <p:cNvSpPr>
            <a:spLocks noGrp="1" noRot="1" noChangeAspect="1" noTextEdit="1"/>
          </p:cNvSpPr>
          <p:nvPr>
            <p:ph type="sldImg"/>
          </p:nvPr>
        </p:nvSpPr>
        <p:spPr>
          <a:ln/>
        </p:spPr>
      </p:sp>
      <p:sp>
        <p:nvSpPr>
          <p:cNvPr id="16387" name="Notizenplatzhalter 2">
            <a:extLst>
              <a:ext uri="{FF2B5EF4-FFF2-40B4-BE49-F238E27FC236}">
                <a16:creationId xmlns:a16="http://schemas.microsoft.com/office/drawing/2014/main" id="{8AD4F0E8-EBC9-4E41-92F9-5685E3E7CEC2}"/>
              </a:ext>
            </a:extLst>
          </p:cNvPr>
          <p:cNvSpPr>
            <a:spLocks noGrp="1"/>
          </p:cNvSpPr>
          <p:nvPr>
            <p:ph type="body" idx="1"/>
          </p:nvPr>
        </p:nvSpPr>
        <p:spPr>
          <a:noFill/>
        </p:spPr>
        <p:txBody>
          <a:bodyPr/>
          <a:lstStyle/>
          <a:p>
            <a:r>
              <a:rPr lang="de-CH" altLang="de-DE"/>
              <a:t>Pfarrei St. Josef in Köniz BE 2015/2016</a:t>
            </a:r>
          </a:p>
        </p:txBody>
      </p:sp>
      <p:sp>
        <p:nvSpPr>
          <p:cNvPr id="16388" name="Kopfzeilenplatzhalter 3">
            <a:extLst>
              <a:ext uri="{FF2B5EF4-FFF2-40B4-BE49-F238E27FC236}">
                <a16:creationId xmlns:a16="http://schemas.microsoft.com/office/drawing/2014/main" id="{B4DD2EFF-33E0-4B41-B29D-08C06BB430EE}"/>
              </a:ext>
            </a:extLst>
          </p:cNvPr>
          <p:cNvSpPr>
            <a:spLocks noGrp="1"/>
          </p:cNvSpPr>
          <p:nvPr>
            <p:ph type="hdr" sz="quarter"/>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Solaranlagen auf kirchlichen Gebäuden - oeku Kirche und UmweltFinanzierung von Solaranlagen auf Kirchendächern</a:t>
            </a:r>
          </a:p>
        </p:txBody>
      </p:sp>
      <p:sp>
        <p:nvSpPr>
          <p:cNvPr id="16389" name="Fußzeilenplatzhalter 4">
            <a:extLst>
              <a:ext uri="{FF2B5EF4-FFF2-40B4-BE49-F238E27FC236}">
                <a16:creationId xmlns:a16="http://schemas.microsoft.com/office/drawing/2014/main" id="{8890F63B-0F73-134B-A852-5430D0607E5E}"/>
              </a:ext>
            </a:extLst>
          </p:cNvPr>
          <p:cNvSpPr>
            <a:spLocks noGrp="1"/>
          </p:cNvSpPr>
          <p:nvPr>
            <p:ph type="ftr" sz="quarter" idx="4"/>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Kurs vom 2.11.2012 am Bildungszentrum WWF30. November 2011, St. Josef Köniz</a:t>
            </a:r>
          </a:p>
        </p:txBody>
      </p:sp>
      <p:sp>
        <p:nvSpPr>
          <p:cNvPr id="16390" name="Foliennummernplatzhalter 5">
            <a:extLst>
              <a:ext uri="{FF2B5EF4-FFF2-40B4-BE49-F238E27FC236}">
                <a16:creationId xmlns:a16="http://schemas.microsoft.com/office/drawing/2014/main" id="{E46407B7-E6E0-F140-BC6A-43947ED8E6EA}"/>
              </a:ext>
            </a:extLst>
          </p:cNvPr>
          <p:cNvSpPr>
            <a:spLocks noGrp="1"/>
          </p:cNvSpPr>
          <p:nvPr>
            <p:ph type="sldNum" sz="quarter" idx="5"/>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6D13F47B-9C02-6445-9EDC-A3F7151805AE}" type="slidenum">
              <a:rPr kumimoji="0" lang="de-CH" altLang="de-DE" sz="1300"/>
              <a:pPr eaLnBrk="1" hangingPunct="1">
                <a:spcBef>
                  <a:spcPct val="0"/>
                </a:spcBef>
              </a:pPr>
              <a:t>143</a:t>
            </a:fld>
            <a:endParaRPr kumimoji="0" lang="de-CH" altLang="de-DE" sz="1300"/>
          </a:p>
        </p:txBody>
      </p:sp>
    </p:spTree>
    <p:extLst>
      <p:ext uri="{BB962C8B-B14F-4D97-AF65-F5344CB8AC3E}">
        <p14:creationId xmlns:p14="http://schemas.microsoft.com/office/powerpoint/2010/main" val="1615984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C35C1690-15D7-7D42-8A67-001A94895DA8}"/>
              </a:ext>
            </a:extLst>
          </p:cNvPr>
          <p:cNvSpPr>
            <a:spLocks noGrp="1" noRot="1" noChangeAspect="1" noTextEdit="1"/>
          </p:cNvSpPr>
          <p:nvPr>
            <p:ph type="sldImg"/>
          </p:nvPr>
        </p:nvSpPr>
        <p:spPr>
          <a:ln/>
        </p:spPr>
      </p:sp>
      <p:sp>
        <p:nvSpPr>
          <p:cNvPr id="16387" name="Notizenplatzhalter 2">
            <a:extLst>
              <a:ext uri="{FF2B5EF4-FFF2-40B4-BE49-F238E27FC236}">
                <a16:creationId xmlns:a16="http://schemas.microsoft.com/office/drawing/2014/main" id="{8AD4F0E8-EBC9-4E41-92F9-5685E3E7CEC2}"/>
              </a:ext>
            </a:extLst>
          </p:cNvPr>
          <p:cNvSpPr>
            <a:spLocks noGrp="1"/>
          </p:cNvSpPr>
          <p:nvPr>
            <p:ph type="body" idx="1"/>
          </p:nvPr>
        </p:nvSpPr>
        <p:spPr>
          <a:noFill/>
        </p:spPr>
        <p:txBody>
          <a:bodyPr/>
          <a:lstStyle/>
          <a:p>
            <a:r>
              <a:rPr lang="de-CH" altLang="de-DE"/>
              <a:t>Pfarrei St. Josef in Köniz BE 2015/2016</a:t>
            </a:r>
          </a:p>
        </p:txBody>
      </p:sp>
      <p:sp>
        <p:nvSpPr>
          <p:cNvPr id="16388" name="Kopfzeilenplatzhalter 3">
            <a:extLst>
              <a:ext uri="{FF2B5EF4-FFF2-40B4-BE49-F238E27FC236}">
                <a16:creationId xmlns:a16="http://schemas.microsoft.com/office/drawing/2014/main" id="{B4DD2EFF-33E0-4B41-B29D-08C06BB430EE}"/>
              </a:ext>
            </a:extLst>
          </p:cNvPr>
          <p:cNvSpPr>
            <a:spLocks noGrp="1"/>
          </p:cNvSpPr>
          <p:nvPr>
            <p:ph type="hdr" sz="quarter"/>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Solaranlagen auf kirchlichen Gebäuden - oeku Kirche und UmweltFinanzierung von Solaranlagen auf Kirchendächern</a:t>
            </a:r>
          </a:p>
        </p:txBody>
      </p:sp>
      <p:sp>
        <p:nvSpPr>
          <p:cNvPr id="16389" name="Fußzeilenplatzhalter 4">
            <a:extLst>
              <a:ext uri="{FF2B5EF4-FFF2-40B4-BE49-F238E27FC236}">
                <a16:creationId xmlns:a16="http://schemas.microsoft.com/office/drawing/2014/main" id="{8890F63B-0F73-134B-A852-5430D0607E5E}"/>
              </a:ext>
            </a:extLst>
          </p:cNvPr>
          <p:cNvSpPr>
            <a:spLocks noGrp="1"/>
          </p:cNvSpPr>
          <p:nvPr>
            <p:ph type="ftr" sz="quarter" idx="4"/>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Kurs vom 2.11.2012 am Bildungszentrum WWF30. November 2011, St. Josef Köniz</a:t>
            </a:r>
          </a:p>
        </p:txBody>
      </p:sp>
      <p:sp>
        <p:nvSpPr>
          <p:cNvPr id="16390" name="Foliennummernplatzhalter 5">
            <a:extLst>
              <a:ext uri="{FF2B5EF4-FFF2-40B4-BE49-F238E27FC236}">
                <a16:creationId xmlns:a16="http://schemas.microsoft.com/office/drawing/2014/main" id="{E46407B7-E6E0-F140-BC6A-43947ED8E6EA}"/>
              </a:ext>
            </a:extLst>
          </p:cNvPr>
          <p:cNvSpPr>
            <a:spLocks noGrp="1"/>
          </p:cNvSpPr>
          <p:nvPr>
            <p:ph type="sldNum" sz="quarter" idx="5"/>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6D13F47B-9C02-6445-9EDC-A3F7151805AE}" type="slidenum">
              <a:rPr kumimoji="0" lang="de-CH" altLang="de-DE" sz="1300"/>
              <a:pPr eaLnBrk="1" hangingPunct="1">
                <a:spcBef>
                  <a:spcPct val="0"/>
                </a:spcBef>
              </a:pPr>
              <a:t>144</a:t>
            </a:fld>
            <a:endParaRPr kumimoji="0" lang="de-CH" altLang="de-DE" sz="1300"/>
          </a:p>
        </p:txBody>
      </p:sp>
    </p:spTree>
    <p:extLst>
      <p:ext uri="{BB962C8B-B14F-4D97-AF65-F5344CB8AC3E}">
        <p14:creationId xmlns:p14="http://schemas.microsoft.com/office/powerpoint/2010/main" val="3000919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C35C1690-15D7-7D42-8A67-001A94895DA8}"/>
              </a:ext>
            </a:extLst>
          </p:cNvPr>
          <p:cNvSpPr>
            <a:spLocks noGrp="1" noRot="1" noChangeAspect="1" noTextEdit="1"/>
          </p:cNvSpPr>
          <p:nvPr>
            <p:ph type="sldImg"/>
          </p:nvPr>
        </p:nvSpPr>
        <p:spPr>
          <a:ln/>
        </p:spPr>
      </p:sp>
      <p:sp>
        <p:nvSpPr>
          <p:cNvPr id="16387" name="Notizenplatzhalter 2">
            <a:extLst>
              <a:ext uri="{FF2B5EF4-FFF2-40B4-BE49-F238E27FC236}">
                <a16:creationId xmlns:a16="http://schemas.microsoft.com/office/drawing/2014/main" id="{8AD4F0E8-EBC9-4E41-92F9-5685E3E7CEC2}"/>
              </a:ext>
            </a:extLst>
          </p:cNvPr>
          <p:cNvSpPr>
            <a:spLocks noGrp="1"/>
          </p:cNvSpPr>
          <p:nvPr>
            <p:ph type="body" idx="1"/>
          </p:nvPr>
        </p:nvSpPr>
        <p:spPr>
          <a:noFill/>
        </p:spPr>
        <p:txBody>
          <a:bodyPr/>
          <a:lstStyle/>
          <a:p>
            <a:r>
              <a:rPr lang="de-CH" altLang="de-DE"/>
              <a:t>Pfarrei St. Josef in Köniz BE 2015/2016</a:t>
            </a:r>
          </a:p>
        </p:txBody>
      </p:sp>
      <p:sp>
        <p:nvSpPr>
          <p:cNvPr id="16388" name="Kopfzeilenplatzhalter 3">
            <a:extLst>
              <a:ext uri="{FF2B5EF4-FFF2-40B4-BE49-F238E27FC236}">
                <a16:creationId xmlns:a16="http://schemas.microsoft.com/office/drawing/2014/main" id="{B4DD2EFF-33E0-4B41-B29D-08C06BB430EE}"/>
              </a:ext>
            </a:extLst>
          </p:cNvPr>
          <p:cNvSpPr>
            <a:spLocks noGrp="1"/>
          </p:cNvSpPr>
          <p:nvPr>
            <p:ph type="hdr" sz="quarter"/>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Solaranlagen auf kirchlichen Gebäuden - oeku Kirche und UmweltFinanzierung von Solaranlagen auf Kirchendächern</a:t>
            </a:r>
          </a:p>
        </p:txBody>
      </p:sp>
      <p:sp>
        <p:nvSpPr>
          <p:cNvPr id="16389" name="Fußzeilenplatzhalter 4">
            <a:extLst>
              <a:ext uri="{FF2B5EF4-FFF2-40B4-BE49-F238E27FC236}">
                <a16:creationId xmlns:a16="http://schemas.microsoft.com/office/drawing/2014/main" id="{8890F63B-0F73-134B-A852-5430D0607E5E}"/>
              </a:ext>
            </a:extLst>
          </p:cNvPr>
          <p:cNvSpPr>
            <a:spLocks noGrp="1"/>
          </p:cNvSpPr>
          <p:nvPr>
            <p:ph type="ftr" sz="quarter" idx="4"/>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Kurs vom 2.11.2012 am Bildungszentrum WWF30. November 2011, St. Josef Köniz</a:t>
            </a:r>
          </a:p>
        </p:txBody>
      </p:sp>
      <p:sp>
        <p:nvSpPr>
          <p:cNvPr id="16390" name="Foliennummernplatzhalter 5">
            <a:extLst>
              <a:ext uri="{FF2B5EF4-FFF2-40B4-BE49-F238E27FC236}">
                <a16:creationId xmlns:a16="http://schemas.microsoft.com/office/drawing/2014/main" id="{E46407B7-E6E0-F140-BC6A-43947ED8E6EA}"/>
              </a:ext>
            </a:extLst>
          </p:cNvPr>
          <p:cNvSpPr>
            <a:spLocks noGrp="1"/>
          </p:cNvSpPr>
          <p:nvPr>
            <p:ph type="sldNum" sz="quarter" idx="5"/>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6D13F47B-9C02-6445-9EDC-A3F7151805AE}" type="slidenum">
              <a:rPr kumimoji="0" lang="de-CH" altLang="de-DE" sz="1300"/>
              <a:pPr eaLnBrk="1" hangingPunct="1">
                <a:spcBef>
                  <a:spcPct val="0"/>
                </a:spcBef>
              </a:pPr>
              <a:t>145</a:t>
            </a:fld>
            <a:endParaRPr kumimoji="0" lang="de-CH" altLang="de-DE" sz="1300"/>
          </a:p>
        </p:txBody>
      </p:sp>
    </p:spTree>
    <p:extLst>
      <p:ext uri="{BB962C8B-B14F-4D97-AF65-F5344CB8AC3E}">
        <p14:creationId xmlns:p14="http://schemas.microsoft.com/office/powerpoint/2010/main" val="961867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C35C1690-15D7-7D42-8A67-001A94895DA8}"/>
              </a:ext>
            </a:extLst>
          </p:cNvPr>
          <p:cNvSpPr>
            <a:spLocks noGrp="1" noRot="1" noChangeAspect="1" noTextEdit="1"/>
          </p:cNvSpPr>
          <p:nvPr>
            <p:ph type="sldImg"/>
          </p:nvPr>
        </p:nvSpPr>
        <p:spPr>
          <a:ln/>
        </p:spPr>
      </p:sp>
      <p:sp>
        <p:nvSpPr>
          <p:cNvPr id="16387" name="Notizenplatzhalter 2">
            <a:extLst>
              <a:ext uri="{FF2B5EF4-FFF2-40B4-BE49-F238E27FC236}">
                <a16:creationId xmlns:a16="http://schemas.microsoft.com/office/drawing/2014/main" id="{8AD4F0E8-EBC9-4E41-92F9-5685E3E7CEC2}"/>
              </a:ext>
            </a:extLst>
          </p:cNvPr>
          <p:cNvSpPr>
            <a:spLocks noGrp="1"/>
          </p:cNvSpPr>
          <p:nvPr>
            <p:ph type="body" idx="1"/>
          </p:nvPr>
        </p:nvSpPr>
        <p:spPr>
          <a:noFill/>
        </p:spPr>
        <p:txBody>
          <a:bodyPr/>
          <a:lstStyle/>
          <a:p>
            <a:r>
              <a:rPr lang="de-CH" altLang="de-DE"/>
              <a:t>Pfarrei St. Josef in Köniz BE 2015/2016</a:t>
            </a:r>
          </a:p>
        </p:txBody>
      </p:sp>
      <p:sp>
        <p:nvSpPr>
          <p:cNvPr id="16388" name="Kopfzeilenplatzhalter 3">
            <a:extLst>
              <a:ext uri="{FF2B5EF4-FFF2-40B4-BE49-F238E27FC236}">
                <a16:creationId xmlns:a16="http://schemas.microsoft.com/office/drawing/2014/main" id="{B4DD2EFF-33E0-4B41-B29D-08C06BB430EE}"/>
              </a:ext>
            </a:extLst>
          </p:cNvPr>
          <p:cNvSpPr>
            <a:spLocks noGrp="1"/>
          </p:cNvSpPr>
          <p:nvPr>
            <p:ph type="hdr" sz="quarter"/>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Solaranlagen auf kirchlichen Gebäuden - oeku Kirche und UmweltFinanzierung von Solaranlagen auf Kirchendächern</a:t>
            </a:r>
          </a:p>
        </p:txBody>
      </p:sp>
      <p:sp>
        <p:nvSpPr>
          <p:cNvPr id="16389" name="Fußzeilenplatzhalter 4">
            <a:extLst>
              <a:ext uri="{FF2B5EF4-FFF2-40B4-BE49-F238E27FC236}">
                <a16:creationId xmlns:a16="http://schemas.microsoft.com/office/drawing/2014/main" id="{8890F63B-0F73-134B-A852-5430D0607E5E}"/>
              </a:ext>
            </a:extLst>
          </p:cNvPr>
          <p:cNvSpPr>
            <a:spLocks noGrp="1"/>
          </p:cNvSpPr>
          <p:nvPr>
            <p:ph type="ftr" sz="quarter" idx="4"/>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Kurs vom 2.11.2012 am Bildungszentrum WWF30. November 2011, St. Josef Köniz</a:t>
            </a:r>
          </a:p>
        </p:txBody>
      </p:sp>
      <p:sp>
        <p:nvSpPr>
          <p:cNvPr id="16390" name="Foliennummernplatzhalter 5">
            <a:extLst>
              <a:ext uri="{FF2B5EF4-FFF2-40B4-BE49-F238E27FC236}">
                <a16:creationId xmlns:a16="http://schemas.microsoft.com/office/drawing/2014/main" id="{E46407B7-E6E0-F140-BC6A-43947ED8E6EA}"/>
              </a:ext>
            </a:extLst>
          </p:cNvPr>
          <p:cNvSpPr>
            <a:spLocks noGrp="1"/>
          </p:cNvSpPr>
          <p:nvPr>
            <p:ph type="sldNum" sz="quarter" idx="5"/>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6D13F47B-9C02-6445-9EDC-A3F7151805AE}" type="slidenum">
              <a:rPr kumimoji="0" lang="de-CH" altLang="de-DE" sz="1300"/>
              <a:pPr eaLnBrk="1" hangingPunct="1">
                <a:spcBef>
                  <a:spcPct val="0"/>
                </a:spcBef>
              </a:pPr>
              <a:t>146</a:t>
            </a:fld>
            <a:endParaRPr kumimoji="0" lang="de-CH" altLang="de-DE" sz="1300"/>
          </a:p>
        </p:txBody>
      </p:sp>
    </p:spTree>
    <p:extLst>
      <p:ext uri="{BB962C8B-B14F-4D97-AF65-F5344CB8AC3E}">
        <p14:creationId xmlns:p14="http://schemas.microsoft.com/office/powerpoint/2010/main" val="9932682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C35C1690-15D7-7D42-8A67-001A94895DA8}"/>
              </a:ext>
            </a:extLst>
          </p:cNvPr>
          <p:cNvSpPr>
            <a:spLocks noGrp="1" noRot="1" noChangeAspect="1" noTextEdit="1"/>
          </p:cNvSpPr>
          <p:nvPr>
            <p:ph type="sldImg"/>
          </p:nvPr>
        </p:nvSpPr>
        <p:spPr>
          <a:ln/>
        </p:spPr>
      </p:sp>
      <p:sp>
        <p:nvSpPr>
          <p:cNvPr id="16387" name="Notizenplatzhalter 2">
            <a:extLst>
              <a:ext uri="{FF2B5EF4-FFF2-40B4-BE49-F238E27FC236}">
                <a16:creationId xmlns:a16="http://schemas.microsoft.com/office/drawing/2014/main" id="{8AD4F0E8-EBC9-4E41-92F9-5685E3E7CEC2}"/>
              </a:ext>
            </a:extLst>
          </p:cNvPr>
          <p:cNvSpPr>
            <a:spLocks noGrp="1"/>
          </p:cNvSpPr>
          <p:nvPr>
            <p:ph type="body" idx="1"/>
          </p:nvPr>
        </p:nvSpPr>
        <p:spPr>
          <a:noFill/>
        </p:spPr>
        <p:txBody>
          <a:bodyPr/>
          <a:lstStyle/>
          <a:p>
            <a:r>
              <a:rPr lang="de-CH" altLang="de-DE"/>
              <a:t>Pfarrei St. Josef in Köniz BE 2015/2016</a:t>
            </a:r>
          </a:p>
        </p:txBody>
      </p:sp>
      <p:sp>
        <p:nvSpPr>
          <p:cNvPr id="16388" name="Kopfzeilenplatzhalter 3">
            <a:extLst>
              <a:ext uri="{FF2B5EF4-FFF2-40B4-BE49-F238E27FC236}">
                <a16:creationId xmlns:a16="http://schemas.microsoft.com/office/drawing/2014/main" id="{B4DD2EFF-33E0-4B41-B29D-08C06BB430EE}"/>
              </a:ext>
            </a:extLst>
          </p:cNvPr>
          <p:cNvSpPr>
            <a:spLocks noGrp="1"/>
          </p:cNvSpPr>
          <p:nvPr>
            <p:ph type="hdr" sz="quarter"/>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Solaranlagen auf kirchlichen Gebäuden - oeku Kirche und UmweltFinanzierung von Solaranlagen auf Kirchendächern</a:t>
            </a:r>
          </a:p>
        </p:txBody>
      </p:sp>
      <p:sp>
        <p:nvSpPr>
          <p:cNvPr id="16389" name="Fußzeilenplatzhalter 4">
            <a:extLst>
              <a:ext uri="{FF2B5EF4-FFF2-40B4-BE49-F238E27FC236}">
                <a16:creationId xmlns:a16="http://schemas.microsoft.com/office/drawing/2014/main" id="{8890F63B-0F73-134B-A852-5430D0607E5E}"/>
              </a:ext>
            </a:extLst>
          </p:cNvPr>
          <p:cNvSpPr>
            <a:spLocks noGrp="1"/>
          </p:cNvSpPr>
          <p:nvPr>
            <p:ph type="ftr" sz="quarter" idx="4"/>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Kurs vom 2.11.2012 am Bildungszentrum WWF30. November 2011, St. Josef Köniz</a:t>
            </a:r>
          </a:p>
        </p:txBody>
      </p:sp>
      <p:sp>
        <p:nvSpPr>
          <p:cNvPr id="16390" name="Foliennummernplatzhalter 5">
            <a:extLst>
              <a:ext uri="{FF2B5EF4-FFF2-40B4-BE49-F238E27FC236}">
                <a16:creationId xmlns:a16="http://schemas.microsoft.com/office/drawing/2014/main" id="{E46407B7-E6E0-F140-BC6A-43947ED8E6EA}"/>
              </a:ext>
            </a:extLst>
          </p:cNvPr>
          <p:cNvSpPr>
            <a:spLocks noGrp="1"/>
          </p:cNvSpPr>
          <p:nvPr>
            <p:ph type="sldNum" sz="quarter" idx="5"/>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6D13F47B-9C02-6445-9EDC-A3F7151805AE}" type="slidenum">
              <a:rPr kumimoji="0" lang="de-CH" altLang="de-DE" sz="1300"/>
              <a:pPr eaLnBrk="1" hangingPunct="1">
                <a:spcBef>
                  <a:spcPct val="0"/>
                </a:spcBef>
              </a:pPr>
              <a:t>147</a:t>
            </a:fld>
            <a:endParaRPr kumimoji="0" lang="de-CH" altLang="de-DE" sz="1300"/>
          </a:p>
        </p:txBody>
      </p:sp>
    </p:spTree>
    <p:extLst>
      <p:ext uri="{BB962C8B-B14F-4D97-AF65-F5344CB8AC3E}">
        <p14:creationId xmlns:p14="http://schemas.microsoft.com/office/powerpoint/2010/main" val="343116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11</a:t>
            </a:fld>
            <a:endParaRPr kumimoji="0" lang="de-CH" altLang="de-DE" sz="130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4863" y="533400"/>
            <a:ext cx="3549650"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endParaRPr lang="de-CH" altLang="de-DE" dirty="0">
              <a:cs typeface="Times New Roman" panose="02020603050405020304" pitchFamily="18" charset="0"/>
            </a:endParaRPr>
          </a:p>
        </p:txBody>
      </p:sp>
    </p:spTree>
    <p:extLst>
      <p:ext uri="{BB962C8B-B14F-4D97-AF65-F5344CB8AC3E}">
        <p14:creationId xmlns:p14="http://schemas.microsoft.com/office/powerpoint/2010/main" val="3000034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C35C1690-15D7-7D42-8A67-001A94895DA8}"/>
              </a:ext>
            </a:extLst>
          </p:cNvPr>
          <p:cNvSpPr>
            <a:spLocks noGrp="1" noRot="1" noChangeAspect="1" noTextEdit="1"/>
          </p:cNvSpPr>
          <p:nvPr>
            <p:ph type="sldImg"/>
          </p:nvPr>
        </p:nvSpPr>
        <p:spPr>
          <a:ln/>
        </p:spPr>
      </p:sp>
      <p:sp>
        <p:nvSpPr>
          <p:cNvPr id="16387" name="Notizenplatzhalter 2">
            <a:extLst>
              <a:ext uri="{FF2B5EF4-FFF2-40B4-BE49-F238E27FC236}">
                <a16:creationId xmlns:a16="http://schemas.microsoft.com/office/drawing/2014/main" id="{8AD4F0E8-EBC9-4E41-92F9-5685E3E7CEC2}"/>
              </a:ext>
            </a:extLst>
          </p:cNvPr>
          <p:cNvSpPr>
            <a:spLocks noGrp="1"/>
          </p:cNvSpPr>
          <p:nvPr>
            <p:ph type="body" idx="1"/>
          </p:nvPr>
        </p:nvSpPr>
        <p:spPr>
          <a:noFill/>
        </p:spPr>
        <p:txBody>
          <a:bodyPr/>
          <a:lstStyle/>
          <a:p>
            <a:r>
              <a:rPr lang="de-CH" altLang="de-DE"/>
              <a:t>Pfarrei St. Josef in Köniz BE 2015/2016</a:t>
            </a:r>
          </a:p>
        </p:txBody>
      </p:sp>
      <p:sp>
        <p:nvSpPr>
          <p:cNvPr id="16388" name="Kopfzeilenplatzhalter 3">
            <a:extLst>
              <a:ext uri="{FF2B5EF4-FFF2-40B4-BE49-F238E27FC236}">
                <a16:creationId xmlns:a16="http://schemas.microsoft.com/office/drawing/2014/main" id="{B4DD2EFF-33E0-4B41-B29D-08C06BB430EE}"/>
              </a:ext>
            </a:extLst>
          </p:cNvPr>
          <p:cNvSpPr>
            <a:spLocks noGrp="1"/>
          </p:cNvSpPr>
          <p:nvPr>
            <p:ph type="hdr" sz="quarter"/>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Solaranlagen auf kirchlichen Gebäuden - oeku Kirche und UmweltFinanzierung von Solaranlagen auf Kirchendächern</a:t>
            </a:r>
          </a:p>
        </p:txBody>
      </p:sp>
      <p:sp>
        <p:nvSpPr>
          <p:cNvPr id="16389" name="Fußzeilenplatzhalter 4">
            <a:extLst>
              <a:ext uri="{FF2B5EF4-FFF2-40B4-BE49-F238E27FC236}">
                <a16:creationId xmlns:a16="http://schemas.microsoft.com/office/drawing/2014/main" id="{8890F63B-0F73-134B-A852-5430D0607E5E}"/>
              </a:ext>
            </a:extLst>
          </p:cNvPr>
          <p:cNvSpPr>
            <a:spLocks noGrp="1"/>
          </p:cNvSpPr>
          <p:nvPr>
            <p:ph type="ftr" sz="quarter" idx="4"/>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Kurs vom 2.11.2012 am Bildungszentrum WWF30. November 2011, St. Josef Köniz</a:t>
            </a:r>
          </a:p>
        </p:txBody>
      </p:sp>
      <p:sp>
        <p:nvSpPr>
          <p:cNvPr id="16390" name="Foliennummernplatzhalter 5">
            <a:extLst>
              <a:ext uri="{FF2B5EF4-FFF2-40B4-BE49-F238E27FC236}">
                <a16:creationId xmlns:a16="http://schemas.microsoft.com/office/drawing/2014/main" id="{E46407B7-E6E0-F140-BC6A-43947ED8E6EA}"/>
              </a:ext>
            </a:extLst>
          </p:cNvPr>
          <p:cNvSpPr>
            <a:spLocks noGrp="1"/>
          </p:cNvSpPr>
          <p:nvPr>
            <p:ph type="sldNum" sz="quarter" idx="5"/>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6D13F47B-9C02-6445-9EDC-A3F7151805AE}" type="slidenum">
              <a:rPr kumimoji="0" lang="de-CH" altLang="de-DE" sz="1300"/>
              <a:pPr eaLnBrk="1" hangingPunct="1">
                <a:spcBef>
                  <a:spcPct val="0"/>
                </a:spcBef>
              </a:pPr>
              <a:t>148</a:t>
            </a:fld>
            <a:endParaRPr kumimoji="0" lang="de-CH" altLang="de-DE" sz="1300"/>
          </a:p>
        </p:txBody>
      </p:sp>
    </p:spTree>
    <p:extLst>
      <p:ext uri="{BB962C8B-B14F-4D97-AF65-F5344CB8AC3E}">
        <p14:creationId xmlns:p14="http://schemas.microsoft.com/office/powerpoint/2010/main" val="727873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C35C1690-15D7-7D42-8A67-001A94895DA8}"/>
              </a:ext>
            </a:extLst>
          </p:cNvPr>
          <p:cNvSpPr>
            <a:spLocks noGrp="1" noRot="1" noChangeAspect="1" noTextEdit="1"/>
          </p:cNvSpPr>
          <p:nvPr>
            <p:ph type="sldImg"/>
          </p:nvPr>
        </p:nvSpPr>
        <p:spPr>
          <a:ln/>
        </p:spPr>
      </p:sp>
      <p:sp>
        <p:nvSpPr>
          <p:cNvPr id="16387" name="Notizenplatzhalter 2">
            <a:extLst>
              <a:ext uri="{FF2B5EF4-FFF2-40B4-BE49-F238E27FC236}">
                <a16:creationId xmlns:a16="http://schemas.microsoft.com/office/drawing/2014/main" id="{8AD4F0E8-EBC9-4E41-92F9-5685E3E7CEC2}"/>
              </a:ext>
            </a:extLst>
          </p:cNvPr>
          <p:cNvSpPr>
            <a:spLocks noGrp="1"/>
          </p:cNvSpPr>
          <p:nvPr>
            <p:ph type="body" idx="1"/>
          </p:nvPr>
        </p:nvSpPr>
        <p:spPr>
          <a:noFill/>
        </p:spPr>
        <p:txBody>
          <a:bodyPr/>
          <a:lstStyle/>
          <a:p>
            <a:r>
              <a:rPr lang="de-CH" altLang="de-DE"/>
              <a:t>Pfarrei St. Josef in Köniz BE 2015/2016</a:t>
            </a:r>
          </a:p>
        </p:txBody>
      </p:sp>
      <p:sp>
        <p:nvSpPr>
          <p:cNvPr id="16388" name="Kopfzeilenplatzhalter 3">
            <a:extLst>
              <a:ext uri="{FF2B5EF4-FFF2-40B4-BE49-F238E27FC236}">
                <a16:creationId xmlns:a16="http://schemas.microsoft.com/office/drawing/2014/main" id="{B4DD2EFF-33E0-4B41-B29D-08C06BB430EE}"/>
              </a:ext>
            </a:extLst>
          </p:cNvPr>
          <p:cNvSpPr>
            <a:spLocks noGrp="1"/>
          </p:cNvSpPr>
          <p:nvPr>
            <p:ph type="hdr" sz="quarter"/>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Solaranlagen auf kirchlichen Gebäuden - oeku Kirche und UmweltFinanzierung von Solaranlagen auf Kirchendächern</a:t>
            </a:r>
          </a:p>
        </p:txBody>
      </p:sp>
      <p:sp>
        <p:nvSpPr>
          <p:cNvPr id="16389" name="Fußzeilenplatzhalter 4">
            <a:extLst>
              <a:ext uri="{FF2B5EF4-FFF2-40B4-BE49-F238E27FC236}">
                <a16:creationId xmlns:a16="http://schemas.microsoft.com/office/drawing/2014/main" id="{8890F63B-0F73-134B-A852-5430D0607E5E}"/>
              </a:ext>
            </a:extLst>
          </p:cNvPr>
          <p:cNvSpPr>
            <a:spLocks noGrp="1"/>
          </p:cNvSpPr>
          <p:nvPr>
            <p:ph type="ftr" sz="quarter" idx="4"/>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Kurs vom 2.11.2012 am Bildungszentrum WWF30. November 2011, St. Josef Köniz</a:t>
            </a:r>
          </a:p>
        </p:txBody>
      </p:sp>
      <p:sp>
        <p:nvSpPr>
          <p:cNvPr id="16390" name="Foliennummernplatzhalter 5">
            <a:extLst>
              <a:ext uri="{FF2B5EF4-FFF2-40B4-BE49-F238E27FC236}">
                <a16:creationId xmlns:a16="http://schemas.microsoft.com/office/drawing/2014/main" id="{E46407B7-E6E0-F140-BC6A-43947ED8E6EA}"/>
              </a:ext>
            </a:extLst>
          </p:cNvPr>
          <p:cNvSpPr>
            <a:spLocks noGrp="1"/>
          </p:cNvSpPr>
          <p:nvPr>
            <p:ph type="sldNum" sz="quarter" idx="5"/>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6D13F47B-9C02-6445-9EDC-A3F7151805AE}" type="slidenum">
              <a:rPr kumimoji="0" lang="de-CH" altLang="de-DE" sz="1300"/>
              <a:pPr eaLnBrk="1" hangingPunct="1">
                <a:spcBef>
                  <a:spcPct val="0"/>
                </a:spcBef>
              </a:pPr>
              <a:t>149</a:t>
            </a:fld>
            <a:endParaRPr kumimoji="0" lang="de-CH" altLang="de-DE" sz="1300"/>
          </a:p>
        </p:txBody>
      </p:sp>
    </p:spTree>
    <p:extLst>
      <p:ext uri="{BB962C8B-B14F-4D97-AF65-F5344CB8AC3E}">
        <p14:creationId xmlns:p14="http://schemas.microsoft.com/office/powerpoint/2010/main" val="3148135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C35C1690-15D7-7D42-8A67-001A94895DA8}"/>
              </a:ext>
            </a:extLst>
          </p:cNvPr>
          <p:cNvSpPr>
            <a:spLocks noGrp="1" noRot="1" noChangeAspect="1" noTextEdit="1"/>
          </p:cNvSpPr>
          <p:nvPr>
            <p:ph type="sldImg"/>
          </p:nvPr>
        </p:nvSpPr>
        <p:spPr>
          <a:ln/>
        </p:spPr>
      </p:sp>
      <p:sp>
        <p:nvSpPr>
          <p:cNvPr id="16387" name="Notizenplatzhalter 2">
            <a:extLst>
              <a:ext uri="{FF2B5EF4-FFF2-40B4-BE49-F238E27FC236}">
                <a16:creationId xmlns:a16="http://schemas.microsoft.com/office/drawing/2014/main" id="{8AD4F0E8-EBC9-4E41-92F9-5685E3E7CEC2}"/>
              </a:ext>
            </a:extLst>
          </p:cNvPr>
          <p:cNvSpPr>
            <a:spLocks noGrp="1"/>
          </p:cNvSpPr>
          <p:nvPr>
            <p:ph type="body" idx="1"/>
          </p:nvPr>
        </p:nvSpPr>
        <p:spPr>
          <a:noFill/>
        </p:spPr>
        <p:txBody>
          <a:bodyPr/>
          <a:lstStyle/>
          <a:p>
            <a:r>
              <a:rPr lang="de-CH" altLang="de-DE"/>
              <a:t>Pfarrei St. Josef in Köniz BE 2015/2016</a:t>
            </a:r>
          </a:p>
        </p:txBody>
      </p:sp>
      <p:sp>
        <p:nvSpPr>
          <p:cNvPr id="16388" name="Kopfzeilenplatzhalter 3">
            <a:extLst>
              <a:ext uri="{FF2B5EF4-FFF2-40B4-BE49-F238E27FC236}">
                <a16:creationId xmlns:a16="http://schemas.microsoft.com/office/drawing/2014/main" id="{B4DD2EFF-33E0-4B41-B29D-08C06BB430EE}"/>
              </a:ext>
            </a:extLst>
          </p:cNvPr>
          <p:cNvSpPr>
            <a:spLocks noGrp="1"/>
          </p:cNvSpPr>
          <p:nvPr>
            <p:ph type="hdr" sz="quarter"/>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Solaranlagen auf kirchlichen Gebäuden - oeku Kirche und UmweltFinanzierung von Solaranlagen auf Kirchendächern</a:t>
            </a:r>
          </a:p>
        </p:txBody>
      </p:sp>
      <p:sp>
        <p:nvSpPr>
          <p:cNvPr id="16389" name="Fußzeilenplatzhalter 4">
            <a:extLst>
              <a:ext uri="{FF2B5EF4-FFF2-40B4-BE49-F238E27FC236}">
                <a16:creationId xmlns:a16="http://schemas.microsoft.com/office/drawing/2014/main" id="{8890F63B-0F73-134B-A852-5430D0607E5E}"/>
              </a:ext>
            </a:extLst>
          </p:cNvPr>
          <p:cNvSpPr>
            <a:spLocks noGrp="1"/>
          </p:cNvSpPr>
          <p:nvPr>
            <p:ph type="ftr" sz="quarter" idx="4"/>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Kurs vom 2.11.2012 am Bildungszentrum WWF30. November 2011, St. Josef Köniz</a:t>
            </a:r>
          </a:p>
        </p:txBody>
      </p:sp>
      <p:sp>
        <p:nvSpPr>
          <p:cNvPr id="16390" name="Foliennummernplatzhalter 5">
            <a:extLst>
              <a:ext uri="{FF2B5EF4-FFF2-40B4-BE49-F238E27FC236}">
                <a16:creationId xmlns:a16="http://schemas.microsoft.com/office/drawing/2014/main" id="{E46407B7-E6E0-F140-BC6A-43947ED8E6EA}"/>
              </a:ext>
            </a:extLst>
          </p:cNvPr>
          <p:cNvSpPr>
            <a:spLocks noGrp="1"/>
          </p:cNvSpPr>
          <p:nvPr>
            <p:ph type="sldNum" sz="quarter" idx="5"/>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6D13F47B-9C02-6445-9EDC-A3F7151805AE}" type="slidenum">
              <a:rPr kumimoji="0" lang="de-CH" altLang="de-DE" sz="1300"/>
              <a:pPr eaLnBrk="1" hangingPunct="1">
                <a:spcBef>
                  <a:spcPct val="0"/>
                </a:spcBef>
              </a:pPr>
              <a:t>150</a:t>
            </a:fld>
            <a:endParaRPr kumimoji="0" lang="de-CH" altLang="de-DE" sz="1300"/>
          </a:p>
        </p:txBody>
      </p:sp>
    </p:spTree>
    <p:extLst>
      <p:ext uri="{BB962C8B-B14F-4D97-AF65-F5344CB8AC3E}">
        <p14:creationId xmlns:p14="http://schemas.microsoft.com/office/powerpoint/2010/main" val="20545233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a:extLst>
              <a:ext uri="{FF2B5EF4-FFF2-40B4-BE49-F238E27FC236}">
                <a16:creationId xmlns:a16="http://schemas.microsoft.com/office/drawing/2014/main" id="{C5AD46FF-70FF-CC4F-97E3-AF7AFB12D226}"/>
              </a:ext>
            </a:extLst>
          </p:cNvPr>
          <p:cNvSpPr>
            <a:spLocks noGrp="1" noRot="1" noChangeAspect="1" noTextEdit="1"/>
          </p:cNvSpPr>
          <p:nvPr>
            <p:ph type="sldImg"/>
          </p:nvPr>
        </p:nvSpPr>
        <p:spPr>
          <a:ln/>
        </p:spPr>
      </p:sp>
      <p:sp>
        <p:nvSpPr>
          <p:cNvPr id="15363" name="Notizenplatzhalter 2">
            <a:extLst>
              <a:ext uri="{FF2B5EF4-FFF2-40B4-BE49-F238E27FC236}">
                <a16:creationId xmlns:a16="http://schemas.microsoft.com/office/drawing/2014/main" id="{DF0D14ED-24F6-5B41-AB1A-B85A87573A66}"/>
              </a:ext>
            </a:extLst>
          </p:cNvPr>
          <p:cNvSpPr>
            <a:spLocks noGrp="1"/>
          </p:cNvSpPr>
          <p:nvPr>
            <p:ph type="body" idx="1"/>
          </p:nvPr>
        </p:nvSpPr>
        <p:spPr>
          <a:noFill/>
        </p:spPr>
        <p:txBody>
          <a:bodyPr/>
          <a:lstStyle/>
          <a:p>
            <a:r>
              <a:rPr lang="de-CH" altLang="de-DE"/>
              <a:t>Pfarrei St. Josef in Köniz BE 2015/2016</a:t>
            </a:r>
          </a:p>
        </p:txBody>
      </p:sp>
      <p:sp>
        <p:nvSpPr>
          <p:cNvPr id="15364" name="Kopfzeilenplatzhalter 3">
            <a:extLst>
              <a:ext uri="{FF2B5EF4-FFF2-40B4-BE49-F238E27FC236}">
                <a16:creationId xmlns:a16="http://schemas.microsoft.com/office/drawing/2014/main" id="{62A0F6D4-7D80-684F-B1E5-C1BFD31916D5}"/>
              </a:ext>
            </a:extLst>
          </p:cNvPr>
          <p:cNvSpPr>
            <a:spLocks noGrp="1"/>
          </p:cNvSpPr>
          <p:nvPr>
            <p:ph type="hdr" sz="quarter"/>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Solaranlagen auf kirchlichen Gebäuden - oeku Kirche und UmweltFinanzierung von Solaranlagen auf Kirchendächern</a:t>
            </a:r>
          </a:p>
        </p:txBody>
      </p:sp>
      <p:sp>
        <p:nvSpPr>
          <p:cNvPr id="15365" name="Fußzeilenplatzhalter 4">
            <a:extLst>
              <a:ext uri="{FF2B5EF4-FFF2-40B4-BE49-F238E27FC236}">
                <a16:creationId xmlns:a16="http://schemas.microsoft.com/office/drawing/2014/main" id="{A428AFB6-3286-7A45-9809-17BFFDBAA671}"/>
              </a:ext>
            </a:extLst>
          </p:cNvPr>
          <p:cNvSpPr>
            <a:spLocks noGrp="1"/>
          </p:cNvSpPr>
          <p:nvPr>
            <p:ph type="ftr" sz="quarter" idx="4"/>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Kurs vom 2.11.2012 am Bildungszentrum WWF30. November 2011, St. Josef Köniz</a:t>
            </a:r>
          </a:p>
        </p:txBody>
      </p:sp>
      <p:sp>
        <p:nvSpPr>
          <p:cNvPr id="15366" name="Foliennummernplatzhalter 5">
            <a:extLst>
              <a:ext uri="{FF2B5EF4-FFF2-40B4-BE49-F238E27FC236}">
                <a16:creationId xmlns:a16="http://schemas.microsoft.com/office/drawing/2014/main" id="{D8635F01-9D0C-8142-8DA2-F5F7416D767A}"/>
              </a:ext>
            </a:extLst>
          </p:cNvPr>
          <p:cNvSpPr>
            <a:spLocks noGrp="1"/>
          </p:cNvSpPr>
          <p:nvPr>
            <p:ph type="sldNum" sz="quarter" idx="5"/>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4C51E346-270C-EF4E-AF30-A6F3E6A9F26D}" type="slidenum">
              <a:rPr kumimoji="0" lang="de-CH" altLang="de-DE" sz="1300"/>
              <a:pPr eaLnBrk="1" hangingPunct="1">
                <a:spcBef>
                  <a:spcPct val="0"/>
                </a:spcBef>
              </a:pPr>
              <a:t>151</a:t>
            </a:fld>
            <a:endParaRPr kumimoji="0" lang="de-CH" altLang="de-DE" sz="1300"/>
          </a:p>
        </p:txBody>
      </p:sp>
    </p:spTree>
    <p:extLst>
      <p:ext uri="{BB962C8B-B14F-4D97-AF65-F5344CB8AC3E}">
        <p14:creationId xmlns:p14="http://schemas.microsoft.com/office/powerpoint/2010/main" val="9259800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a:extLst>
              <a:ext uri="{FF2B5EF4-FFF2-40B4-BE49-F238E27FC236}">
                <a16:creationId xmlns:a16="http://schemas.microsoft.com/office/drawing/2014/main" id="{C5AD46FF-70FF-CC4F-97E3-AF7AFB12D226}"/>
              </a:ext>
            </a:extLst>
          </p:cNvPr>
          <p:cNvSpPr>
            <a:spLocks noGrp="1" noRot="1" noChangeAspect="1" noTextEdit="1"/>
          </p:cNvSpPr>
          <p:nvPr>
            <p:ph type="sldImg"/>
          </p:nvPr>
        </p:nvSpPr>
        <p:spPr>
          <a:ln/>
        </p:spPr>
      </p:sp>
      <p:sp>
        <p:nvSpPr>
          <p:cNvPr id="15363" name="Notizenplatzhalter 2">
            <a:extLst>
              <a:ext uri="{FF2B5EF4-FFF2-40B4-BE49-F238E27FC236}">
                <a16:creationId xmlns:a16="http://schemas.microsoft.com/office/drawing/2014/main" id="{DF0D14ED-24F6-5B41-AB1A-B85A87573A66}"/>
              </a:ext>
            </a:extLst>
          </p:cNvPr>
          <p:cNvSpPr>
            <a:spLocks noGrp="1"/>
          </p:cNvSpPr>
          <p:nvPr>
            <p:ph type="body" idx="1"/>
          </p:nvPr>
        </p:nvSpPr>
        <p:spPr>
          <a:noFill/>
        </p:spPr>
        <p:txBody>
          <a:bodyPr/>
          <a:lstStyle/>
          <a:p>
            <a:r>
              <a:rPr lang="de-CH" altLang="de-DE"/>
              <a:t>Pfarrei St. Josef in Köniz BE 2015/2016</a:t>
            </a:r>
          </a:p>
        </p:txBody>
      </p:sp>
      <p:sp>
        <p:nvSpPr>
          <p:cNvPr id="15364" name="Kopfzeilenplatzhalter 3">
            <a:extLst>
              <a:ext uri="{FF2B5EF4-FFF2-40B4-BE49-F238E27FC236}">
                <a16:creationId xmlns:a16="http://schemas.microsoft.com/office/drawing/2014/main" id="{62A0F6D4-7D80-684F-B1E5-C1BFD31916D5}"/>
              </a:ext>
            </a:extLst>
          </p:cNvPr>
          <p:cNvSpPr>
            <a:spLocks noGrp="1"/>
          </p:cNvSpPr>
          <p:nvPr>
            <p:ph type="hdr" sz="quarter"/>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Solaranlagen auf kirchlichen Gebäuden - oeku Kirche und UmweltFinanzierung von Solaranlagen auf Kirchendächern</a:t>
            </a:r>
          </a:p>
        </p:txBody>
      </p:sp>
      <p:sp>
        <p:nvSpPr>
          <p:cNvPr id="15365" name="Fußzeilenplatzhalter 4">
            <a:extLst>
              <a:ext uri="{FF2B5EF4-FFF2-40B4-BE49-F238E27FC236}">
                <a16:creationId xmlns:a16="http://schemas.microsoft.com/office/drawing/2014/main" id="{A428AFB6-3286-7A45-9809-17BFFDBAA671}"/>
              </a:ext>
            </a:extLst>
          </p:cNvPr>
          <p:cNvSpPr>
            <a:spLocks noGrp="1"/>
          </p:cNvSpPr>
          <p:nvPr>
            <p:ph type="ftr" sz="quarter" idx="4"/>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Kurs vom 2.11.2012 am Bildungszentrum WWF30. November 2011, St. Josef Köniz</a:t>
            </a:r>
          </a:p>
        </p:txBody>
      </p:sp>
      <p:sp>
        <p:nvSpPr>
          <p:cNvPr id="15366" name="Foliennummernplatzhalter 5">
            <a:extLst>
              <a:ext uri="{FF2B5EF4-FFF2-40B4-BE49-F238E27FC236}">
                <a16:creationId xmlns:a16="http://schemas.microsoft.com/office/drawing/2014/main" id="{D8635F01-9D0C-8142-8DA2-F5F7416D767A}"/>
              </a:ext>
            </a:extLst>
          </p:cNvPr>
          <p:cNvSpPr>
            <a:spLocks noGrp="1"/>
          </p:cNvSpPr>
          <p:nvPr>
            <p:ph type="sldNum" sz="quarter" idx="5"/>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defRPr>
            </a:lvl1pPr>
            <a:lvl2pPr marL="715963" indent="-274638" defTabSz="954088" eaLnBrk="0" hangingPunct="0">
              <a:spcBef>
                <a:spcPct val="30000"/>
              </a:spcBef>
              <a:defRPr kumimoji="1" sz="1200">
                <a:solidFill>
                  <a:schemeClr val="tx1"/>
                </a:solidFill>
                <a:latin typeface="Times New Roman" panose="02020603050405020304" pitchFamily="18" charset="0"/>
              </a:defRPr>
            </a:lvl2pPr>
            <a:lvl3pPr marL="1101725" indent="-219075" defTabSz="954088" eaLnBrk="0" hangingPunct="0">
              <a:spcBef>
                <a:spcPct val="30000"/>
              </a:spcBef>
              <a:defRPr kumimoji="1" sz="1200">
                <a:solidFill>
                  <a:schemeClr val="tx1"/>
                </a:solidFill>
                <a:latin typeface="Times New Roman" panose="02020603050405020304" pitchFamily="18" charset="0"/>
              </a:defRPr>
            </a:lvl3pPr>
            <a:lvl4pPr marL="1541463" indent="-219075" defTabSz="954088" eaLnBrk="0" hangingPunct="0">
              <a:spcBef>
                <a:spcPct val="30000"/>
              </a:spcBef>
              <a:defRPr kumimoji="1" sz="1200">
                <a:solidFill>
                  <a:schemeClr val="tx1"/>
                </a:solidFill>
                <a:latin typeface="Times New Roman" panose="02020603050405020304" pitchFamily="18" charset="0"/>
              </a:defRPr>
            </a:lvl4pPr>
            <a:lvl5pPr marL="1982788" indent="-219075" defTabSz="954088" eaLnBrk="0" hangingPunct="0">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4C51E346-270C-EF4E-AF30-A6F3E6A9F26D}" type="slidenum">
              <a:rPr kumimoji="0" lang="de-CH" altLang="de-DE" sz="1300"/>
              <a:pPr eaLnBrk="1" hangingPunct="1">
                <a:spcBef>
                  <a:spcPct val="0"/>
                </a:spcBef>
              </a:pPr>
              <a:t>152</a:t>
            </a:fld>
            <a:endParaRPr kumimoji="0" lang="de-CH" altLang="de-DE" sz="1300"/>
          </a:p>
        </p:txBody>
      </p:sp>
    </p:spTree>
    <p:extLst>
      <p:ext uri="{BB962C8B-B14F-4D97-AF65-F5344CB8AC3E}">
        <p14:creationId xmlns:p14="http://schemas.microsoft.com/office/powerpoint/2010/main" val="9060437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err="1"/>
              <a:t>Kath</a:t>
            </a:r>
            <a:r>
              <a:rPr lang="de-CH"/>
              <a:t>. Brugg </a:t>
            </a:r>
            <a:r>
              <a:rPr lang="de-CH" dirty="0"/>
              <a:t>und </a:t>
            </a:r>
            <a:r>
              <a:rPr lang="de-CH" dirty="0" err="1"/>
              <a:t>ref</a:t>
            </a:r>
            <a:r>
              <a:rPr lang="de-CH" dirty="0"/>
              <a:t>. Dübendorf</a:t>
            </a:r>
          </a:p>
        </p:txBody>
      </p:sp>
      <p:sp>
        <p:nvSpPr>
          <p:cNvPr id="4" name="Kopfzeilenplatzhalter 3"/>
          <p:cNvSpPr>
            <a:spLocks noGrp="1"/>
          </p:cNvSpPr>
          <p:nvPr>
            <p:ph type="hdr" sz="quarter"/>
          </p:nvPr>
        </p:nvSpPr>
        <p:spPr/>
        <p:txBody>
          <a:bodyPr/>
          <a:lstStyle/>
          <a:p>
            <a:pPr>
              <a:defRPr/>
            </a:pPr>
            <a:r>
              <a:rPr lang="de-CH" altLang="de-DE"/>
              <a:t>Solaranlagen auf kirchlichen Gebäuden - oeku Kirche und UmweltFinanzierung von Solaranlagen auf Kirchendächern</a:t>
            </a:r>
          </a:p>
        </p:txBody>
      </p:sp>
      <p:sp>
        <p:nvSpPr>
          <p:cNvPr id="5" name="Fußzeilenplatzhalter 4"/>
          <p:cNvSpPr>
            <a:spLocks noGrp="1"/>
          </p:cNvSpPr>
          <p:nvPr>
            <p:ph type="ftr" sz="quarter" idx="4"/>
          </p:nvPr>
        </p:nvSpPr>
        <p:spPr/>
        <p:txBody>
          <a:bodyPr/>
          <a:lstStyle/>
          <a:p>
            <a:pPr>
              <a:defRPr/>
            </a:pPr>
            <a:r>
              <a:rPr lang="de-CH" altLang="de-DE"/>
              <a:t>Kurs vom 2.11.2012 am Bildungszentrum WWF30. November 2011, St. Josef Köniz</a:t>
            </a:r>
          </a:p>
        </p:txBody>
      </p:sp>
      <p:sp>
        <p:nvSpPr>
          <p:cNvPr id="6" name="Foliennummernplatzhalter 5"/>
          <p:cNvSpPr>
            <a:spLocks noGrp="1"/>
          </p:cNvSpPr>
          <p:nvPr>
            <p:ph type="sldNum" sz="quarter" idx="5"/>
          </p:nvPr>
        </p:nvSpPr>
        <p:spPr/>
        <p:txBody>
          <a:bodyPr/>
          <a:lstStyle/>
          <a:p>
            <a:pPr>
              <a:defRPr/>
            </a:pPr>
            <a:fld id="{979020DE-D891-4D22-80CB-DA702A545DB5}" type="slidenum">
              <a:rPr lang="de-CH" altLang="de-DE" smtClean="0"/>
              <a:pPr>
                <a:defRPr/>
              </a:pPr>
              <a:t>153</a:t>
            </a:fld>
            <a:endParaRPr lang="de-CH" altLang="de-DE"/>
          </a:p>
        </p:txBody>
      </p:sp>
    </p:spTree>
    <p:extLst>
      <p:ext uri="{BB962C8B-B14F-4D97-AF65-F5344CB8AC3E}">
        <p14:creationId xmlns:p14="http://schemas.microsoft.com/office/powerpoint/2010/main" val="20368139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p:nvPr>
        </p:nvSpPr>
        <p:spPr/>
        <p:txBody>
          <a:bodyPr/>
          <a:lstStyle/>
          <a:p>
            <a:pPr>
              <a:defRPr/>
            </a:pPr>
            <a:r>
              <a:rPr lang="de-CH" altLang="de-DE"/>
              <a:t>Solaranlagen auf kirchlichen Gebäuden - oeku Kirche und UmweltFinanzierung von Solaranlagen auf Kirchendächern</a:t>
            </a:r>
          </a:p>
        </p:txBody>
      </p:sp>
      <p:sp>
        <p:nvSpPr>
          <p:cNvPr id="5" name="Fußzeilenplatzhalter 4"/>
          <p:cNvSpPr>
            <a:spLocks noGrp="1"/>
          </p:cNvSpPr>
          <p:nvPr>
            <p:ph type="ftr" sz="quarter" idx="4"/>
          </p:nvPr>
        </p:nvSpPr>
        <p:spPr/>
        <p:txBody>
          <a:bodyPr/>
          <a:lstStyle/>
          <a:p>
            <a:pPr>
              <a:defRPr/>
            </a:pPr>
            <a:r>
              <a:rPr lang="de-CH" altLang="de-DE"/>
              <a:t>Kurs vom 2.11.2012 am Bildungszentrum WWF30. November 2011, St. Josef Köniz</a:t>
            </a:r>
          </a:p>
        </p:txBody>
      </p:sp>
      <p:sp>
        <p:nvSpPr>
          <p:cNvPr id="6" name="Foliennummernplatzhalter 5"/>
          <p:cNvSpPr>
            <a:spLocks noGrp="1"/>
          </p:cNvSpPr>
          <p:nvPr>
            <p:ph type="sldNum" sz="quarter" idx="5"/>
          </p:nvPr>
        </p:nvSpPr>
        <p:spPr/>
        <p:txBody>
          <a:bodyPr/>
          <a:lstStyle/>
          <a:p>
            <a:pPr>
              <a:defRPr/>
            </a:pPr>
            <a:fld id="{979020DE-D891-4D22-80CB-DA702A545DB5}" type="slidenum">
              <a:rPr lang="de-CH" altLang="de-DE" smtClean="0"/>
              <a:pPr>
                <a:defRPr/>
              </a:pPr>
              <a:t>154</a:t>
            </a:fld>
            <a:endParaRPr lang="de-CH" altLang="de-DE"/>
          </a:p>
        </p:txBody>
      </p:sp>
    </p:spTree>
    <p:extLst>
      <p:ext uri="{BB962C8B-B14F-4D97-AF65-F5344CB8AC3E}">
        <p14:creationId xmlns:p14="http://schemas.microsoft.com/office/powerpoint/2010/main" val="39427737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p:nvPr>
        </p:nvSpPr>
        <p:spPr/>
        <p:txBody>
          <a:bodyPr/>
          <a:lstStyle/>
          <a:p>
            <a:pPr>
              <a:defRPr/>
            </a:pPr>
            <a:r>
              <a:rPr lang="de-CH" altLang="de-DE"/>
              <a:t>Solaranlagen auf kirchlichen Gebäuden - oeku Kirche und UmweltFinanzierung von Solaranlagen auf Kirchendächern</a:t>
            </a:r>
          </a:p>
        </p:txBody>
      </p:sp>
      <p:sp>
        <p:nvSpPr>
          <p:cNvPr id="5" name="Fußzeilenplatzhalter 4"/>
          <p:cNvSpPr>
            <a:spLocks noGrp="1"/>
          </p:cNvSpPr>
          <p:nvPr>
            <p:ph type="ftr" sz="quarter" idx="4"/>
          </p:nvPr>
        </p:nvSpPr>
        <p:spPr/>
        <p:txBody>
          <a:bodyPr/>
          <a:lstStyle/>
          <a:p>
            <a:pPr>
              <a:defRPr/>
            </a:pPr>
            <a:r>
              <a:rPr lang="de-CH" altLang="de-DE"/>
              <a:t>Kurs vom 2.11.2012 am Bildungszentrum WWF30. November 2011, St. Josef Köniz</a:t>
            </a:r>
          </a:p>
        </p:txBody>
      </p:sp>
      <p:sp>
        <p:nvSpPr>
          <p:cNvPr id="6" name="Foliennummernplatzhalter 5"/>
          <p:cNvSpPr>
            <a:spLocks noGrp="1"/>
          </p:cNvSpPr>
          <p:nvPr>
            <p:ph type="sldNum" sz="quarter" idx="5"/>
          </p:nvPr>
        </p:nvSpPr>
        <p:spPr/>
        <p:txBody>
          <a:bodyPr/>
          <a:lstStyle/>
          <a:p>
            <a:pPr>
              <a:defRPr/>
            </a:pPr>
            <a:fld id="{979020DE-D891-4D22-80CB-DA702A545DB5}" type="slidenum">
              <a:rPr lang="de-CH" altLang="de-DE" smtClean="0"/>
              <a:pPr>
                <a:defRPr/>
              </a:pPr>
              <a:t>155</a:t>
            </a:fld>
            <a:endParaRPr lang="de-CH" altLang="de-DE"/>
          </a:p>
        </p:txBody>
      </p:sp>
    </p:spTree>
    <p:extLst>
      <p:ext uri="{BB962C8B-B14F-4D97-AF65-F5344CB8AC3E}">
        <p14:creationId xmlns:p14="http://schemas.microsoft.com/office/powerpoint/2010/main" val="539053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err="1"/>
              <a:t>Kath</a:t>
            </a:r>
            <a:r>
              <a:rPr lang="de-CH"/>
              <a:t>. Brugg </a:t>
            </a:r>
            <a:r>
              <a:rPr lang="de-CH" dirty="0"/>
              <a:t>und </a:t>
            </a:r>
            <a:r>
              <a:rPr lang="de-CH" dirty="0" err="1"/>
              <a:t>ref</a:t>
            </a:r>
            <a:r>
              <a:rPr lang="de-CH" dirty="0"/>
              <a:t>. Dübendorf</a:t>
            </a:r>
          </a:p>
        </p:txBody>
      </p:sp>
      <p:sp>
        <p:nvSpPr>
          <p:cNvPr id="4" name="Kopfzeilenplatzhalter 3"/>
          <p:cNvSpPr>
            <a:spLocks noGrp="1"/>
          </p:cNvSpPr>
          <p:nvPr>
            <p:ph type="hdr" sz="quarter"/>
          </p:nvPr>
        </p:nvSpPr>
        <p:spPr/>
        <p:txBody>
          <a:bodyPr/>
          <a:lstStyle/>
          <a:p>
            <a:pPr>
              <a:defRPr/>
            </a:pPr>
            <a:r>
              <a:rPr lang="de-CH" altLang="de-DE"/>
              <a:t>Solaranlagen auf kirchlichen Gebäuden - oeku Kirche und UmweltFinanzierung von Solaranlagen auf Kirchendächern</a:t>
            </a:r>
          </a:p>
        </p:txBody>
      </p:sp>
      <p:sp>
        <p:nvSpPr>
          <p:cNvPr id="5" name="Fußzeilenplatzhalter 4"/>
          <p:cNvSpPr>
            <a:spLocks noGrp="1"/>
          </p:cNvSpPr>
          <p:nvPr>
            <p:ph type="ftr" sz="quarter" idx="4"/>
          </p:nvPr>
        </p:nvSpPr>
        <p:spPr/>
        <p:txBody>
          <a:bodyPr/>
          <a:lstStyle/>
          <a:p>
            <a:pPr>
              <a:defRPr/>
            </a:pPr>
            <a:r>
              <a:rPr lang="de-CH" altLang="de-DE"/>
              <a:t>Kurs vom 2.11.2012 am Bildungszentrum WWF30. November 2011, St. Josef Köniz</a:t>
            </a:r>
          </a:p>
        </p:txBody>
      </p:sp>
      <p:sp>
        <p:nvSpPr>
          <p:cNvPr id="6" name="Foliennummernplatzhalter 5"/>
          <p:cNvSpPr>
            <a:spLocks noGrp="1"/>
          </p:cNvSpPr>
          <p:nvPr>
            <p:ph type="sldNum" sz="quarter" idx="5"/>
          </p:nvPr>
        </p:nvSpPr>
        <p:spPr/>
        <p:txBody>
          <a:bodyPr/>
          <a:lstStyle/>
          <a:p>
            <a:pPr>
              <a:defRPr/>
            </a:pPr>
            <a:fld id="{979020DE-D891-4D22-80CB-DA702A545DB5}" type="slidenum">
              <a:rPr lang="de-CH" altLang="de-DE" smtClean="0"/>
              <a:pPr>
                <a:defRPr/>
              </a:pPr>
              <a:t>156</a:t>
            </a:fld>
            <a:endParaRPr lang="de-CH" altLang="de-DE"/>
          </a:p>
        </p:txBody>
      </p:sp>
    </p:spTree>
    <p:extLst>
      <p:ext uri="{BB962C8B-B14F-4D97-AF65-F5344CB8AC3E}">
        <p14:creationId xmlns:p14="http://schemas.microsoft.com/office/powerpoint/2010/main" val="23770607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p:nvPr>
        </p:nvSpPr>
        <p:spPr/>
        <p:txBody>
          <a:bodyPr/>
          <a:lstStyle/>
          <a:p>
            <a:pPr>
              <a:defRPr/>
            </a:pPr>
            <a:r>
              <a:rPr lang="de-CH" altLang="de-DE"/>
              <a:t>Solaranlagen auf kirchlichen Gebäuden - oeku Kirche und UmweltFinanzierung von Solaranlagen auf Kirchendächern</a:t>
            </a:r>
          </a:p>
        </p:txBody>
      </p:sp>
      <p:sp>
        <p:nvSpPr>
          <p:cNvPr id="5" name="Fußzeilenplatzhalter 4"/>
          <p:cNvSpPr>
            <a:spLocks noGrp="1"/>
          </p:cNvSpPr>
          <p:nvPr>
            <p:ph type="ftr" sz="quarter" idx="4"/>
          </p:nvPr>
        </p:nvSpPr>
        <p:spPr/>
        <p:txBody>
          <a:bodyPr/>
          <a:lstStyle/>
          <a:p>
            <a:pPr>
              <a:defRPr/>
            </a:pPr>
            <a:r>
              <a:rPr lang="de-CH" altLang="de-DE"/>
              <a:t>Kurs vom 2.11.2012 am Bildungszentrum WWF30. November 2011, St. Josef Köniz</a:t>
            </a:r>
          </a:p>
        </p:txBody>
      </p:sp>
      <p:sp>
        <p:nvSpPr>
          <p:cNvPr id="6" name="Foliennummernplatzhalter 5"/>
          <p:cNvSpPr>
            <a:spLocks noGrp="1"/>
          </p:cNvSpPr>
          <p:nvPr>
            <p:ph type="sldNum" sz="quarter" idx="5"/>
          </p:nvPr>
        </p:nvSpPr>
        <p:spPr/>
        <p:txBody>
          <a:bodyPr/>
          <a:lstStyle/>
          <a:p>
            <a:pPr>
              <a:defRPr/>
            </a:pPr>
            <a:fld id="{979020DE-D891-4D22-80CB-DA702A545DB5}" type="slidenum">
              <a:rPr lang="de-CH" altLang="de-DE" smtClean="0"/>
              <a:pPr>
                <a:defRPr/>
              </a:pPr>
              <a:t>157</a:t>
            </a:fld>
            <a:endParaRPr lang="de-CH" altLang="de-DE"/>
          </a:p>
        </p:txBody>
      </p:sp>
    </p:spTree>
    <p:extLst>
      <p:ext uri="{BB962C8B-B14F-4D97-AF65-F5344CB8AC3E}">
        <p14:creationId xmlns:p14="http://schemas.microsoft.com/office/powerpoint/2010/main" val="961585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12</a:t>
            </a:fld>
            <a:endParaRPr kumimoji="0" lang="de-CH" altLang="de-DE" sz="130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4863" y="533400"/>
            <a:ext cx="3549650"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r>
              <a:rPr lang="de-CH" altLang="de-DE">
                <a:cs typeface="Times New Roman" panose="02020603050405020304" pitchFamily="18" charset="0"/>
              </a:rPr>
              <a:t>Zertifizierungsfeier in Romanshorn unter der Leitung von Pastoralassistentin Gaby Zimmermann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p:nvPr>
        </p:nvSpPr>
        <p:spPr/>
        <p:txBody>
          <a:bodyPr/>
          <a:lstStyle/>
          <a:p>
            <a:pPr>
              <a:defRPr/>
            </a:pPr>
            <a:r>
              <a:rPr lang="de-CH" altLang="de-DE"/>
              <a:t>Solaranlagen auf kirchlichen Gebäuden - oeku Kirche und UmweltFinanzierung von Solaranlagen auf Kirchendächern</a:t>
            </a:r>
          </a:p>
        </p:txBody>
      </p:sp>
      <p:sp>
        <p:nvSpPr>
          <p:cNvPr id="5" name="Fußzeilenplatzhalter 4"/>
          <p:cNvSpPr>
            <a:spLocks noGrp="1"/>
          </p:cNvSpPr>
          <p:nvPr>
            <p:ph type="ftr" sz="quarter" idx="4"/>
          </p:nvPr>
        </p:nvSpPr>
        <p:spPr/>
        <p:txBody>
          <a:bodyPr/>
          <a:lstStyle/>
          <a:p>
            <a:pPr>
              <a:defRPr/>
            </a:pPr>
            <a:r>
              <a:rPr lang="de-CH" altLang="de-DE"/>
              <a:t>Kurs vom 2.11.2012 am Bildungszentrum WWF30. November 2011, St. Josef Köniz</a:t>
            </a:r>
          </a:p>
        </p:txBody>
      </p:sp>
      <p:sp>
        <p:nvSpPr>
          <p:cNvPr id="6" name="Foliennummernplatzhalter 5"/>
          <p:cNvSpPr>
            <a:spLocks noGrp="1"/>
          </p:cNvSpPr>
          <p:nvPr>
            <p:ph type="sldNum" sz="quarter" idx="5"/>
          </p:nvPr>
        </p:nvSpPr>
        <p:spPr/>
        <p:txBody>
          <a:bodyPr/>
          <a:lstStyle/>
          <a:p>
            <a:pPr>
              <a:defRPr/>
            </a:pPr>
            <a:fld id="{979020DE-D891-4D22-80CB-DA702A545DB5}" type="slidenum">
              <a:rPr lang="de-CH" altLang="de-DE" smtClean="0"/>
              <a:pPr>
                <a:defRPr/>
              </a:pPr>
              <a:t>159</a:t>
            </a:fld>
            <a:endParaRPr lang="de-CH" altLang="de-DE"/>
          </a:p>
        </p:txBody>
      </p:sp>
    </p:spTree>
    <p:extLst>
      <p:ext uri="{BB962C8B-B14F-4D97-AF65-F5344CB8AC3E}">
        <p14:creationId xmlns:p14="http://schemas.microsoft.com/office/powerpoint/2010/main" val="2245462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4F42611-EA6F-4ECB-B1B9-AED658150FE7}"/>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Solaranlagen auf kirchlichen Gebäuden - oeku Kirche und UmweltFinanzierung von Solaranlagen auf Kirchendächern</a:t>
            </a:r>
          </a:p>
        </p:txBody>
      </p:sp>
      <p:sp>
        <p:nvSpPr>
          <p:cNvPr id="36867" name="Rectangle 6">
            <a:extLst>
              <a:ext uri="{FF2B5EF4-FFF2-40B4-BE49-F238E27FC236}">
                <a16:creationId xmlns:a16="http://schemas.microsoft.com/office/drawing/2014/main" id="{068C611F-1C7B-473F-957C-74AC10BD404D}"/>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Kurs vom 2.11.2012 am Bildungszentrum WWF30. November 2011, St. Josef Köniz</a:t>
            </a:r>
          </a:p>
        </p:txBody>
      </p:sp>
      <p:sp>
        <p:nvSpPr>
          <p:cNvPr id="36868" name="Rectangle 7">
            <a:extLst>
              <a:ext uri="{FF2B5EF4-FFF2-40B4-BE49-F238E27FC236}">
                <a16:creationId xmlns:a16="http://schemas.microsoft.com/office/drawing/2014/main" id="{E467E4C4-D517-4AEE-8DB4-42D4DCDFDE4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11BC3A1-A21B-41E9-9336-F3FFD338F5D4}" type="slidenum">
              <a:rPr kumimoji="0" lang="de-CH" altLang="de-DE" sz="1300" smtClean="0"/>
              <a:pPr>
                <a:spcBef>
                  <a:spcPct val="0"/>
                </a:spcBef>
              </a:pPr>
              <a:t>17</a:t>
            </a:fld>
            <a:endParaRPr kumimoji="0" lang="de-CH" altLang="de-DE" sz="1300"/>
          </a:p>
        </p:txBody>
      </p:sp>
      <p:sp>
        <p:nvSpPr>
          <p:cNvPr id="36869" name="Rectangle 7">
            <a:extLst>
              <a:ext uri="{FF2B5EF4-FFF2-40B4-BE49-F238E27FC236}">
                <a16:creationId xmlns:a16="http://schemas.microsoft.com/office/drawing/2014/main" id="{6E86E5CC-8439-4C4F-897C-6E1A05B70DAF}"/>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311B700D-F3DF-4B65-9897-1B2BD4928E7C}" type="slidenum">
              <a:rPr kumimoji="0" lang="de-CH" altLang="de-DE" sz="1300"/>
              <a:pPr algn="r" eaLnBrk="1" hangingPunct="1">
                <a:spcBef>
                  <a:spcPct val="0"/>
                </a:spcBef>
              </a:pPr>
              <a:t>17</a:t>
            </a:fld>
            <a:endParaRPr kumimoji="0" lang="de-CH" altLang="de-DE" sz="1300"/>
          </a:p>
        </p:txBody>
      </p:sp>
      <p:sp>
        <p:nvSpPr>
          <p:cNvPr id="36870" name="Rectangle 2">
            <a:extLst>
              <a:ext uri="{FF2B5EF4-FFF2-40B4-BE49-F238E27FC236}">
                <a16:creationId xmlns:a16="http://schemas.microsoft.com/office/drawing/2014/main" id="{4405AB9D-0718-429D-884C-3ACA034DD8B7}"/>
              </a:ext>
            </a:extLst>
          </p:cNvPr>
          <p:cNvSpPr txBox="1">
            <a:spLocks noGrp="1" noChangeArrowheads="1"/>
          </p:cNvSpPr>
          <p:nvPr/>
        </p:nvSpPr>
        <p:spPr bwMode="auto">
          <a:xfrm>
            <a:off x="0" y="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Kurt Aufdereggen, oeku: Energie in Kirchen</a:t>
            </a:r>
          </a:p>
        </p:txBody>
      </p:sp>
      <p:sp>
        <p:nvSpPr>
          <p:cNvPr id="36871" name="Rectangle 6">
            <a:extLst>
              <a:ext uri="{FF2B5EF4-FFF2-40B4-BE49-F238E27FC236}">
                <a16:creationId xmlns:a16="http://schemas.microsoft.com/office/drawing/2014/main" id="{8E2ABC12-8D31-4AFF-BF60-0D2FBF7CB990}"/>
              </a:ext>
            </a:extLst>
          </p:cNvPr>
          <p:cNvSpPr txBox="1">
            <a:spLocks noGrp="1" noChangeArrowheads="1"/>
          </p:cNvSpPr>
          <p:nvPr/>
        </p:nvSpPr>
        <p:spPr bwMode="auto">
          <a:xfrm>
            <a:off x="0"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13. November 2012, Schwarzenburg</a:t>
            </a:r>
          </a:p>
        </p:txBody>
      </p:sp>
      <p:sp>
        <p:nvSpPr>
          <p:cNvPr id="36872" name="Rectangle 7">
            <a:extLst>
              <a:ext uri="{FF2B5EF4-FFF2-40B4-BE49-F238E27FC236}">
                <a16:creationId xmlns:a16="http://schemas.microsoft.com/office/drawing/2014/main" id="{04EA307D-4B2E-4F39-829B-2559F2D53D49}"/>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E6F3BB13-CE28-4950-A7E6-66797DBF46B3}" type="slidenum">
              <a:rPr kumimoji="0" lang="de-CH" altLang="de-DE" sz="1300"/>
              <a:pPr algn="r" eaLnBrk="1" hangingPunct="1">
                <a:spcBef>
                  <a:spcPct val="0"/>
                </a:spcBef>
              </a:pPr>
              <a:t>17</a:t>
            </a:fld>
            <a:endParaRPr kumimoji="0" lang="de-CH" altLang="de-DE" sz="1300"/>
          </a:p>
        </p:txBody>
      </p:sp>
      <p:sp>
        <p:nvSpPr>
          <p:cNvPr id="36873" name="Rectangle 2">
            <a:extLst>
              <a:ext uri="{FF2B5EF4-FFF2-40B4-BE49-F238E27FC236}">
                <a16:creationId xmlns:a16="http://schemas.microsoft.com/office/drawing/2014/main" id="{624C39F1-171F-436A-B236-C77E72BE6A5F}"/>
              </a:ext>
            </a:extLst>
          </p:cNvPr>
          <p:cNvSpPr>
            <a:spLocks noGrp="1" noRot="1" noChangeAspect="1" noChangeArrowheads="1" noTextEdit="1"/>
          </p:cNvSpPr>
          <p:nvPr>
            <p:ph type="sldImg"/>
          </p:nvPr>
        </p:nvSpPr>
        <p:spPr>
          <a:xfrm>
            <a:off x="3343275" y="531813"/>
            <a:ext cx="3551238" cy="2665412"/>
          </a:xfrm>
          <a:solidFill>
            <a:srgbClr val="FFFFFF"/>
          </a:solidFill>
          <a:ln/>
        </p:spPr>
      </p:sp>
      <p:sp>
        <p:nvSpPr>
          <p:cNvPr id="36874" name="Rectangle 3">
            <a:extLst>
              <a:ext uri="{FF2B5EF4-FFF2-40B4-BE49-F238E27FC236}">
                <a16:creationId xmlns:a16="http://schemas.microsoft.com/office/drawing/2014/main" id="{449B872A-C748-4617-89AA-4EA6FFF18418}"/>
              </a:ext>
            </a:extLst>
          </p:cNvPr>
          <p:cNvSpPr>
            <a:spLocks noGrp="1" noChangeArrowheads="1"/>
          </p:cNvSpPr>
          <p:nvPr>
            <p:ph type="body" idx="1"/>
          </p:nvPr>
        </p:nvSpPr>
        <p:spPr>
          <a:xfrm>
            <a:off x="1363663" y="3373438"/>
            <a:ext cx="7507287" cy="3198812"/>
          </a:xfrm>
          <a:solidFill>
            <a:srgbClr val="FFFFFF"/>
          </a:solidFill>
          <a:ln>
            <a:solidFill>
              <a:srgbClr val="000000"/>
            </a:solidFill>
            <a:miter lim="800000"/>
            <a:headEnd/>
            <a:tailEnd/>
          </a:ln>
        </p:spPr>
        <p:txBody>
          <a:bodyPr lIns="91401" tIns="45702" rIns="91401" bIns="45702"/>
          <a:lstStyle/>
          <a:p>
            <a:pPr eaLnBrk="1" hangingPunct="1">
              <a:spcBef>
                <a:spcPct val="0"/>
              </a:spcBef>
            </a:pPr>
            <a:r>
              <a:rPr kumimoji="0" lang="de-CH" altLang="de-DE" sz="2300">
                <a:latin typeface="ITC Officina Sans Book" panose="020B0500000000000000" pitchFamily="34" charset="0"/>
              </a:rPr>
              <a:t>Aus dem Inhaltsverzeichnis:</a:t>
            </a:r>
          </a:p>
          <a:p>
            <a:pPr eaLnBrk="1" hangingPunct="1">
              <a:spcBef>
                <a:spcPct val="0"/>
              </a:spcBef>
              <a:buFontTx/>
              <a:buChar char="-"/>
            </a:pPr>
            <a:r>
              <a:rPr kumimoji="0" lang="de-DE" altLang="de-DE" sz="2300"/>
              <a:t> </a:t>
            </a:r>
            <a:r>
              <a:rPr kumimoji="0" lang="de-DE" altLang="de-DE" sz="2300">
                <a:latin typeface="ITC Officina Sans Book" panose="020B0500000000000000" pitchFamily="34" charset="0"/>
              </a:rPr>
              <a:t>Energieverbrauch</a:t>
            </a:r>
          </a:p>
          <a:p>
            <a:pPr eaLnBrk="1" hangingPunct="1">
              <a:spcBef>
                <a:spcPct val="0"/>
              </a:spcBef>
              <a:buFontTx/>
              <a:buChar char="-"/>
            </a:pPr>
            <a:r>
              <a:rPr kumimoji="0" lang="de-DE" altLang="de-DE" sz="2300">
                <a:latin typeface="ITC Officina Sans Book" panose="020B0500000000000000" pitchFamily="34" charset="0"/>
              </a:rPr>
              <a:t> Wasserverbrauch</a:t>
            </a:r>
          </a:p>
          <a:p>
            <a:pPr eaLnBrk="1" hangingPunct="1">
              <a:spcBef>
                <a:spcPct val="0"/>
              </a:spcBef>
              <a:buFontTx/>
              <a:buChar char="-"/>
            </a:pPr>
            <a:r>
              <a:rPr kumimoji="0" lang="de-DE" altLang="de-DE" sz="2300">
                <a:latin typeface="ITC Officina Sans Book" panose="020B0500000000000000" pitchFamily="34" charset="0"/>
              </a:rPr>
              <a:t> Reinigung</a:t>
            </a:r>
          </a:p>
          <a:p>
            <a:pPr eaLnBrk="1" hangingPunct="1">
              <a:spcBef>
                <a:spcPct val="0"/>
              </a:spcBef>
              <a:buFontTx/>
              <a:buChar char="-"/>
            </a:pPr>
            <a:r>
              <a:rPr kumimoji="0" lang="de-DE" altLang="de-DE" sz="2300">
                <a:latin typeface="ITC Officina Sans Book" panose="020B0500000000000000" pitchFamily="34" charset="0"/>
              </a:rPr>
              <a:t> Abfälle</a:t>
            </a:r>
          </a:p>
          <a:p>
            <a:pPr eaLnBrk="1" hangingPunct="1">
              <a:spcBef>
                <a:spcPct val="0"/>
              </a:spcBef>
              <a:buFontTx/>
              <a:buChar char="-"/>
            </a:pPr>
            <a:r>
              <a:rPr kumimoji="0" lang="de-DE" altLang="de-DE" sz="2300">
                <a:latin typeface="ITC Officina Sans Book" panose="020B0500000000000000" pitchFamily="34" charset="0"/>
              </a:rPr>
              <a:t> Speis und Trank</a:t>
            </a:r>
          </a:p>
          <a:p>
            <a:pPr eaLnBrk="1" hangingPunct="1">
              <a:spcBef>
                <a:spcPct val="0"/>
              </a:spcBef>
              <a:buFontTx/>
              <a:buChar char="-"/>
            </a:pPr>
            <a:r>
              <a:rPr kumimoji="0" lang="de-DE" altLang="de-DE" sz="2300">
                <a:latin typeface="ITC Officina Sans Book" panose="020B0500000000000000" pitchFamily="34" charset="0"/>
              </a:rPr>
              <a:t> Kerzenlicht</a:t>
            </a:r>
          </a:p>
          <a:p>
            <a:pPr eaLnBrk="1" hangingPunct="1">
              <a:spcBef>
                <a:spcPct val="0"/>
              </a:spcBef>
              <a:buFontTx/>
              <a:buChar char="-"/>
            </a:pPr>
            <a:r>
              <a:rPr kumimoji="0" lang="de-DE" altLang="de-DE" sz="2300">
                <a:latin typeface="ITC Officina Sans Book" panose="020B0500000000000000" pitchFamily="34" charset="0"/>
              </a:rPr>
              <a:t> Blumenschmuck</a:t>
            </a:r>
          </a:p>
          <a:p>
            <a:pPr eaLnBrk="1" hangingPunct="1">
              <a:spcBef>
                <a:spcPct val="0"/>
              </a:spcBef>
              <a:buFontTx/>
              <a:buChar char="-"/>
            </a:pPr>
            <a:r>
              <a:rPr kumimoji="0" lang="de-DE" altLang="de-DE" sz="2300">
                <a:latin typeface="ITC Officina Sans Book" panose="020B0500000000000000" pitchFamily="34" charset="0"/>
              </a:rPr>
              <a:t> Grünflächen</a:t>
            </a:r>
          </a:p>
          <a:p>
            <a:pPr eaLnBrk="1" hangingPunct="1">
              <a:spcBef>
                <a:spcPct val="0"/>
              </a:spcBef>
              <a:buFontTx/>
              <a:buChar char="-"/>
            </a:pPr>
            <a:r>
              <a:rPr kumimoji="0" lang="de-DE" altLang="de-DE" sz="2300">
                <a:latin typeface="ITC Officina Sans Book" panose="020B0500000000000000" pitchFamily="34" charset="0"/>
              </a:rPr>
              <a:t> Pflanzen und Tiere</a:t>
            </a:r>
          </a:p>
          <a:p>
            <a:pPr eaLnBrk="1" hangingPunct="1">
              <a:spcBef>
                <a:spcPct val="0"/>
              </a:spcBef>
              <a:buFontTx/>
              <a:buChar char="-"/>
            </a:pPr>
            <a:r>
              <a:rPr kumimoji="0" lang="de-DE" altLang="de-DE" sz="2300">
                <a:latin typeface="ITC Officina Sans Book" panose="020B0500000000000000" pitchFamily="34" charset="0"/>
              </a:rPr>
              <a:t> Ökologisches Bauen</a:t>
            </a:r>
          </a:p>
          <a:p>
            <a:pPr eaLnBrk="1" hangingPunct="1">
              <a:spcBef>
                <a:spcPct val="0"/>
              </a:spcBef>
              <a:buFontTx/>
              <a:buChar char="-"/>
            </a:pPr>
            <a:r>
              <a:rPr kumimoji="0" lang="de-DE" altLang="de-DE" sz="2300">
                <a:latin typeface="ITC Officina Sans Book" panose="020B0500000000000000" pitchFamily="34" charset="0"/>
              </a:rPr>
              <a:t> Umweltschutz im Büro</a:t>
            </a:r>
          </a:p>
          <a:p>
            <a:pPr eaLnBrk="1" hangingPunct="1">
              <a:spcBef>
                <a:spcPct val="0"/>
              </a:spcBef>
              <a:buFontTx/>
              <a:buChar char="-"/>
            </a:pPr>
            <a:r>
              <a:rPr kumimoji="0" lang="de-DE" altLang="de-DE" sz="2300">
                <a:latin typeface="ITC Officina Sans Book" panose="020B0500000000000000" pitchFamily="34" charset="0"/>
              </a:rPr>
              <a:t> Mobilität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Ganz zuoberst steht: Der Energieverbrauch und ganz zuoberst steht die nachhaltige Bewirtschaftung der eigenen Gebäude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4F42611-EA6F-4ECB-B1B9-AED658150FE7}"/>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Solaranlagen auf kirchlichen Gebäuden - oeku Kirche und UmweltFinanzierung von Solaranlagen auf Kirchendächern</a:t>
            </a:r>
          </a:p>
        </p:txBody>
      </p:sp>
      <p:sp>
        <p:nvSpPr>
          <p:cNvPr id="36867" name="Rectangle 6">
            <a:extLst>
              <a:ext uri="{FF2B5EF4-FFF2-40B4-BE49-F238E27FC236}">
                <a16:creationId xmlns:a16="http://schemas.microsoft.com/office/drawing/2014/main" id="{068C611F-1C7B-473F-957C-74AC10BD404D}"/>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Kurs vom 2.11.2012 am Bildungszentrum WWF30. November 2011, St. Josef Köniz</a:t>
            </a:r>
          </a:p>
        </p:txBody>
      </p:sp>
      <p:sp>
        <p:nvSpPr>
          <p:cNvPr id="36868" name="Rectangle 7">
            <a:extLst>
              <a:ext uri="{FF2B5EF4-FFF2-40B4-BE49-F238E27FC236}">
                <a16:creationId xmlns:a16="http://schemas.microsoft.com/office/drawing/2014/main" id="{E467E4C4-D517-4AEE-8DB4-42D4DCDFDE4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4088">
              <a:spcBef>
                <a:spcPct val="30000"/>
              </a:spcBef>
              <a:defRPr kumimoji="1" sz="1200">
                <a:solidFill>
                  <a:schemeClr val="tx1"/>
                </a:solidFill>
                <a:latin typeface="Times New Roman" panose="02020603050405020304" pitchFamily="18" charset="0"/>
              </a:defRPr>
            </a:lvl1pPr>
            <a:lvl2pPr marL="715963" indent="-274638" defTabSz="954088">
              <a:spcBef>
                <a:spcPct val="30000"/>
              </a:spcBef>
              <a:defRPr kumimoji="1" sz="1200">
                <a:solidFill>
                  <a:schemeClr val="tx1"/>
                </a:solidFill>
                <a:latin typeface="Times New Roman" panose="02020603050405020304" pitchFamily="18" charset="0"/>
              </a:defRPr>
            </a:lvl2pPr>
            <a:lvl3pPr marL="1101725" indent="-219075" defTabSz="954088">
              <a:spcBef>
                <a:spcPct val="30000"/>
              </a:spcBef>
              <a:defRPr kumimoji="1" sz="1200">
                <a:solidFill>
                  <a:schemeClr val="tx1"/>
                </a:solidFill>
                <a:latin typeface="Times New Roman" panose="02020603050405020304" pitchFamily="18" charset="0"/>
              </a:defRPr>
            </a:lvl3pPr>
            <a:lvl4pPr marL="1541463" indent="-219075" defTabSz="954088">
              <a:spcBef>
                <a:spcPct val="30000"/>
              </a:spcBef>
              <a:defRPr kumimoji="1" sz="1200">
                <a:solidFill>
                  <a:schemeClr val="tx1"/>
                </a:solidFill>
                <a:latin typeface="Times New Roman" panose="02020603050405020304" pitchFamily="18" charset="0"/>
              </a:defRPr>
            </a:lvl4pPr>
            <a:lvl5pPr marL="1982788" indent="-219075" defTabSz="954088">
              <a:spcBef>
                <a:spcPct val="30000"/>
              </a:spcBef>
              <a:defRPr kumimoji="1" sz="1200">
                <a:solidFill>
                  <a:schemeClr val="tx1"/>
                </a:solidFill>
                <a:latin typeface="Times New Roman" panose="02020603050405020304" pitchFamily="18" charset="0"/>
              </a:defRPr>
            </a:lvl5pPr>
            <a:lvl6pPr marL="24399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6pPr>
            <a:lvl7pPr marL="28971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7pPr>
            <a:lvl8pPr marL="33543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8pPr>
            <a:lvl9pPr marL="3811588" indent="-219075" defTabSz="954088"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11BC3A1-A21B-41E9-9336-F3FFD338F5D4}" type="slidenum">
              <a:rPr kumimoji="0" lang="de-CH" altLang="de-DE" sz="1300" smtClean="0"/>
              <a:pPr>
                <a:spcBef>
                  <a:spcPct val="0"/>
                </a:spcBef>
              </a:pPr>
              <a:t>18</a:t>
            </a:fld>
            <a:endParaRPr kumimoji="0" lang="de-CH" altLang="de-DE" sz="1300"/>
          </a:p>
        </p:txBody>
      </p:sp>
      <p:sp>
        <p:nvSpPr>
          <p:cNvPr id="36869" name="Rectangle 7">
            <a:extLst>
              <a:ext uri="{FF2B5EF4-FFF2-40B4-BE49-F238E27FC236}">
                <a16:creationId xmlns:a16="http://schemas.microsoft.com/office/drawing/2014/main" id="{6E86E5CC-8439-4C4F-897C-6E1A05B70DAF}"/>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311B700D-F3DF-4B65-9897-1B2BD4928E7C}" type="slidenum">
              <a:rPr kumimoji="0" lang="de-CH" altLang="de-DE" sz="1300"/>
              <a:pPr algn="r" eaLnBrk="1" hangingPunct="1">
                <a:spcBef>
                  <a:spcPct val="0"/>
                </a:spcBef>
              </a:pPr>
              <a:t>18</a:t>
            </a:fld>
            <a:endParaRPr kumimoji="0" lang="de-CH" altLang="de-DE" sz="1300"/>
          </a:p>
        </p:txBody>
      </p:sp>
      <p:sp>
        <p:nvSpPr>
          <p:cNvPr id="36870" name="Rectangle 2">
            <a:extLst>
              <a:ext uri="{FF2B5EF4-FFF2-40B4-BE49-F238E27FC236}">
                <a16:creationId xmlns:a16="http://schemas.microsoft.com/office/drawing/2014/main" id="{4405AB9D-0718-429D-884C-3ACA034DD8B7}"/>
              </a:ext>
            </a:extLst>
          </p:cNvPr>
          <p:cNvSpPr txBox="1">
            <a:spLocks noGrp="1" noChangeArrowheads="1"/>
          </p:cNvSpPr>
          <p:nvPr/>
        </p:nvSpPr>
        <p:spPr bwMode="auto">
          <a:xfrm>
            <a:off x="0" y="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Kurt Aufdereggen, oeku: Energie in Kirchen</a:t>
            </a:r>
          </a:p>
        </p:txBody>
      </p:sp>
      <p:sp>
        <p:nvSpPr>
          <p:cNvPr id="36871" name="Rectangle 6">
            <a:extLst>
              <a:ext uri="{FF2B5EF4-FFF2-40B4-BE49-F238E27FC236}">
                <a16:creationId xmlns:a16="http://schemas.microsoft.com/office/drawing/2014/main" id="{8E2ABC12-8D31-4AFF-BF60-0D2FBF7CB990}"/>
              </a:ext>
            </a:extLst>
          </p:cNvPr>
          <p:cNvSpPr txBox="1">
            <a:spLocks noGrp="1" noChangeArrowheads="1"/>
          </p:cNvSpPr>
          <p:nvPr/>
        </p:nvSpPr>
        <p:spPr bwMode="auto">
          <a:xfrm>
            <a:off x="0"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r>
              <a:rPr kumimoji="0" lang="de-CH" altLang="de-DE" sz="1300"/>
              <a:t>13. November 2012, Schwarzenburg</a:t>
            </a:r>
          </a:p>
        </p:txBody>
      </p:sp>
      <p:sp>
        <p:nvSpPr>
          <p:cNvPr id="36872" name="Rectangle 7">
            <a:extLst>
              <a:ext uri="{FF2B5EF4-FFF2-40B4-BE49-F238E27FC236}">
                <a16:creationId xmlns:a16="http://schemas.microsoft.com/office/drawing/2014/main" id="{04EA307D-4B2E-4F39-829B-2559F2D53D49}"/>
              </a:ext>
            </a:extLst>
          </p:cNvPr>
          <p:cNvSpPr txBox="1">
            <a:spLocks noGrp="1" noChangeArrowheads="1"/>
          </p:cNvSpPr>
          <p:nvPr/>
        </p:nvSpPr>
        <p:spPr bwMode="auto">
          <a:xfrm>
            <a:off x="5799138" y="6750050"/>
            <a:ext cx="443547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66" tIns="49482" rIns="98966" bIns="49482" anchor="b"/>
          <a:lstStyle>
            <a:lvl1pPr defTabSz="990600">
              <a:spcBef>
                <a:spcPct val="30000"/>
              </a:spcBef>
              <a:defRPr kumimoji="1" sz="1200">
                <a:solidFill>
                  <a:schemeClr val="tx1"/>
                </a:solidFill>
                <a:latin typeface="Times New Roman" panose="02020603050405020304" pitchFamily="18" charset="0"/>
              </a:defRPr>
            </a:lvl1pPr>
            <a:lvl2pPr marL="769938" indent="-296863" defTabSz="990600">
              <a:spcBef>
                <a:spcPct val="30000"/>
              </a:spcBef>
              <a:defRPr kumimoji="1" sz="1200">
                <a:solidFill>
                  <a:schemeClr val="tx1"/>
                </a:solidFill>
                <a:latin typeface="Times New Roman" panose="02020603050405020304" pitchFamily="18" charset="0"/>
              </a:defRPr>
            </a:lvl2pPr>
            <a:lvl3pPr marL="1184275" indent="-236538" defTabSz="990600">
              <a:spcBef>
                <a:spcPct val="30000"/>
              </a:spcBef>
              <a:defRPr kumimoji="1" sz="1200">
                <a:solidFill>
                  <a:schemeClr val="tx1"/>
                </a:solidFill>
                <a:latin typeface="Times New Roman" panose="02020603050405020304" pitchFamily="18" charset="0"/>
              </a:defRPr>
            </a:lvl3pPr>
            <a:lvl4pPr marL="1658938" indent="-238125" defTabSz="990600">
              <a:spcBef>
                <a:spcPct val="30000"/>
              </a:spcBef>
              <a:defRPr kumimoji="1" sz="1200">
                <a:solidFill>
                  <a:schemeClr val="tx1"/>
                </a:solidFill>
                <a:latin typeface="Times New Roman" panose="02020603050405020304" pitchFamily="18" charset="0"/>
              </a:defRPr>
            </a:lvl4pPr>
            <a:lvl5pPr marL="2132013" indent="-236538" defTabSz="990600">
              <a:spcBef>
                <a:spcPct val="30000"/>
              </a:spcBef>
              <a:defRPr kumimoji="1" sz="1200">
                <a:solidFill>
                  <a:schemeClr val="tx1"/>
                </a:solidFill>
                <a:latin typeface="Times New Roman" panose="02020603050405020304" pitchFamily="18" charset="0"/>
              </a:defRPr>
            </a:lvl5pPr>
            <a:lvl6pPr marL="25892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6pPr>
            <a:lvl7pPr marL="30464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7pPr>
            <a:lvl8pPr marL="35036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8pPr>
            <a:lvl9pPr marL="3960813" indent="-236538" defTabSz="990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E6F3BB13-CE28-4950-A7E6-66797DBF46B3}" type="slidenum">
              <a:rPr kumimoji="0" lang="de-CH" altLang="de-DE" sz="1300"/>
              <a:pPr algn="r" eaLnBrk="1" hangingPunct="1">
                <a:spcBef>
                  <a:spcPct val="0"/>
                </a:spcBef>
              </a:pPr>
              <a:t>18</a:t>
            </a:fld>
            <a:endParaRPr kumimoji="0" lang="de-CH" altLang="de-DE" sz="1300"/>
          </a:p>
        </p:txBody>
      </p:sp>
      <p:sp>
        <p:nvSpPr>
          <p:cNvPr id="36873" name="Rectangle 2">
            <a:extLst>
              <a:ext uri="{FF2B5EF4-FFF2-40B4-BE49-F238E27FC236}">
                <a16:creationId xmlns:a16="http://schemas.microsoft.com/office/drawing/2014/main" id="{624C39F1-171F-436A-B236-C77E72BE6A5F}"/>
              </a:ext>
            </a:extLst>
          </p:cNvPr>
          <p:cNvSpPr>
            <a:spLocks noGrp="1" noRot="1" noChangeAspect="1" noChangeArrowheads="1" noTextEdit="1"/>
          </p:cNvSpPr>
          <p:nvPr>
            <p:ph type="sldImg"/>
          </p:nvPr>
        </p:nvSpPr>
        <p:spPr>
          <a:xfrm>
            <a:off x="3343275" y="531813"/>
            <a:ext cx="3551238" cy="2665412"/>
          </a:xfrm>
          <a:solidFill>
            <a:srgbClr val="FFFFFF"/>
          </a:solidFill>
          <a:ln/>
        </p:spPr>
      </p:sp>
      <p:sp>
        <p:nvSpPr>
          <p:cNvPr id="36874" name="Rectangle 3">
            <a:extLst>
              <a:ext uri="{FF2B5EF4-FFF2-40B4-BE49-F238E27FC236}">
                <a16:creationId xmlns:a16="http://schemas.microsoft.com/office/drawing/2014/main" id="{449B872A-C748-4617-89AA-4EA6FFF18418}"/>
              </a:ext>
            </a:extLst>
          </p:cNvPr>
          <p:cNvSpPr>
            <a:spLocks noGrp="1" noChangeArrowheads="1"/>
          </p:cNvSpPr>
          <p:nvPr>
            <p:ph type="body" idx="1"/>
          </p:nvPr>
        </p:nvSpPr>
        <p:spPr>
          <a:xfrm>
            <a:off x="1363663" y="3373438"/>
            <a:ext cx="7507287" cy="3198812"/>
          </a:xfrm>
          <a:solidFill>
            <a:srgbClr val="FFFFFF"/>
          </a:solidFill>
          <a:ln>
            <a:solidFill>
              <a:srgbClr val="000000"/>
            </a:solidFill>
            <a:miter lim="800000"/>
            <a:headEnd/>
            <a:tailEnd/>
          </a:ln>
        </p:spPr>
        <p:txBody>
          <a:bodyPr lIns="91401" tIns="45702" rIns="91401" bIns="45702"/>
          <a:lstStyle/>
          <a:p>
            <a:pPr eaLnBrk="1" hangingPunct="1">
              <a:spcBef>
                <a:spcPct val="0"/>
              </a:spcBef>
            </a:pPr>
            <a:r>
              <a:rPr kumimoji="0" lang="de-CH" altLang="de-DE" sz="2300">
                <a:latin typeface="ITC Officina Sans Book" panose="020B0500000000000000" pitchFamily="34" charset="0"/>
              </a:rPr>
              <a:t>Aus dem Inhaltsverzeichnis:</a:t>
            </a:r>
          </a:p>
          <a:p>
            <a:pPr eaLnBrk="1" hangingPunct="1">
              <a:spcBef>
                <a:spcPct val="0"/>
              </a:spcBef>
              <a:buFontTx/>
              <a:buChar char="-"/>
            </a:pPr>
            <a:r>
              <a:rPr kumimoji="0" lang="de-DE" altLang="de-DE" sz="2300"/>
              <a:t> </a:t>
            </a:r>
            <a:r>
              <a:rPr kumimoji="0" lang="de-DE" altLang="de-DE" sz="2300">
                <a:latin typeface="ITC Officina Sans Book" panose="020B0500000000000000" pitchFamily="34" charset="0"/>
              </a:rPr>
              <a:t>Energieverbrauch</a:t>
            </a:r>
          </a:p>
          <a:p>
            <a:pPr eaLnBrk="1" hangingPunct="1">
              <a:spcBef>
                <a:spcPct val="0"/>
              </a:spcBef>
              <a:buFontTx/>
              <a:buChar char="-"/>
            </a:pPr>
            <a:r>
              <a:rPr kumimoji="0" lang="de-DE" altLang="de-DE" sz="2300">
                <a:latin typeface="ITC Officina Sans Book" panose="020B0500000000000000" pitchFamily="34" charset="0"/>
              </a:rPr>
              <a:t> Wasserverbrauch</a:t>
            </a:r>
          </a:p>
          <a:p>
            <a:pPr eaLnBrk="1" hangingPunct="1">
              <a:spcBef>
                <a:spcPct val="0"/>
              </a:spcBef>
              <a:buFontTx/>
              <a:buChar char="-"/>
            </a:pPr>
            <a:r>
              <a:rPr kumimoji="0" lang="de-DE" altLang="de-DE" sz="2300">
                <a:latin typeface="ITC Officina Sans Book" panose="020B0500000000000000" pitchFamily="34" charset="0"/>
              </a:rPr>
              <a:t> Reinigung</a:t>
            </a:r>
          </a:p>
          <a:p>
            <a:pPr eaLnBrk="1" hangingPunct="1">
              <a:spcBef>
                <a:spcPct val="0"/>
              </a:spcBef>
              <a:buFontTx/>
              <a:buChar char="-"/>
            </a:pPr>
            <a:r>
              <a:rPr kumimoji="0" lang="de-DE" altLang="de-DE" sz="2300">
                <a:latin typeface="ITC Officina Sans Book" panose="020B0500000000000000" pitchFamily="34" charset="0"/>
              </a:rPr>
              <a:t> Abfälle</a:t>
            </a:r>
          </a:p>
          <a:p>
            <a:pPr eaLnBrk="1" hangingPunct="1">
              <a:spcBef>
                <a:spcPct val="0"/>
              </a:spcBef>
              <a:buFontTx/>
              <a:buChar char="-"/>
            </a:pPr>
            <a:r>
              <a:rPr kumimoji="0" lang="de-DE" altLang="de-DE" sz="2300">
                <a:latin typeface="ITC Officina Sans Book" panose="020B0500000000000000" pitchFamily="34" charset="0"/>
              </a:rPr>
              <a:t> Speis und Trank</a:t>
            </a:r>
          </a:p>
          <a:p>
            <a:pPr eaLnBrk="1" hangingPunct="1">
              <a:spcBef>
                <a:spcPct val="0"/>
              </a:spcBef>
              <a:buFontTx/>
              <a:buChar char="-"/>
            </a:pPr>
            <a:r>
              <a:rPr kumimoji="0" lang="de-DE" altLang="de-DE" sz="2300">
                <a:latin typeface="ITC Officina Sans Book" panose="020B0500000000000000" pitchFamily="34" charset="0"/>
              </a:rPr>
              <a:t> Kerzenlicht</a:t>
            </a:r>
          </a:p>
          <a:p>
            <a:pPr eaLnBrk="1" hangingPunct="1">
              <a:spcBef>
                <a:spcPct val="0"/>
              </a:spcBef>
              <a:buFontTx/>
              <a:buChar char="-"/>
            </a:pPr>
            <a:r>
              <a:rPr kumimoji="0" lang="de-DE" altLang="de-DE" sz="2300">
                <a:latin typeface="ITC Officina Sans Book" panose="020B0500000000000000" pitchFamily="34" charset="0"/>
              </a:rPr>
              <a:t> Blumenschmuck</a:t>
            </a:r>
          </a:p>
          <a:p>
            <a:pPr eaLnBrk="1" hangingPunct="1">
              <a:spcBef>
                <a:spcPct val="0"/>
              </a:spcBef>
              <a:buFontTx/>
              <a:buChar char="-"/>
            </a:pPr>
            <a:r>
              <a:rPr kumimoji="0" lang="de-DE" altLang="de-DE" sz="2300">
                <a:latin typeface="ITC Officina Sans Book" panose="020B0500000000000000" pitchFamily="34" charset="0"/>
              </a:rPr>
              <a:t> Grünflächen</a:t>
            </a:r>
          </a:p>
          <a:p>
            <a:pPr eaLnBrk="1" hangingPunct="1">
              <a:spcBef>
                <a:spcPct val="0"/>
              </a:spcBef>
              <a:buFontTx/>
              <a:buChar char="-"/>
            </a:pPr>
            <a:r>
              <a:rPr kumimoji="0" lang="de-DE" altLang="de-DE" sz="2300">
                <a:latin typeface="ITC Officina Sans Book" panose="020B0500000000000000" pitchFamily="34" charset="0"/>
              </a:rPr>
              <a:t> Pflanzen und Tiere</a:t>
            </a:r>
          </a:p>
          <a:p>
            <a:pPr eaLnBrk="1" hangingPunct="1">
              <a:spcBef>
                <a:spcPct val="0"/>
              </a:spcBef>
              <a:buFontTx/>
              <a:buChar char="-"/>
            </a:pPr>
            <a:r>
              <a:rPr kumimoji="0" lang="de-DE" altLang="de-DE" sz="2300">
                <a:latin typeface="ITC Officina Sans Book" panose="020B0500000000000000" pitchFamily="34" charset="0"/>
              </a:rPr>
              <a:t> Ökologisches Bauen</a:t>
            </a:r>
          </a:p>
          <a:p>
            <a:pPr eaLnBrk="1" hangingPunct="1">
              <a:spcBef>
                <a:spcPct val="0"/>
              </a:spcBef>
              <a:buFontTx/>
              <a:buChar char="-"/>
            </a:pPr>
            <a:r>
              <a:rPr kumimoji="0" lang="de-DE" altLang="de-DE" sz="2300">
                <a:latin typeface="ITC Officina Sans Book" panose="020B0500000000000000" pitchFamily="34" charset="0"/>
              </a:rPr>
              <a:t> Umweltschutz im Büro</a:t>
            </a:r>
          </a:p>
          <a:p>
            <a:pPr eaLnBrk="1" hangingPunct="1">
              <a:spcBef>
                <a:spcPct val="0"/>
              </a:spcBef>
              <a:buFontTx/>
              <a:buChar char="-"/>
            </a:pPr>
            <a:r>
              <a:rPr kumimoji="0" lang="de-DE" altLang="de-DE" sz="2300">
                <a:latin typeface="ITC Officina Sans Book" panose="020B0500000000000000" pitchFamily="34" charset="0"/>
              </a:rPr>
              <a:t> Mobilität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a:t>
            </a:r>
          </a:p>
          <a:p>
            <a:pPr eaLnBrk="1" hangingPunct="1">
              <a:spcBef>
                <a:spcPct val="0"/>
              </a:spcBef>
              <a:buFontTx/>
              <a:buChar char="-"/>
            </a:pPr>
            <a:r>
              <a:rPr lang="de-CH" altLang="de-DE">
                <a:latin typeface="ITC Officina Sans Book" panose="020B0500000000000000" pitchFamily="34" charset="0"/>
                <a:cs typeface="Times New Roman" panose="02020603050405020304" pitchFamily="18" charset="0"/>
              </a:rPr>
              <a:t>Ganz zuoberst steht: Der Energieverbrauch und ganz zuoberst steht die nachhaltige Bewirtschaftung der eigenen Gebäude</a:t>
            </a:r>
          </a:p>
        </p:txBody>
      </p:sp>
    </p:spTree>
    <p:extLst>
      <p:ext uri="{BB962C8B-B14F-4D97-AF65-F5344CB8AC3E}">
        <p14:creationId xmlns:p14="http://schemas.microsoft.com/office/powerpoint/2010/main" val="2488325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C3DAE4-0DAB-4DC7-A5EC-986B280CA29F}"/>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Energieeffizienz in kirchlichen Gebäuden</a:t>
            </a:r>
          </a:p>
        </p:txBody>
      </p:sp>
      <p:sp>
        <p:nvSpPr>
          <p:cNvPr id="30723" name="Rectangle 6">
            <a:extLst>
              <a:ext uri="{FF2B5EF4-FFF2-40B4-BE49-F238E27FC236}">
                <a16:creationId xmlns:a16="http://schemas.microsoft.com/office/drawing/2014/main" id="{06FB05D4-ECA8-4135-AA78-ADDAB95B6490}"/>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r>
              <a:rPr kumimoji="0" lang="de-CH" altLang="de-DE" sz="1300"/>
              <a:t>Katholische Kirche im Kanton Zürich</a:t>
            </a:r>
          </a:p>
        </p:txBody>
      </p:sp>
      <p:sp>
        <p:nvSpPr>
          <p:cNvPr id="30724" name="Rectangle 7">
            <a:extLst>
              <a:ext uri="{FF2B5EF4-FFF2-40B4-BE49-F238E27FC236}">
                <a16:creationId xmlns:a16="http://schemas.microsoft.com/office/drawing/2014/main" id="{52F18698-4495-4E95-A656-003292D842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spcBef>
                <a:spcPct val="30000"/>
              </a:spcBef>
              <a:defRPr kumimoji="1" sz="1200">
                <a:solidFill>
                  <a:schemeClr val="tx1"/>
                </a:solidFill>
                <a:latin typeface="Times New Roman" panose="02020603050405020304" pitchFamily="18" charset="0"/>
              </a:defRPr>
            </a:lvl1pPr>
            <a:lvl2pPr marL="712788" indent="-271463" defTabSz="950913">
              <a:spcBef>
                <a:spcPct val="30000"/>
              </a:spcBef>
              <a:defRPr kumimoji="1" sz="1200">
                <a:solidFill>
                  <a:schemeClr val="tx1"/>
                </a:solidFill>
                <a:latin typeface="Times New Roman" panose="02020603050405020304" pitchFamily="18" charset="0"/>
              </a:defRPr>
            </a:lvl2pPr>
            <a:lvl3pPr marL="1098550" indent="-215900" defTabSz="950913">
              <a:spcBef>
                <a:spcPct val="30000"/>
              </a:spcBef>
              <a:defRPr kumimoji="1" sz="1200">
                <a:solidFill>
                  <a:schemeClr val="tx1"/>
                </a:solidFill>
                <a:latin typeface="Times New Roman" panose="02020603050405020304" pitchFamily="18" charset="0"/>
              </a:defRPr>
            </a:lvl3pPr>
            <a:lvl4pPr marL="1538288" indent="-215900" defTabSz="950913">
              <a:spcBef>
                <a:spcPct val="30000"/>
              </a:spcBef>
              <a:defRPr kumimoji="1" sz="1200">
                <a:solidFill>
                  <a:schemeClr val="tx1"/>
                </a:solidFill>
                <a:latin typeface="Times New Roman" panose="02020603050405020304" pitchFamily="18" charset="0"/>
              </a:defRPr>
            </a:lvl4pPr>
            <a:lvl5pPr marL="1979613" indent="-215900" defTabSz="950913">
              <a:spcBef>
                <a:spcPct val="30000"/>
              </a:spcBef>
              <a:defRPr kumimoji="1" sz="1200">
                <a:solidFill>
                  <a:schemeClr val="tx1"/>
                </a:solidFill>
                <a:latin typeface="Times New Roman" panose="02020603050405020304" pitchFamily="18" charset="0"/>
              </a:defRPr>
            </a:lvl5pPr>
            <a:lvl6pPr marL="24368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6pPr>
            <a:lvl7pPr marL="28940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7pPr>
            <a:lvl8pPr marL="33512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8413" indent="-215900" defTabSz="9509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E3B7BFA-27B1-4F7A-978B-0610AF3A5190}" type="slidenum">
              <a:rPr kumimoji="0" lang="de-CH" altLang="de-DE" sz="1300" smtClean="0"/>
              <a:pPr>
                <a:spcBef>
                  <a:spcPct val="0"/>
                </a:spcBef>
              </a:pPr>
              <a:t>19</a:t>
            </a:fld>
            <a:endParaRPr kumimoji="0" lang="de-CH" altLang="de-DE" sz="1300"/>
          </a:p>
        </p:txBody>
      </p:sp>
      <p:sp>
        <p:nvSpPr>
          <p:cNvPr id="30725" name="Rectangle 2">
            <a:extLst>
              <a:ext uri="{FF2B5EF4-FFF2-40B4-BE49-F238E27FC236}">
                <a16:creationId xmlns:a16="http://schemas.microsoft.com/office/drawing/2014/main" id="{ADF77F85-DE8E-472F-A04B-7651C4EA959A}"/>
              </a:ext>
            </a:extLst>
          </p:cNvPr>
          <p:cNvSpPr>
            <a:spLocks noGrp="1" noRot="1" noChangeAspect="1" noChangeArrowheads="1" noTextEdit="1"/>
          </p:cNvSpPr>
          <p:nvPr>
            <p:ph type="sldImg"/>
          </p:nvPr>
        </p:nvSpPr>
        <p:spPr>
          <a:xfrm>
            <a:off x="3344863" y="533400"/>
            <a:ext cx="3549650" cy="2663825"/>
          </a:xfrm>
          <a:ln/>
        </p:spPr>
      </p:sp>
      <p:sp>
        <p:nvSpPr>
          <p:cNvPr id="30726" name="Rectangle 3">
            <a:extLst>
              <a:ext uri="{FF2B5EF4-FFF2-40B4-BE49-F238E27FC236}">
                <a16:creationId xmlns:a16="http://schemas.microsoft.com/office/drawing/2014/main" id="{BDF08C8D-8A4C-4E34-94B4-6F81D16CE733}"/>
              </a:ext>
            </a:extLst>
          </p:cNvPr>
          <p:cNvSpPr>
            <a:spLocks noGrp="1" noChangeArrowheads="1"/>
          </p:cNvSpPr>
          <p:nvPr>
            <p:ph type="body" idx="1"/>
          </p:nvPr>
        </p:nvSpPr>
        <p:spPr>
          <a:xfrm>
            <a:off x="1363663" y="3373438"/>
            <a:ext cx="7507287" cy="319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0" rIns="91377" bIns="45690"/>
          <a:lstStyle/>
          <a:p>
            <a:r>
              <a:rPr lang="fr-CH" altLang="de-DE" noProof="0" dirty="0">
                <a:cs typeface="Times New Roman" panose="02020603050405020304" pitchFamily="18" charset="0"/>
              </a:rPr>
              <a:t>Avoir du soutien technique et méthodologique, avoir de nouveaux clients, chercher de nouvelles idées de projet</a:t>
            </a:r>
          </a:p>
        </p:txBody>
      </p:sp>
    </p:spTree>
    <p:extLst>
      <p:ext uri="{BB962C8B-B14F-4D97-AF65-F5344CB8AC3E}">
        <p14:creationId xmlns:p14="http://schemas.microsoft.com/office/powerpoint/2010/main" val="2625991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9">
            <a:extLst>
              <a:ext uri="{FF2B5EF4-FFF2-40B4-BE49-F238E27FC236}">
                <a16:creationId xmlns:a16="http://schemas.microsoft.com/office/drawing/2014/main" id="{688D0C7F-DFDB-4BC0-8339-C2F6E51D9C65}"/>
              </a:ext>
            </a:extLst>
          </p:cNvPr>
          <p:cNvSpPr>
            <a:spLocks noGrp="1" noChangeArrowheads="1"/>
          </p:cNvSpPr>
          <p:nvPr>
            <p:ph type="dt" sz="half" idx="10"/>
          </p:nvPr>
        </p:nvSpPr>
        <p:spPr>
          <a:ln/>
        </p:spPr>
        <p:txBody>
          <a:bodyPr/>
          <a:lstStyle>
            <a:lvl1pPr>
              <a:defRPr/>
            </a:lvl1pPr>
          </a:lstStyle>
          <a:p>
            <a:pPr>
              <a:defRPr/>
            </a:pPr>
            <a:fld id="{57EE1338-5DF0-4A86-B7EF-202DD115360B}" type="datetimeFigureOut">
              <a:rPr lang="de-CH" altLang="de-DE"/>
              <a:pPr>
                <a:defRPr/>
              </a:pPr>
              <a:t>16.09.22</a:t>
            </a:fld>
            <a:endParaRPr lang="de-CH" altLang="de-DE"/>
          </a:p>
        </p:txBody>
      </p:sp>
      <p:sp>
        <p:nvSpPr>
          <p:cNvPr id="5" name="Rectangle 10">
            <a:extLst>
              <a:ext uri="{FF2B5EF4-FFF2-40B4-BE49-F238E27FC236}">
                <a16:creationId xmlns:a16="http://schemas.microsoft.com/office/drawing/2014/main" id="{61EF1A04-CC57-4AA4-BE94-9406DE85580A}"/>
              </a:ext>
            </a:extLst>
          </p:cNvPr>
          <p:cNvSpPr>
            <a:spLocks noGrp="1" noChangeArrowheads="1"/>
          </p:cNvSpPr>
          <p:nvPr>
            <p:ph type="ftr" sz="quarter" idx="11"/>
          </p:nvPr>
        </p:nvSpPr>
        <p:spPr>
          <a:ln/>
        </p:spPr>
        <p:txBody>
          <a:bodyPr/>
          <a:lstStyle>
            <a:lvl1pPr>
              <a:defRPr/>
            </a:lvl1pPr>
          </a:lstStyle>
          <a:p>
            <a:pPr>
              <a:defRPr/>
            </a:pPr>
            <a:endParaRPr lang="de-CH" altLang="de-DE"/>
          </a:p>
        </p:txBody>
      </p:sp>
      <p:sp>
        <p:nvSpPr>
          <p:cNvPr id="6" name="Rectangle 11">
            <a:extLst>
              <a:ext uri="{FF2B5EF4-FFF2-40B4-BE49-F238E27FC236}">
                <a16:creationId xmlns:a16="http://schemas.microsoft.com/office/drawing/2014/main" id="{57CD1817-5E67-4749-A432-6E4DAA93DD89}"/>
              </a:ext>
            </a:extLst>
          </p:cNvPr>
          <p:cNvSpPr>
            <a:spLocks noGrp="1" noChangeArrowheads="1"/>
          </p:cNvSpPr>
          <p:nvPr>
            <p:ph type="sldNum" sz="quarter" idx="12"/>
          </p:nvPr>
        </p:nvSpPr>
        <p:spPr>
          <a:ln/>
        </p:spPr>
        <p:txBody>
          <a:bodyPr/>
          <a:lstStyle>
            <a:lvl1pPr>
              <a:defRPr/>
            </a:lvl1pPr>
          </a:lstStyle>
          <a:p>
            <a:pPr>
              <a:defRPr/>
            </a:pPr>
            <a:fld id="{17F083CE-A6A4-453E-8859-245F7C9162E7}" type="slidenum">
              <a:rPr lang="de-CH" altLang="de-DE"/>
              <a:pPr>
                <a:defRPr/>
              </a:pPr>
              <a:t>‹N°›</a:t>
            </a:fld>
            <a:endParaRPr lang="de-CH" altLang="de-DE"/>
          </a:p>
        </p:txBody>
      </p:sp>
    </p:spTree>
    <p:extLst>
      <p:ext uri="{BB962C8B-B14F-4D97-AF65-F5344CB8AC3E}">
        <p14:creationId xmlns:p14="http://schemas.microsoft.com/office/powerpoint/2010/main" val="4167918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3700" y="277813"/>
            <a:ext cx="1943100" cy="5853112"/>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914400" y="277813"/>
            <a:ext cx="5676900" cy="585311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9">
            <a:extLst>
              <a:ext uri="{FF2B5EF4-FFF2-40B4-BE49-F238E27FC236}">
                <a16:creationId xmlns:a16="http://schemas.microsoft.com/office/drawing/2014/main" id="{4788D73C-DB30-406A-944C-CFA59BB19E46}"/>
              </a:ext>
            </a:extLst>
          </p:cNvPr>
          <p:cNvSpPr>
            <a:spLocks noGrp="1" noChangeArrowheads="1"/>
          </p:cNvSpPr>
          <p:nvPr>
            <p:ph type="dt" sz="half" idx="10"/>
          </p:nvPr>
        </p:nvSpPr>
        <p:spPr>
          <a:ln/>
        </p:spPr>
        <p:txBody>
          <a:bodyPr/>
          <a:lstStyle>
            <a:lvl1pPr>
              <a:defRPr/>
            </a:lvl1pPr>
          </a:lstStyle>
          <a:p>
            <a:pPr>
              <a:defRPr/>
            </a:pPr>
            <a:fld id="{0D60AEA6-99F9-4184-8BB9-74412490037A}" type="datetimeFigureOut">
              <a:rPr lang="de-CH" altLang="de-DE"/>
              <a:pPr>
                <a:defRPr/>
              </a:pPr>
              <a:t>16.09.22</a:t>
            </a:fld>
            <a:endParaRPr lang="de-CH" altLang="de-DE"/>
          </a:p>
        </p:txBody>
      </p:sp>
      <p:sp>
        <p:nvSpPr>
          <p:cNvPr id="5" name="Rectangle 10">
            <a:extLst>
              <a:ext uri="{FF2B5EF4-FFF2-40B4-BE49-F238E27FC236}">
                <a16:creationId xmlns:a16="http://schemas.microsoft.com/office/drawing/2014/main" id="{DDF2FB2E-8A4C-4C3D-BD62-AFA83DEA9843}"/>
              </a:ext>
            </a:extLst>
          </p:cNvPr>
          <p:cNvSpPr>
            <a:spLocks noGrp="1" noChangeArrowheads="1"/>
          </p:cNvSpPr>
          <p:nvPr>
            <p:ph type="ftr" sz="quarter" idx="11"/>
          </p:nvPr>
        </p:nvSpPr>
        <p:spPr>
          <a:ln/>
        </p:spPr>
        <p:txBody>
          <a:bodyPr/>
          <a:lstStyle>
            <a:lvl1pPr>
              <a:defRPr/>
            </a:lvl1pPr>
          </a:lstStyle>
          <a:p>
            <a:pPr>
              <a:defRPr/>
            </a:pPr>
            <a:endParaRPr lang="de-CH" altLang="de-DE"/>
          </a:p>
        </p:txBody>
      </p:sp>
      <p:sp>
        <p:nvSpPr>
          <p:cNvPr id="6" name="Rectangle 11">
            <a:extLst>
              <a:ext uri="{FF2B5EF4-FFF2-40B4-BE49-F238E27FC236}">
                <a16:creationId xmlns:a16="http://schemas.microsoft.com/office/drawing/2014/main" id="{B0F62E53-4C81-46E2-975C-2B17C4C6AFA5}"/>
              </a:ext>
            </a:extLst>
          </p:cNvPr>
          <p:cNvSpPr>
            <a:spLocks noGrp="1" noChangeArrowheads="1"/>
          </p:cNvSpPr>
          <p:nvPr>
            <p:ph type="sldNum" sz="quarter" idx="12"/>
          </p:nvPr>
        </p:nvSpPr>
        <p:spPr>
          <a:ln/>
        </p:spPr>
        <p:txBody>
          <a:bodyPr/>
          <a:lstStyle>
            <a:lvl1pPr>
              <a:defRPr/>
            </a:lvl1pPr>
          </a:lstStyle>
          <a:p>
            <a:pPr>
              <a:defRPr/>
            </a:pPr>
            <a:fld id="{DC365668-952D-42D8-9BB3-C5293E1CBF6A}" type="slidenum">
              <a:rPr lang="de-CH" altLang="de-DE"/>
              <a:pPr>
                <a:defRPr/>
              </a:pPr>
              <a:t>‹N°›</a:t>
            </a:fld>
            <a:endParaRPr lang="de-CH" altLang="de-DE"/>
          </a:p>
        </p:txBody>
      </p:sp>
    </p:spTree>
    <p:extLst>
      <p:ext uri="{BB962C8B-B14F-4D97-AF65-F5344CB8AC3E}">
        <p14:creationId xmlns:p14="http://schemas.microsoft.com/office/powerpoint/2010/main" val="2667132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277813"/>
            <a:ext cx="7772400" cy="941387"/>
          </a:xfrm>
        </p:spPr>
        <p:txBody>
          <a:bodyPr/>
          <a:lstStyle/>
          <a:p>
            <a:r>
              <a:rPr lang="de-DE"/>
              <a:t>Titelmasterformat durch Klicken bearbeiten</a:t>
            </a:r>
            <a:endParaRPr lang="de-CH"/>
          </a:p>
        </p:txBody>
      </p:sp>
      <p:sp>
        <p:nvSpPr>
          <p:cNvPr id="3" name="SmartArt-Platzhalter 2"/>
          <p:cNvSpPr>
            <a:spLocks noGrp="1"/>
          </p:cNvSpPr>
          <p:nvPr>
            <p:ph type="dgm" idx="1"/>
          </p:nvPr>
        </p:nvSpPr>
        <p:spPr>
          <a:xfrm>
            <a:off x="914400" y="1600200"/>
            <a:ext cx="7772400" cy="4530725"/>
          </a:xfrm>
        </p:spPr>
        <p:txBody>
          <a:bodyPr/>
          <a:lstStyle/>
          <a:p>
            <a:pPr lvl="0"/>
            <a:endParaRPr lang="de-CH" noProof="0"/>
          </a:p>
        </p:txBody>
      </p:sp>
      <p:sp>
        <p:nvSpPr>
          <p:cNvPr id="4" name="Rectangle 9">
            <a:extLst>
              <a:ext uri="{FF2B5EF4-FFF2-40B4-BE49-F238E27FC236}">
                <a16:creationId xmlns:a16="http://schemas.microsoft.com/office/drawing/2014/main" id="{7AB489FA-94D2-426C-96A4-47E76441886C}"/>
              </a:ext>
            </a:extLst>
          </p:cNvPr>
          <p:cNvSpPr>
            <a:spLocks noGrp="1" noChangeArrowheads="1"/>
          </p:cNvSpPr>
          <p:nvPr>
            <p:ph type="dt" sz="half" idx="10"/>
          </p:nvPr>
        </p:nvSpPr>
        <p:spPr>
          <a:ln/>
        </p:spPr>
        <p:txBody>
          <a:bodyPr/>
          <a:lstStyle>
            <a:lvl1pPr>
              <a:defRPr/>
            </a:lvl1pPr>
          </a:lstStyle>
          <a:p>
            <a:pPr>
              <a:defRPr/>
            </a:pPr>
            <a:fld id="{D74B3F68-5D46-4F21-8BA4-FDE7C48EE9D4}" type="datetimeFigureOut">
              <a:rPr lang="de-CH" altLang="de-DE"/>
              <a:pPr>
                <a:defRPr/>
              </a:pPr>
              <a:t>16.09.22</a:t>
            </a:fld>
            <a:endParaRPr lang="de-CH" altLang="de-DE"/>
          </a:p>
        </p:txBody>
      </p:sp>
      <p:sp>
        <p:nvSpPr>
          <p:cNvPr id="5" name="Rectangle 10">
            <a:extLst>
              <a:ext uri="{FF2B5EF4-FFF2-40B4-BE49-F238E27FC236}">
                <a16:creationId xmlns:a16="http://schemas.microsoft.com/office/drawing/2014/main" id="{A8687EC9-3FD4-4B0B-B1D7-7C4585DCE53C}"/>
              </a:ext>
            </a:extLst>
          </p:cNvPr>
          <p:cNvSpPr>
            <a:spLocks noGrp="1" noChangeArrowheads="1"/>
          </p:cNvSpPr>
          <p:nvPr>
            <p:ph type="ftr" sz="quarter" idx="11"/>
          </p:nvPr>
        </p:nvSpPr>
        <p:spPr>
          <a:ln/>
        </p:spPr>
        <p:txBody>
          <a:bodyPr/>
          <a:lstStyle>
            <a:lvl1pPr>
              <a:defRPr/>
            </a:lvl1pPr>
          </a:lstStyle>
          <a:p>
            <a:pPr>
              <a:defRPr/>
            </a:pPr>
            <a:endParaRPr lang="de-CH" altLang="de-DE"/>
          </a:p>
        </p:txBody>
      </p:sp>
      <p:sp>
        <p:nvSpPr>
          <p:cNvPr id="6" name="Rectangle 11">
            <a:extLst>
              <a:ext uri="{FF2B5EF4-FFF2-40B4-BE49-F238E27FC236}">
                <a16:creationId xmlns:a16="http://schemas.microsoft.com/office/drawing/2014/main" id="{5AB8E684-15AA-4089-B687-1EC5BBDB230B}"/>
              </a:ext>
            </a:extLst>
          </p:cNvPr>
          <p:cNvSpPr>
            <a:spLocks noGrp="1" noChangeArrowheads="1"/>
          </p:cNvSpPr>
          <p:nvPr>
            <p:ph type="sldNum" sz="quarter" idx="12"/>
          </p:nvPr>
        </p:nvSpPr>
        <p:spPr>
          <a:ln/>
        </p:spPr>
        <p:txBody>
          <a:bodyPr/>
          <a:lstStyle>
            <a:lvl1pPr>
              <a:defRPr/>
            </a:lvl1pPr>
          </a:lstStyle>
          <a:p>
            <a:pPr>
              <a:defRPr/>
            </a:pPr>
            <a:fld id="{0BD1B2FC-3297-417C-860D-7AD30070F18E}" type="slidenum">
              <a:rPr lang="de-CH" altLang="de-DE"/>
              <a:pPr>
                <a:defRPr/>
              </a:pPr>
              <a:t>‹N°›</a:t>
            </a:fld>
            <a:endParaRPr lang="de-CH" altLang="de-DE"/>
          </a:p>
        </p:txBody>
      </p:sp>
    </p:spTree>
    <p:extLst>
      <p:ext uri="{BB962C8B-B14F-4D97-AF65-F5344CB8AC3E}">
        <p14:creationId xmlns:p14="http://schemas.microsoft.com/office/powerpoint/2010/main" val="3471032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914400" y="277813"/>
            <a:ext cx="7772400" cy="58531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 name="Rectangle 9">
            <a:extLst>
              <a:ext uri="{FF2B5EF4-FFF2-40B4-BE49-F238E27FC236}">
                <a16:creationId xmlns:a16="http://schemas.microsoft.com/office/drawing/2014/main" id="{67AB0127-7816-4F63-A1CB-9489649C814C}"/>
              </a:ext>
            </a:extLst>
          </p:cNvPr>
          <p:cNvSpPr>
            <a:spLocks noGrp="1" noChangeArrowheads="1"/>
          </p:cNvSpPr>
          <p:nvPr>
            <p:ph type="dt" sz="half" idx="10"/>
          </p:nvPr>
        </p:nvSpPr>
        <p:spPr>
          <a:ln/>
        </p:spPr>
        <p:txBody>
          <a:bodyPr/>
          <a:lstStyle>
            <a:lvl1pPr>
              <a:defRPr/>
            </a:lvl1pPr>
          </a:lstStyle>
          <a:p>
            <a:pPr>
              <a:defRPr/>
            </a:pPr>
            <a:fld id="{1FB290EF-1050-475E-BC3F-57E5B4D6A02E}" type="datetimeFigureOut">
              <a:rPr lang="de-CH" altLang="de-DE"/>
              <a:pPr>
                <a:defRPr/>
              </a:pPr>
              <a:t>16.09.22</a:t>
            </a:fld>
            <a:endParaRPr lang="de-CH" altLang="de-DE"/>
          </a:p>
        </p:txBody>
      </p:sp>
      <p:sp>
        <p:nvSpPr>
          <p:cNvPr id="4" name="Rectangle 10">
            <a:extLst>
              <a:ext uri="{FF2B5EF4-FFF2-40B4-BE49-F238E27FC236}">
                <a16:creationId xmlns:a16="http://schemas.microsoft.com/office/drawing/2014/main" id="{DE687B46-1494-46AE-81C6-20F04AFF64AE}"/>
              </a:ext>
            </a:extLst>
          </p:cNvPr>
          <p:cNvSpPr>
            <a:spLocks noGrp="1" noChangeArrowheads="1"/>
          </p:cNvSpPr>
          <p:nvPr>
            <p:ph type="ftr" sz="quarter" idx="11"/>
          </p:nvPr>
        </p:nvSpPr>
        <p:spPr>
          <a:ln/>
        </p:spPr>
        <p:txBody>
          <a:bodyPr/>
          <a:lstStyle>
            <a:lvl1pPr>
              <a:defRPr/>
            </a:lvl1pPr>
          </a:lstStyle>
          <a:p>
            <a:pPr>
              <a:defRPr/>
            </a:pPr>
            <a:endParaRPr lang="de-CH" altLang="de-DE"/>
          </a:p>
        </p:txBody>
      </p:sp>
      <p:sp>
        <p:nvSpPr>
          <p:cNvPr id="5" name="Rectangle 11">
            <a:extLst>
              <a:ext uri="{FF2B5EF4-FFF2-40B4-BE49-F238E27FC236}">
                <a16:creationId xmlns:a16="http://schemas.microsoft.com/office/drawing/2014/main" id="{72AA4774-6164-49B8-9FA8-C185698AE227}"/>
              </a:ext>
            </a:extLst>
          </p:cNvPr>
          <p:cNvSpPr>
            <a:spLocks noGrp="1" noChangeArrowheads="1"/>
          </p:cNvSpPr>
          <p:nvPr>
            <p:ph type="sldNum" sz="quarter" idx="12"/>
          </p:nvPr>
        </p:nvSpPr>
        <p:spPr>
          <a:ln/>
        </p:spPr>
        <p:txBody>
          <a:bodyPr/>
          <a:lstStyle>
            <a:lvl1pPr>
              <a:defRPr/>
            </a:lvl1pPr>
          </a:lstStyle>
          <a:p>
            <a:pPr>
              <a:defRPr/>
            </a:pPr>
            <a:fld id="{F2AC339B-BABD-44DF-9479-A22F0E4730D4}" type="slidenum">
              <a:rPr lang="de-CH" altLang="de-DE"/>
              <a:pPr>
                <a:defRPr/>
              </a:pPr>
              <a:t>‹N°›</a:t>
            </a:fld>
            <a:endParaRPr lang="de-CH" altLang="de-DE"/>
          </a:p>
        </p:txBody>
      </p:sp>
    </p:spTree>
    <p:extLst>
      <p:ext uri="{BB962C8B-B14F-4D97-AF65-F5344CB8AC3E}">
        <p14:creationId xmlns:p14="http://schemas.microsoft.com/office/powerpoint/2010/main" val="2821391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Tree>
    <p:extLst>
      <p:ext uri="{BB962C8B-B14F-4D97-AF65-F5344CB8AC3E}">
        <p14:creationId xmlns:p14="http://schemas.microsoft.com/office/powerpoint/2010/main" val="1436986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110" y="273600"/>
            <a:ext cx="8229330" cy="1144800"/>
          </a:xfrm>
          <a:prstGeom prst="rect">
            <a:avLst/>
          </a:prstGeom>
        </p:spPr>
        <p:txBody>
          <a:bodyPr lIns="0" tIns="0" rIns="0" bIns="0" anchor="ctr">
            <a:noAutofit/>
          </a:bodyPr>
          <a:lstStyle/>
          <a:p>
            <a:endParaRPr lang="fr-FR" sz="1350" b="0" strike="noStrike" spc="-1">
              <a:solidFill>
                <a:srgbClr val="000000"/>
              </a:solidFill>
              <a:latin typeface="Arial"/>
            </a:endParaRPr>
          </a:p>
        </p:txBody>
      </p:sp>
      <p:sp>
        <p:nvSpPr>
          <p:cNvPr id="119" name="PlaceHolder 2"/>
          <p:cNvSpPr>
            <a:spLocks noGrp="1"/>
          </p:cNvSpPr>
          <p:nvPr>
            <p:ph type="body"/>
          </p:nvPr>
        </p:nvSpPr>
        <p:spPr>
          <a:xfrm>
            <a:off x="457110" y="1604520"/>
            <a:ext cx="8229330" cy="3977280"/>
          </a:xfrm>
          <a:prstGeom prst="rect">
            <a:avLst/>
          </a:prstGeom>
        </p:spPr>
        <p:txBody>
          <a:bodyPr lIns="0" tIns="0" rIns="0" bIns="0">
            <a:normAutofit/>
          </a:bodyPr>
          <a:lstStyle/>
          <a:p>
            <a:endParaRPr lang="fr-FR" sz="2100" b="0" strike="noStrike" spc="-1">
              <a:solidFill>
                <a:srgbClr val="000000"/>
              </a:solidFill>
              <a:latin typeface="Arial"/>
            </a:endParaRPr>
          </a:p>
        </p:txBody>
      </p:sp>
    </p:spTree>
    <p:extLst>
      <p:ext uri="{BB962C8B-B14F-4D97-AF65-F5344CB8AC3E}">
        <p14:creationId xmlns:p14="http://schemas.microsoft.com/office/powerpoint/2010/main" val="284177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110" y="273600"/>
            <a:ext cx="8229330" cy="1144800"/>
          </a:xfrm>
          <a:prstGeom prst="rect">
            <a:avLst/>
          </a:prstGeom>
        </p:spPr>
        <p:txBody>
          <a:bodyPr lIns="0" tIns="0" rIns="0" bIns="0" anchor="ctr">
            <a:noAutofit/>
          </a:bodyPr>
          <a:lstStyle/>
          <a:p>
            <a:endParaRPr lang="fr-FR" sz="1350" b="0" strike="noStrike" spc="-1">
              <a:solidFill>
                <a:srgbClr val="000000"/>
              </a:solidFill>
              <a:latin typeface="Arial"/>
            </a:endParaRPr>
          </a:p>
        </p:txBody>
      </p:sp>
      <p:sp>
        <p:nvSpPr>
          <p:cNvPr id="41" name="PlaceHolder 2"/>
          <p:cNvSpPr>
            <a:spLocks noGrp="1"/>
          </p:cNvSpPr>
          <p:nvPr>
            <p:ph type="subTitle"/>
          </p:nvPr>
        </p:nvSpPr>
        <p:spPr>
          <a:xfrm>
            <a:off x="457110" y="1604520"/>
            <a:ext cx="8229330" cy="3977280"/>
          </a:xfrm>
          <a:prstGeom prst="rect">
            <a:avLst/>
          </a:prstGeom>
        </p:spPr>
        <p:txBody>
          <a:bodyPr lIns="0" tIns="0" rIns="0" bIns="0" anchor="ctr">
            <a:noAutofit/>
          </a:bodyPr>
          <a:lstStyle/>
          <a:p>
            <a:pPr algn="ctr"/>
            <a:endParaRPr lang="fr-CH" sz="2400" b="0" strike="noStrike" spc="-1">
              <a:latin typeface="Arial"/>
            </a:endParaRPr>
          </a:p>
        </p:txBody>
      </p:sp>
    </p:spTree>
    <p:extLst>
      <p:ext uri="{BB962C8B-B14F-4D97-AF65-F5344CB8AC3E}">
        <p14:creationId xmlns:p14="http://schemas.microsoft.com/office/powerpoint/2010/main" val="1247563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277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9">
            <a:extLst>
              <a:ext uri="{FF2B5EF4-FFF2-40B4-BE49-F238E27FC236}">
                <a16:creationId xmlns:a16="http://schemas.microsoft.com/office/drawing/2014/main" id="{32395609-EF00-4417-B7C2-78E0772D5A77}"/>
              </a:ext>
            </a:extLst>
          </p:cNvPr>
          <p:cNvSpPr>
            <a:spLocks noGrp="1" noChangeArrowheads="1"/>
          </p:cNvSpPr>
          <p:nvPr>
            <p:ph type="dt" sz="half" idx="10"/>
          </p:nvPr>
        </p:nvSpPr>
        <p:spPr>
          <a:ln/>
        </p:spPr>
        <p:txBody>
          <a:bodyPr/>
          <a:lstStyle>
            <a:lvl1pPr>
              <a:defRPr/>
            </a:lvl1pPr>
          </a:lstStyle>
          <a:p>
            <a:pPr>
              <a:defRPr/>
            </a:pPr>
            <a:fld id="{F0E1601A-3FE0-4DEB-B598-5271A1E10639}" type="datetimeFigureOut">
              <a:rPr lang="de-CH" altLang="de-DE"/>
              <a:pPr>
                <a:defRPr/>
              </a:pPr>
              <a:t>16.09.22</a:t>
            </a:fld>
            <a:endParaRPr lang="de-CH" altLang="de-DE"/>
          </a:p>
        </p:txBody>
      </p:sp>
      <p:sp>
        <p:nvSpPr>
          <p:cNvPr id="5" name="Rectangle 10">
            <a:extLst>
              <a:ext uri="{FF2B5EF4-FFF2-40B4-BE49-F238E27FC236}">
                <a16:creationId xmlns:a16="http://schemas.microsoft.com/office/drawing/2014/main" id="{E5B86204-6CF2-4EFA-A247-B0D3B8FE815E}"/>
              </a:ext>
            </a:extLst>
          </p:cNvPr>
          <p:cNvSpPr>
            <a:spLocks noGrp="1" noChangeArrowheads="1"/>
          </p:cNvSpPr>
          <p:nvPr>
            <p:ph type="ftr" sz="quarter" idx="11"/>
          </p:nvPr>
        </p:nvSpPr>
        <p:spPr>
          <a:ln/>
        </p:spPr>
        <p:txBody>
          <a:bodyPr/>
          <a:lstStyle>
            <a:lvl1pPr>
              <a:defRPr/>
            </a:lvl1pPr>
          </a:lstStyle>
          <a:p>
            <a:pPr>
              <a:defRPr/>
            </a:pPr>
            <a:endParaRPr lang="de-CH" altLang="de-DE"/>
          </a:p>
        </p:txBody>
      </p:sp>
      <p:sp>
        <p:nvSpPr>
          <p:cNvPr id="6" name="Rectangle 11">
            <a:extLst>
              <a:ext uri="{FF2B5EF4-FFF2-40B4-BE49-F238E27FC236}">
                <a16:creationId xmlns:a16="http://schemas.microsoft.com/office/drawing/2014/main" id="{D846D52C-30B4-4EB3-81AA-1BCD0584B92D}"/>
              </a:ext>
            </a:extLst>
          </p:cNvPr>
          <p:cNvSpPr>
            <a:spLocks noGrp="1" noChangeArrowheads="1"/>
          </p:cNvSpPr>
          <p:nvPr>
            <p:ph type="sldNum" sz="quarter" idx="12"/>
          </p:nvPr>
        </p:nvSpPr>
        <p:spPr>
          <a:ln/>
        </p:spPr>
        <p:txBody>
          <a:bodyPr/>
          <a:lstStyle>
            <a:lvl1pPr>
              <a:defRPr/>
            </a:lvl1pPr>
          </a:lstStyle>
          <a:p>
            <a:pPr>
              <a:defRPr/>
            </a:pPr>
            <a:fld id="{1DE50370-5E28-4066-93F1-5E80D9A5FBA5}" type="slidenum">
              <a:rPr lang="de-CH" altLang="de-DE"/>
              <a:pPr>
                <a:defRPr/>
              </a:pPr>
              <a:t>‹N°›</a:t>
            </a:fld>
            <a:endParaRPr lang="de-CH" altLang="de-DE"/>
          </a:p>
        </p:txBody>
      </p:sp>
    </p:spTree>
    <p:extLst>
      <p:ext uri="{BB962C8B-B14F-4D97-AF65-F5344CB8AC3E}">
        <p14:creationId xmlns:p14="http://schemas.microsoft.com/office/powerpoint/2010/main" val="4103232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9">
            <a:extLst>
              <a:ext uri="{FF2B5EF4-FFF2-40B4-BE49-F238E27FC236}">
                <a16:creationId xmlns:a16="http://schemas.microsoft.com/office/drawing/2014/main" id="{4CFCABF4-9A5D-4B1B-A695-8C37895357FC}"/>
              </a:ext>
            </a:extLst>
          </p:cNvPr>
          <p:cNvSpPr>
            <a:spLocks noGrp="1" noChangeArrowheads="1"/>
          </p:cNvSpPr>
          <p:nvPr>
            <p:ph type="dt" sz="half" idx="10"/>
          </p:nvPr>
        </p:nvSpPr>
        <p:spPr>
          <a:ln/>
        </p:spPr>
        <p:txBody>
          <a:bodyPr/>
          <a:lstStyle>
            <a:lvl1pPr>
              <a:defRPr/>
            </a:lvl1pPr>
          </a:lstStyle>
          <a:p>
            <a:pPr>
              <a:defRPr/>
            </a:pPr>
            <a:fld id="{4505E60F-69B6-4452-B90D-75443B4B8EDA}" type="datetimeFigureOut">
              <a:rPr lang="de-CH" altLang="de-DE"/>
              <a:pPr>
                <a:defRPr/>
              </a:pPr>
              <a:t>16.09.22</a:t>
            </a:fld>
            <a:endParaRPr lang="de-CH" altLang="de-DE"/>
          </a:p>
        </p:txBody>
      </p:sp>
      <p:sp>
        <p:nvSpPr>
          <p:cNvPr id="6" name="Rectangle 10">
            <a:extLst>
              <a:ext uri="{FF2B5EF4-FFF2-40B4-BE49-F238E27FC236}">
                <a16:creationId xmlns:a16="http://schemas.microsoft.com/office/drawing/2014/main" id="{FD9174AA-A5B4-4E4F-96F9-A7FCFDFC7137}"/>
              </a:ext>
            </a:extLst>
          </p:cNvPr>
          <p:cNvSpPr>
            <a:spLocks noGrp="1" noChangeArrowheads="1"/>
          </p:cNvSpPr>
          <p:nvPr>
            <p:ph type="ftr" sz="quarter" idx="11"/>
          </p:nvPr>
        </p:nvSpPr>
        <p:spPr>
          <a:ln/>
        </p:spPr>
        <p:txBody>
          <a:bodyPr/>
          <a:lstStyle>
            <a:lvl1pPr>
              <a:defRPr/>
            </a:lvl1pPr>
          </a:lstStyle>
          <a:p>
            <a:pPr>
              <a:defRPr/>
            </a:pPr>
            <a:endParaRPr lang="de-CH" altLang="de-DE"/>
          </a:p>
        </p:txBody>
      </p:sp>
      <p:sp>
        <p:nvSpPr>
          <p:cNvPr id="7" name="Rectangle 11">
            <a:extLst>
              <a:ext uri="{FF2B5EF4-FFF2-40B4-BE49-F238E27FC236}">
                <a16:creationId xmlns:a16="http://schemas.microsoft.com/office/drawing/2014/main" id="{B1B2C2C3-92B9-4624-95CD-4B03D7D03F47}"/>
              </a:ext>
            </a:extLst>
          </p:cNvPr>
          <p:cNvSpPr>
            <a:spLocks noGrp="1" noChangeArrowheads="1"/>
          </p:cNvSpPr>
          <p:nvPr>
            <p:ph type="sldNum" sz="quarter" idx="12"/>
          </p:nvPr>
        </p:nvSpPr>
        <p:spPr>
          <a:ln/>
        </p:spPr>
        <p:txBody>
          <a:bodyPr/>
          <a:lstStyle>
            <a:lvl1pPr>
              <a:defRPr/>
            </a:lvl1pPr>
          </a:lstStyle>
          <a:p>
            <a:pPr>
              <a:defRPr/>
            </a:pPr>
            <a:fld id="{B0B19919-C039-4C16-A6B8-E0D05F4AC622}" type="slidenum">
              <a:rPr lang="de-CH" altLang="de-DE"/>
              <a:pPr>
                <a:defRPr/>
              </a:pPr>
              <a:t>‹N°›</a:t>
            </a:fld>
            <a:endParaRPr lang="de-CH" altLang="de-DE"/>
          </a:p>
        </p:txBody>
      </p:sp>
    </p:spTree>
    <p:extLst>
      <p:ext uri="{BB962C8B-B14F-4D97-AF65-F5344CB8AC3E}">
        <p14:creationId xmlns:p14="http://schemas.microsoft.com/office/powerpoint/2010/main" val="2212275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9">
            <a:extLst>
              <a:ext uri="{FF2B5EF4-FFF2-40B4-BE49-F238E27FC236}">
                <a16:creationId xmlns:a16="http://schemas.microsoft.com/office/drawing/2014/main" id="{3021005E-E875-4A04-9885-C93E7FE84624}"/>
              </a:ext>
            </a:extLst>
          </p:cNvPr>
          <p:cNvSpPr>
            <a:spLocks noGrp="1" noChangeArrowheads="1"/>
          </p:cNvSpPr>
          <p:nvPr>
            <p:ph type="dt" sz="half" idx="10"/>
          </p:nvPr>
        </p:nvSpPr>
        <p:spPr>
          <a:ln/>
        </p:spPr>
        <p:txBody>
          <a:bodyPr/>
          <a:lstStyle>
            <a:lvl1pPr>
              <a:defRPr/>
            </a:lvl1pPr>
          </a:lstStyle>
          <a:p>
            <a:pPr>
              <a:defRPr/>
            </a:pPr>
            <a:fld id="{9EE8194D-0770-4E40-BE5A-7CA71B1F8136}" type="datetimeFigureOut">
              <a:rPr lang="de-CH" altLang="de-DE"/>
              <a:pPr>
                <a:defRPr/>
              </a:pPr>
              <a:t>16.09.22</a:t>
            </a:fld>
            <a:endParaRPr lang="de-CH" altLang="de-DE"/>
          </a:p>
        </p:txBody>
      </p:sp>
      <p:sp>
        <p:nvSpPr>
          <p:cNvPr id="8" name="Rectangle 10">
            <a:extLst>
              <a:ext uri="{FF2B5EF4-FFF2-40B4-BE49-F238E27FC236}">
                <a16:creationId xmlns:a16="http://schemas.microsoft.com/office/drawing/2014/main" id="{C8A5E0CC-95E9-4312-858D-B9EB2947298C}"/>
              </a:ext>
            </a:extLst>
          </p:cNvPr>
          <p:cNvSpPr>
            <a:spLocks noGrp="1" noChangeArrowheads="1"/>
          </p:cNvSpPr>
          <p:nvPr>
            <p:ph type="ftr" sz="quarter" idx="11"/>
          </p:nvPr>
        </p:nvSpPr>
        <p:spPr>
          <a:ln/>
        </p:spPr>
        <p:txBody>
          <a:bodyPr/>
          <a:lstStyle>
            <a:lvl1pPr>
              <a:defRPr/>
            </a:lvl1pPr>
          </a:lstStyle>
          <a:p>
            <a:pPr>
              <a:defRPr/>
            </a:pPr>
            <a:endParaRPr lang="de-CH" altLang="de-DE"/>
          </a:p>
        </p:txBody>
      </p:sp>
      <p:sp>
        <p:nvSpPr>
          <p:cNvPr id="9" name="Rectangle 11">
            <a:extLst>
              <a:ext uri="{FF2B5EF4-FFF2-40B4-BE49-F238E27FC236}">
                <a16:creationId xmlns:a16="http://schemas.microsoft.com/office/drawing/2014/main" id="{A5DCDE41-7DF4-476C-A052-382C89991CEC}"/>
              </a:ext>
            </a:extLst>
          </p:cNvPr>
          <p:cNvSpPr>
            <a:spLocks noGrp="1" noChangeArrowheads="1"/>
          </p:cNvSpPr>
          <p:nvPr>
            <p:ph type="sldNum" sz="quarter" idx="12"/>
          </p:nvPr>
        </p:nvSpPr>
        <p:spPr>
          <a:ln/>
        </p:spPr>
        <p:txBody>
          <a:bodyPr/>
          <a:lstStyle>
            <a:lvl1pPr>
              <a:defRPr/>
            </a:lvl1pPr>
          </a:lstStyle>
          <a:p>
            <a:pPr>
              <a:defRPr/>
            </a:pPr>
            <a:fld id="{A8A87706-5C4F-4F68-B67E-0156968BD5AB}" type="slidenum">
              <a:rPr lang="de-CH" altLang="de-DE"/>
              <a:pPr>
                <a:defRPr/>
              </a:pPr>
              <a:t>‹N°›</a:t>
            </a:fld>
            <a:endParaRPr lang="de-CH" altLang="de-DE"/>
          </a:p>
        </p:txBody>
      </p:sp>
    </p:spTree>
    <p:extLst>
      <p:ext uri="{BB962C8B-B14F-4D97-AF65-F5344CB8AC3E}">
        <p14:creationId xmlns:p14="http://schemas.microsoft.com/office/powerpoint/2010/main" val="3628774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9">
            <a:extLst>
              <a:ext uri="{FF2B5EF4-FFF2-40B4-BE49-F238E27FC236}">
                <a16:creationId xmlns:a16="http://schemas.microsoft.com/office/drawing/2014/main" id="{7E34DC56-65D3-4BB9-AF71-9B2F9C4E3908}"/>
              </a:ext>
            </a:extLst>
          </p:cNvPr>
          <p:cNvSpPr>
            <a:spLocks noGrp="1" noChangeArrowheads="1"/>
          </p:cNvSpPr>
          <p:nvPr>
            <p:ph type="dt" sz="half" idx="10"/>
          </p:nvPr>
        </p:nvSpPr>
        <p:spPr>
          <a:ln/>
        </p:spPr>
        <p:txBody>
          <a:bodyPr/>
          <a:lstStyle>
            <a:lvl1pPr>
              <a:defRPr/>
            </a:lvl1pPr>
          </a:lstStyle>
          <a:p>
            <a:pPr>
              <a:defRPr/>
            </a:pPr>
            <a:fld id="{35B319CA-CABE-45B6-84BC-318AA695C094}" type="datetimeFigureOut">
              <a:rPr lang="de-CH" altLang="de-DE"/>
              <a:pPr>
                <a:defRPr/>
              </a:pPr>
              <a:t>16.09.22</a:t>
            </a:fld>
            <a:endParaRPr lang="de-CH" altLang="de-DE"/>
          </a:p>
        </p:txBody>
      </p:sp>
      <p:sp>
        <p:nvSpPr>
          <p:cNvPr id="4" name="Rectangle 10">
            <a:extLst>
              <a:ext uri="{FF2B5EF4-FFF2-40B4-BE49-F238E27FC236}">
                <a16:creationId xmlns:a16="http://schemas.microsoft.com/office/drawing/2014/main" id="{0C664282-5CC9-4C4A-BC79-6ACF52C17F38}"/>
              </a:ext>
            </a:extLst>
          </p:cNvPr>
          <p:cNvSpPr>
            <a:spLocks noGrp="1" noChangeArrowheads="1"/>
          </p:cNvSpPr>
          <p:nvPr>
            <p:ph type="ftr" sz="quarter" idx="11"/>
          </p:nvPr>
        </p:nvSpPr>
        <p:spPr>
          <a:ln/>
        </p:spPr>
        <p:txBody>
          <a:bodyPr/>
          <a:lstStyle>
            <a:lvl1pPr>
              <a:defRPr/>
            </a:lvl1pPr>
          </a:lstStyle>
          <a:p>
            <a:pPr>
              <a:defRPr/>
            </a:pPr>
            <a:endParaRPr lang="de-CH" altLang="de-DE"/>
          </a:p>
        </p:txBody>
      </p:sp>
      <p:sp>
        <p:nvSpPr>
          <p:cNvPr id="5" name="Rectangle 11">
            <a:extLst>
              <a:ext uri="{FF2B5EF4-FFF2-40B4-BE49-F238E27FC236}">
                <a16:creationId xmlns:a16="http://schemas.microsoft.com/office/drawing/2014/main" id="{F5CE50DC-F3E4-47EB-8E8C-A2833B2ADD9C}"/>
              </a:ext>
            </a:extLst>
          </p:cNvPr>
          <p:cNvSpPr>
            <a:spLocks noGrp="1" noChangeArrowheads="1"/>
          </p:cNvSpPr>
          <p:nvPr>
            <p:ph type="sldNum" sz="quarter" idx="12"/>
          </p:nvPr>
        </p:nvSpPr>
        <p:spPr>
          <a:ln/>
        </p:spPr>
        <p:txBody>
          <a:bodyPr/>
          <a:lstStyle>
            <a:lvl1pPr>
              <a:defRPr/>
            </a:lvl1pPr>
          </a:lstStyle>
          <a:p>
            <a:pPr>
              <a:defRPr/>
            </a:pPr>
            <a:fld id="{3E2AFC1D-F739-4574-8ADD-506A8F33F15D}" type="slidenum">
              <a:rPr lang="de-CH" altLang="de-DE"/>
              <a:pPr>
                <a:defRPr/>
              </a:pPr>
              <a:t>‹N°›</a:t>
            </a:fld>
            <a:endParaRPr lang="de-CH" altLang="de-DE"/>
          </a:p>
        </p:txBody>
      </p:sp>
    </p:spTree>
    <p:extLst>
      <p:ext uri="{BB962C8B-B14F-4D97-AF65-F5344CB8AC3E}">
        <p14:creationId xmlns:p14="http://schemas.microsoft.com/office/powerpoint/2010/main" val="94713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37429A54-F039-45E0-B1C5-165F0656C76C}"/>
              </a:ext>
            </a:extLst>
          </p:cNvPr>
          <p:cNvSpPr>
            <a:spLocks noGrp="1" noChangeArrowheads="1"/>
          </p:cNvSpPr>
          <p:nvPr>
            <p:ph type="dt" sz="half" idx="10"/>
          </p:nvPr>
        </p:nvSpPr>
        <p:spPr>
          <a:ln/>
        </p:spPr>
        <p:txBody>
          <a:bodyPr/>
          <a:lstStyle>
            <a:lvl1pPr>
              <a:defRPr/>
            </a:lvl1pPr>
          </a:lstStyle>
          <a:p>
            <a:pPr>
              <a:defRPr/>
            </a:pPr>
            <a:fld id="{8FA8DFA8-B3EE-48CD-B578-7B2F6440C7DE}" type="datetimeFigureOut">
              <a:rPr lang="de-CH" altLang="de-DE"/>
              <a:pPr>
                <a:defRPr/>
              </a:pPr>
              <a:t>16.09.22</a:t>
            </a:fld>
            <a:endParaRPr lang="de-CH" altLang="de-DE"/>
          </a:p>
        </p:txBody>
      </p:sp>
      <p:sp>
        <p:nvSpPr>
          <p:cNvPr id="3" name="Rectangle 10">
            <a:extLst>
              <a:ext uri="{FF2B5EF4-FFF2-40B4-BE49-F238E27FC236}">
                <a16:creationId xmlns:a16="http://schemas.microsoft.com/office/drawing/2014/main" id="{A8C8A4AF-8D43-4E23-B9C2-36BF95E54AAD}"/>
              </a:ext>
            </a:extLst>
          </p:cNvPr>
          <p:cNvSpPr>
            <a:spLocks noGrp="1" noChangeArrowheads="1"/>
          </p:cNvSpPr>
          <p:nvPr>
            <p:ph type="ftr" sz="quarter" idx="11"/>
          </p:nvPr>
        </p:nvSpPr>
        <p:spPr>
          <a:ln/>
        </p:spPr>
        <p:txBody>
          <a:bodyPr/>
          <a:lstStyle>
            <a:lvl1pPr>
              <a:defRPr/>
            </a:lvl1pPr>
          </a:lstStyle>
          <a:p>
            <a:pPr>
              <a:defRPr/>
            </a:pPr>
            <a:endParaRPr lang="de-CH" altLang="de-DE"/>
          </a:p>
        </p:txBody>
      </p:sp>
      <p:sp>
        <p:nvSpPr>
          <p:cNvPr id="4" name="Rectangle 11">
            <a:extLst>
              <a:ext uri="{FF2B5EF4-FFF2-40B4-BE49-F238E27FC236}">
                <a16:creationId xmlns:a16="http://schemas.microsoft.com/office/drawing/2014/main" id="{76896223-48A0-4EE2-A855-C1C872DBD239}"/>
              </a:ext>
            </a:extLst>
          </p:cNvPr>
          <p:cNvSpPr>
            <a:spLocks noGrp="1" noChangeArrowheads="1"/>
          </p:cNvSpPr>
          <p:nvPr>
            <p:ph type="sldNum" sz="quarter" idx="12"/>
          </p:nvPr>
        </p:nvSpPr>
        <p:spPr>
          <a:ln/>
        </p:spPr>
        <p:txBody>
          <a:bodyPr/>
          <a:lstStyle>
            <a:lvl1pPr>
              <a:defRPr/>
            </a:lvl1pPr>
          </a:lstStyle>
          <a:p>
            <a:pPr>
              <a:defRPr/>
            </a:pPr>
            <a:fld id="{75572D63-1A75-43A8-BCB5-C8D864EB2300}" type="slidenum">
              <a:rPr lang="de-CH" altLang="de-DE"/>
              <a:pPr>
                <a:defRPr/>
              </a:pPr>
              <a:t>‹N°›</a:t>
            </a:fld>
            <a:endParaRPr lang="de-CH" altLang="de-DE"/>
          </a:p>
        </p:txBody>
      </p:sp>
    </p:spTree>
    <p:extLst>
      <p:ext uri="{BB962C8B-B14F-4D97-AF65-F5344CB8AC3E}">
        <p14:creationId xmlns:p14="http://schemas.microsoft.com/office/powerpoint/2010/main" val="3486829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9">
            <a:extLst>
              <a:ext uri="{FF2B5EF4-FFF2-40B4-BE49-F238E27FC236}">
                <a16:creationId xmlns:a16="http://schemas.microsoft.com/office/drawing/2014/main" id="{D546751C-ADA4-4544-B3C3-2300DCE063E3}"/>
              </a:ext>
            </a:extLst>
          </p:cNvPr>
          <p:cNvSpPr>
            <a:spLocks noGrp="1" noChangeArrowheads="1"/>
          </p:cNvSpPr>
          <p:nvPr>
            <p:ph type="dt" sz="half" idx="10"/>
          </p:nvPr>
        </p:nvSpPr>
        <p:spPr>
          <a:ln/>
        </p:spPr>
        <p:txBody>
          <a:bodyPr/>
          <a:lstStyle>
            <a:lvl1pPr>
              <a:defRPr/>
            </a:lvl1pPr>
          </a:lstStyle>
          <a:p>
            <a:pPr>
              <a:defRPr/>
            </a:pPr>
            <a:fld id="{A9D595EA-AE2A-4DF5-ACAE-46CE8454CEEB}" type="datetimeFigureOut">
              <a:rPr lang="de-CH" altLang="de-DE"/>
              <a:pPr>
                <a:defRPr/>
              </a:pPr>
              <a:t>16.09.22</a:t>
            </a:fld>
            <a:endParaRPr lang="de-CH" altLang="de-DE"/>
          </a:p>
        </p:txBody>
      </p:sp>
      <p:sp>
        <p:nvSpPr>
          <p:cNvPr id="6" name="Rectangle 10">
            <a:extLst>
              <a:ext uri="{FF2B5EF4-FFF2-40B4-BE49-F238E27FC236}">
                <a16:creationId xmlns:a16="http://schemas.microsoft.com/office/drawing/2014/main" id="{E8431344-B1E7-4937-9BAF-3467E4AA3A8B}"/>
              </a:ext>
            </a:extLst>
          </p:cNvPr>
          <p:cNvSpPr>
            <a:spLocks noGrp="1" noChangeArrowheads="1"/>
          </p:cNvSpPr>
          <p:nvPr>
            <p:ph type="ftr" sz="quarter" idx="11"/>
          </p:nvPr>
        </p:nvSpPr>
        <p:spPr>
          <a:ln/>
        </p:spPr>
        <p:txBody>
          <a:bodyPr/>
          <a:lstStyle>
            <a:lvl1pPr>
              <a:defRPr/>
            </a:lvl1pPr>
          </a:lstStyle>
          <a:p>
            <a:pPr>
              <a:defRPr/>
            </a:pPr>
            <a:endParaRPr lang="de-CH" altLang="de-DE"/>
          </a:p>
        </p:txBody>
      </p:sp>
      <p:sp>
        <p:nvSpPr>
          <p:cNvPr id="7" name="Rectangle 11">
            <a:extLst>
              <a:ext uri="{FF2B5EF4-FFF2-40B4-BE49-F238E27FC236}">
                <a16:creationId xmlns:a16="http://schemas.microsoft.com/office/drawing/2014/main" id="{6B1892AD-AE15-4B66-8F5A-423240BE68C7}"/>
              </a:ext>
            </a:extLst>
          </p:cNvPr>
          <p:cNvSpPr>
            <a:spLocks noGrp="1" noChangeArrowheads="1"/>
          </p:cNvSpPr>
          <p:nvPr>
            <p:ph type="sldNum" sz="quarter" idx="12"/>
          </p:nvPr>
        </p:nvSpPr>
        <p:spPr>
          <a:ln/>
        </p:spPr>
        <p:txBody>
          <a:bodyPr/>
          <a:lstStyle>
            <a:lvl1pPr>
              <a:defRPr/>
            </a:lvl1pPr>
          </a:lstStyle>
          <a:p>
            <a:pPr>
              <a:defRPr/>
            </a:pPr>
            <a:fld id="{54F0ED09-CC12-4C81-9239-861FB2AB0F3F}" type="slidenum">
              <a:rPr lang="de-CH" altLang="de-DE"/>
              <a:pPr>
                <a:defRPr/>
              </a:pPr>
              <a:t>‹N°›</a:t>
            </a:fld>
            <a:endParaRPr lang="de-CH" altLang="de-DE"/>
          </a:p>
        </p:txBody>
      </p:sp>
    </p:spTree>
    <p:extLst>
      <p:ext uri="{BB962C8B-B14F-4D97-AF65-F5344CB8AC3E}">
        <p14:creationId xmlns:p14="http://schemas.microsoft.com/office/powerpoint/2010/main" val="2237877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9">
            <a:extLst>
              <a:ext uri="{FF2B5EF4-FFF2-40B4-BE49-F238E27FC236}">
                <a16:creationId xmlns:a16="http://schemas.microsoft.com/office/drawing/2014/main" id="{0B403862-FA8A-4A19-A5B4-306DFC81153D}"/>
              </a:ext>
            </a:extLst>
          </p:cNvPr>
          <p:cNvSpPr>
            <a:spLocks noGrp="1" noChangeArrowheads="1"/>
          </p:cNvSpPr>
          <p:nvPr>
            <p:ph type="dt" sz="half" idx="10"/>
          </p:nvPr>
        </p:nvSpPr>
        <p:spPr>
          <a:ln/>
        </p:spPr>
        <p:txBody>
          <a:bodyPr/>
          <a:lstStyle>
            <a:lvl1pPr>
              <a:defRPr/>
            </a:lvl1pPr>
          </a:lstStyle>
          <a:p>
            <a:pPr>
              <a:defRPr/>
            </a:pPr>
            <a:fld id="{728DA2FA-1ABC-4F25-A798-14D5059D6E30}" type="datetimeFigureOut">
              <a:rPr lang="de-CH" altLang="de-DE"/>
              <a:pPr>
                <a:defRPr/>
              </a:pPr>
              <a:t>16.09.22</a:t>
            </a:fld>
            <a:endParaRPr lang="de-CH" altLang="de-DE"/>
          </a:p>
        </p:txBody>
      </p:sp>
      <p:sp>
        <p:nvSpPr>
          <p:cNvPr id="6" name="Rectangle 10">
            <a:extLst>
              <a:ext uri="{FF2B5EF4-FFF2-40B4-BE49-F238E27FC236}">
                <a16:creationId xmlns:a16="http://schemas.microsoft.com/office/drawing/2014/main" id="{6874DA83-6E77-4EB9-8F47-B86A1ADE5CA2}"/>
              </a:ext>
            </a:extLst>
          </p:cNvPr>
          <p:cNvSpPr>
            <a:spLocks noGrp="1" noChangeArrowheads="1"/>
          </p:cNvSpPr>
          <p:nvPr>
            <p:ph type="ftr" sz="quarter" idx="11"/>
          </p:nvPr>
        </p:nvSpPr>
        <p:spPr>
          <a:ln/>
        </p:spPr>
        <p:txBody>
          <a:bodyPr/>
          <a:lstStyle>
            <a:lvl1pPr>
              <a:defRPr/>
            </a:lvl1pPr>
          </a:lstStyle>
          <a:p>
            <a:pPr>
              <a:defRPr/>
            </a:pPr>
            <a:endParaRPr lang="de-CH" altLang="de-DE"/>
          </a:p>
        </p:txBody>
      </p:sp>
      <p:sp>
        <p:nvSpPr>
          <p:cNvPr id="7" name="Rectangle 11">
            <a:extLst>
              <a:ext uri="{FF2B5EF4-FFF2-40B4-BE49-F238E27FC236}">
                <a16:creationId xmlns:a16="http://schemas.microsoft.com/office/drawing/2014/main" id="{65A11EE8-DF8D-44A1-9134-EC50C915AF08}"/>
              </a:ext>
            </a:extLst>
          </p:cNvPr>
          <p:cNvSpPr>
            <a:spLocks noGrp="1" noChangeArrowheads="1"/>
          </p:cNvSpPr>
          <p:nvPr>
            <p:ph type="sldNum" sz="quarter" idx="12"/>
          </p:nvPr>
        </p:nvSpPr>
        <p:spPr>
          <a:ln/>
        </p:spPr>
        <p:txBody>
          <a:bodyPr/>
          <a:lstStyle>
            <a:lvl1pPr>
              <a:defRPr/>
            </a:lvl1pPr>
          </a:lstStyle>
          <a:p>
            <a:pPr>
              <a:defRPr/>
            </a:pPr>
            <a:fld id="{7B6F6F04-3D09-4277-90D9-AB8A686E6457}" type="slidenum">
              <a:rPr lang="de-CH" altLang="de-DE"/>
              <a:pPr>
                <a:defRPr/>
              </a:pPr>
              <a:t>‹N°›</a:t>
            </a:fld>
            <a:endParaRPr lang="de-CH" altLang="de-DE"/>
          </a:p>
        </p:txBody>
      </p:sp>
    </p:spTree>
    <p:extLst>
      <p:ext uri="{BB962C8B-B14F-4D97-AF65-F5344CB8AC3E}">
        <p14:creationId xmlns:p14="http://schemas.microsoft.com/office/powerpoint/2010/main" val="2247218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9">
            <a:extLst>
              <a:ext uri="{FF2B5EF4-FFF2-40B4-BE49-F238E27FC236}">
                <a16:creationId xmlns:a16="http://schemas.microsoft.com/office/drawing/2014/main" id="{48F726E2-8C4A-49E0-8992-FD2151AB4F42}"/>
              </a:ext>
            </a:extLst>
          </p:cNvPr>
          <p:cNvSpPr>
            <a:spLocks noGrp="1" noChangeArrowheads="1"/>
          </p:cNvSpPr>
          <p:nvPr>
            <p:ph type="dt" sz="half" idx="10"/>
          </p:nvPr>
        </p:nvSpPr>
        <p:spPr>
          <a:ln/>
        </p:spPr>
        <p:txBody>
          <a:bodyPr/>
          <a:lstStyle>
            <a:lvl1pPr>
              <a:defRPr/>
            </a:lvl1pPr>
          </a:lstStyle>
          <a:p>
            <a:pPr>
              <a:defRPr/>
            </a:pPr>
            <a:fld id="{891BBDDE-516B-468F-BBA0-21D595DE2B24}" type="datetimeFigureOut">
              <a:rPr lang="de-CH" altLang="de-DE"/>
              <a:pPr>
                <a:defRPr/>
              </a:pPr>
              <a:t>16.09.22</a:t>
            </a:fld>
            <a:endParaRPr lang="de-CH" altLang="de-DE"/>
          </a:p>
        </p:txBody>
      </p:sp>
      <p:sp>
        <p:nvSpPr>
          <p:cNvPr id="5" name="Rectangle 10">
            <a:extLst>
              <a:ext uri="{FF2B5EF4-FFF2-40B4-BE49-F238E27FC236}">
                <a16:creationId xmlns:a16="http://schemas.microsoft.com/office/drawing/2014/main" id="{6B5CA13A-6487-4C62-AB4B-49DDAA35A360}"/>
              </a:ext>
            </a:extLst>
          </p:cNvPr>
          <p:cNvSpPr>
            <a:spLocks noGrp="1" noChangeArrowheads="1"/>
          </p:cNvSpPr>
          <p:nvPr>
            <p:ph type="ftr" sz="quarter" idx="11"/>
          </p:nvPr>
        </p:nvSpPr>
        <p:spPr>
          <a:ln/>
        </p:spPr>
        <p:txBody>
          <a:bodyPr/>
          <a:lstStyle>
            <a:lvl1pPr>
              <a:defRPr/>
            </a:lvl1pPr>
          </a:lstStyle>
          <a:p>
            <a:pPr>
              <a:defRPr/>
            </a:pPr>
            <a:endParaRPr lang="de-CH" altLang="de-DE"/>
          </a:p>
        </p:txBody>
      </p:sp>
      <p:sp>
        <p:nvSpPr>
          <p:cNvPr id="6" name="Rectangle 11">
            <a:extLst>
              <a:ext uri="{FF2B5EF4-FFF2-40B4-BE49-F238E27FC236}">
                <a16:creationId xmlns:a16="http://schemas.microsoft.com/office/drawing/2014/main" id="{4E65110F-4BAB-4C96-A18B-D237AD8B3138}"/>
              </a:ext>
            </a:extLst>
          </p:cNvPr>
          <p:cNvSpPr>
            <a:spLocks noGrp="1" noChangeArrowheads="1"/>
          </p:cNvSpPr>
          <p:nvPr>
            <p:ph type="sldNum" sz="quarter" idx="12"/>
          </p:nvPr>
        </p:nvSpPr>
        <p:spPr>
          <a:ln/>
        </p:spPr>
        <p:txBody>
          <a:bodyPr/>
          <a:lstStyle>
            <a:lvl1pPr>
              <a:defRPr/>
            </a:lvl1pPr>
          </a:lstStyle>
          <a:p>
            <a:pPr>
              <a:defRPr/>
            </a:pPr>
            <a:fld id="{2E886217-3265-4E56-B592-71CDEC29D189}" type="slidenum">
              <a:rPr lang="de-CH" altLang="de-DE"/>
              <a:pPr>
                <a:defRPr/>
              </a:pPr>
              <a:t>‹N°›</a:t>
            </a:fld>
            <a:endParaRPr lang="de-CH" altLang="de-DE"/>
          </a:p>
        </p:txBody>
      </p:sp>
    </p:spTree>
    <p:extLst>
      <p:ext uri="{BB962C8B-B14F-4D97-AF65-F5344CB8AC3E}">
        <p14:creationId xmlns:p14="http://schemas.microsoft.com/office/powerpoint/2010/main" val="2383962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8">
            <a:extLst>
              <a:ext uri="{FF2B5EF4-FFF2-40B4-BE49-F238E27FC236}">
                <a16:creationId xmlns:a16="http://schemas.microsoft.com/office/drawing/2014/main" id="{351764A9-AFC4-414E-8918-307091D92225}"/>
              </a:ext>
            </a:extLst>
          </p:cNvPr>
          <p:cNvSpPr>
            <a:spLocks noGrp="1" noChangeArrowheads="1"/>
          </p:cNvSpPr>
          <p:nvPr>
            <p:ph type="body" idx="1"/>
          </p:nvPr>
        </p:nvSpPr>
        <p:spPr bwMode="auto">
          <a:xfrm>
            <a:off x="914400" y="1600200"/>
            <a:ext cx="7772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altLang="de-DE" dirty="0"/>
              <a:t>Textmasterformate durch Klicken bearbeiten</a:t>
            </a:r>
          </a:p>
          <a:p>
            <a:pPr lvl="1"/>
            <a:r>
              <a:rPr lang="de-CH" altLang="de-DE" dirty="0"/>
              <a:t>Zweite Ebene</a:t>
            </a:r>
          </a:p>
          <a:p>
            <a:pPr lvl="2"/>
            <a:r>
              <a:rPr lang="de-CH" altLang="de-DE" dirty="0"/>
              <a:t>Dritte Ebene</a:t>
            </a:r>
          </a:p>
          <a:p>
            <a:pPr lvl="3"/>
            <a:r>
              <a:rPr lang="de-CH" altLang="de-DE" dirty="0"/>
              <a:t>Vierte Ebene</a:t>
            </a:r>
          </a:p>
          <a:p>
            <a:pPr lvl="4"/>
            <a:r>
              <a:rPr lang="de-CH" altLang="de-DE" dirty="0"/>
              <a:t>Fünfte Ebene</a:t>
            </a:r>
          </a:p>
        </p:txBody>
      </p:sp>
      <p:sp>
        <p:nvSpPr>
          <p:cNvPr id="598025" name="Rectangle 9">
            <a:extLst>
              <a:ext uri="{FF2B5EF4-FFF2-40B4-BE49-F238E27FC236}">
                <a16:creationId xmlns:a16="http://schemas.microsoft.com/office/drawing/2014/main" id="{0383036E-C01F-4FAF-8E9C-E5B8B9AC8474}"/>
              </a:ext>
            </a:extLst>
          </p:cNvPr>
          <p:cNvSpPr>
            <a:spLocks noGrp="1" noChangeArrowheads="1"/>
          </p:cNvSpPr>
          <p:nvPr>
            <p:ph type="dt" sz="half" idx="2"/>
          </p:nvPr>
        </p:nvSpPr>
        <p:spPr bwMode="auto">
          <a:xfrm>
            <a:off x="914400" y="6251575"/>
            <a:ext cx="19812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fld id="{DCD69492-6120-43B8-8BA3-8D4AACC52137}" type="datetimeFigureOut">
              <a:rPr lang="de-CH" altLang="de-DE"/>
              <a:pPr>
                <a:defRPr/>
              </a:pPr>
              <a:t>16.09.22</a:t>
            </a:fld>
            <a:endParaRPr lang="de-CH" altLang="de-DE"/>
          </a:p>
        </p:txBody>
      </p:sp>
      <p:sp>
        <p:nvSpPr>
          <p:cNvPr id="598026" name="Rectangle 10">
            <a:extLst>
              <a:ext uri="{FF2B5EF4-FFF2-40B4-BE49-F238E27FC236}">
                <a16:creationId xmlns:a16="http://schemas.microsoft.com/office/drawing/2014/main" id="{223D1AA8-02D4-42A9-97D3-48E4E03954FC}"/>
              </a:ext>
            </a:extLst>
          </p:cNvPr>
          <p:cNvSpPr>
            <a:spLocks noGrp="1" noChangeArrowheads="1"/>
          </p:cNvSpPr>
          <p:nvPr>
            <p:ph type="ftr" sz="quarter" idx="3"/>
          </p:nvPr>
        </p:nvSpPr>
        <p:spPr bwMode="auto">
          <a:xfrm>
            <a:off x="3352800" y="624840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de-CH" altLang="de-DE"/>
          </a:p>
        </p:txBody>
      </p:sp>
      <p:sp>
        <p:nvSpPr>
          <p:cNvPr id="598027" name="Rectangle 11">
            <a:extLst>
              <a:ext uri="{FF2B5EF4-FFF2-40B4-BE49-F238E27FC236}">
                <a16:creationId xmlns:a16="http://schemas.microsoft.com/office/drawing/2014/main" id="{074B2EDD-BE4C-458D-A92C-184E03FB567A}"/>
              </a:ext>
            </a:extLst>
          </p:cNvPr>
          <p:cNvSpPr>
            <a:spLocks noGrp="1" noChangeArrowheads="1"/>
          </p:cNvSpPr>
          <p:nvPr>
            <p:ph type="sldNum" sz="quarter" idx="4"/>
          </p:nvPr>
        </p:nvSpPr>
        <p:spPr bwMode="auto">
          <a:xfrm>
            <a:off x="6781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6436E9D4-87B7-440C-A6CE-E3C7BD031D26}" type="slidenum">
              <a:rPr lang="de-CH" altLang="de-DE"/>
              <a:pPr>
                <a:defRPr/>
              </a:pPr>
              <a:t>‹N°›</a:t>
            </a:fld>
            <a:endParaRPr lang="de-CH" altLang="de-DE"/>
          </a:p>
        </p:txBody>
      </p:sp>
      <p:sp>
        <p:nvSpPr>
          <p:cNvPr id="1034" name="Rectangle 7">
            <a:extLst>
              <a:ext uri="{FF2B5EF4-FFF2-40B4-BE49-F238E27FC236}">
                <a16:creationId xmlns:a16="http://schemas.microsoft.com/office/drawing/2014/main" id="{9B27D117-4009-4888-BC82-BEABEB4E9A09}"/>
              </a:ext>
            </a:extLst>
          </p:cNvPr>
          <p:cNvSpPr>
            <a:spLocks noGrp="1" noChangeArrowheads="1"/>
          </p:cNvSpPr>
          <p:nvPr>
            <p:ph type="title"/>
          </p:nvPr>
        </p:nvSpPr>
        <p:spPr bwMode="auto">
          <a:xfrm>
            <a:off x="914400" y="277813"/>
            <a:ext cx="7772400"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altLang="de-DE" dirty="0"/>
              <a:t>Titelmasterformat durch Klicken bearbeiten</a:t>
            </a:r>
          </a:p>
        </p:txBody>
      </p:sp>
      <p:pic>
        <p:nvPicPr>
          <p:cNvPr id="8" name="Image 7">
            <a:extLst>
              <a:ext uri="{FF2B5EF4-FFF2-40B4-BE49-F238E27FC236}">
                <a16:creationId xmlns:a16="http://schemas.microsoft.com/office/drawing/2014/main" id="{8813E8F5-4A5B-B140-8B32-A614CF2E708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808796" y="538461"/>
            <a:ext cx="1878004" cy="580826"/>
          </a:xfrm>
          <a:prstGeom prst="rect">
            <a:avLst/>
          </a:prstGeom>
        </p:spPr>
      </p:pic>
    </p:spTree>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Lst>
  <p:txStyles>
    <p:title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2"/>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2"/>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2"/>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2"/>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7.png"/><Relationship Id="rId1" Type="http://schemas.openxmlformats.org/officeDocument/2006/relationships/slideLayout" Target="../slideLayouts/slideLayout6.xml"/><Relationship Id="rId4" Type="http://schemas.openxmlformats.org/officeDocument/2006/relationships/image" Target="../media/image46.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oeku.ch/fr/documents/" TargetMode="External"/><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1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1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oeku.ch/fr/documents/" TargetMode="External"/><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8.tiff"/><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31.jpeg"/></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hyperlink" Target="http://www.oeku.ch/de/documents/Leitfaden_Klima-Energie_A4_web.pdf"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3.jpg"/><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6.xml"/><Relationship Id="rId4" Type="http://schemas.openxmlformats.org/officeDocument/2006/relationships/hyperlink" Target="https://oeku.ch/gute-beispiele-karte/"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jp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8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s>
</file>

<file path=ppt/slides/_rels/slide9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 Id="rId9" Type="http://schemas.openxmlformats.org/officeDocument/2006/relationships/image" Target="../media/image70.png"/></Relationships>
</file>

<file path=ppt/slides/_rels/slide9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titel1">
            <a:extLst>
              <a:ext uri="{FF2B5EF4-FFF2-40B4-BE49-F238E27FC236}">
                <a16:creationId xmlns:a16="http://schemas.microsoft.com/office/drawing/2014/main" id="{584BCD1D-D556-4CD1-89B8-52C51AFF6158}"/>
              </a:ext>
            </a:extLst>
          </p:cNvPr>
          <p:cNvSpPr>
            <a:spLocks noGrp="1" noChangeArrowheads="1"/>
          </p:cNvSpPr>
          <p:nvPr>
            <p:ph type="title" idx="4294967295"/>
          </p:nvPr>
        </p:nvSpPr>
        <p:spPr>
          <a:xfrm>
            <a:off x="722264" y="487946"/>
            <a:ext cx="5789881" cy="712564"/>
          </a:xfrm>
          <a:noFill/>
        </p:spPr>
        <p:txBody>
          <a:bodyPr/>
          <a:lstStyle/>
          <a:p>
            <a:pPr algn="ctr" eaLnBrk="1" hangingPunct="1"/>
            <a:r>
              <a:rPr lang="fr-CH" altLang="de-DE" sz="2800" b="1" dirty="0">
                <a:latin typeface="ITC Officina Sans Book" panose="020B0500000000000000" pitchFamily="34" charset="0"/>
              </a:rPr>
              <a:t>Formation en </a:t>
            </a:r>
            <a:br>
              <a:rPr lang="fr-CH" altLang="de-DE" sz="2800" b="1" dirty="0">
                <a:latin typeface="ITC Officina Sans Book" panose="020B0500000000000000" pitchFamily="34" charset="0"/>
              </a:rPr>
            </a:br>
            <a:r>
              <a:rPr lang="fr-CH" altLang="de-DE" sz="2800" b="1" dirty="0">
                <a:latin typeface="ITC Officina Sans Book" panose="020B0500000000000000" pitchFamily="34" charset="0"/>
              </a:rPr>
              <a:t>management environnemental</a:t>
            </a:r>
          </a:p>
        </p:txBody>
      </p:sp>
      <p:sp>
        <p:nvSpPr>
          <p:cNvPr id="5123" name="Rechteck 2">
            <a:extLst>
              <a:ext uri="{FF2B5EF4-FFF2-40B4-BE49-F238E27FC236}">
                <a16:creationId xmlns:a16="http://schemas.microsoft.com/office/drawing/2014/main" id="{82BF16F6-1101-41E4-9F43-4A2EDE79F697}"/>
              </a:ext>
            </a:extLst>
          </p:cNvPr>
          <p:cNvSpPr>
            <a:spLocks noChangeArrowheads="1"/>
          </p:cNvSpPr>
          <p:nvPr/>
        </p:nvSpPr>
        <p:spPr bwMode="auto">
          <a:xfrm>
            <a:off x="1116013" y="5084763"/>
            <a:ext cx="51768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CH" altLang="de-DE" sz="6600" b="1" dirty="0">
                <a:solidFill>
                  <a:schemeClr val="tx2"/>
                </a:solidFill>
                <a:latin typeface="ITC Officina Sans Book" panose="020B0500000000000000" pitchFamily="34" charset="0"/>
              </a:rPr>
              <a:t>Bienvenue!</a:t>
            </a:r>
            <a:endParaRPr lang="fr-CH" altLang="de-DE" sz="6600" dirty="0">
              <a:solidFill>
                <a:schemeClr val="tx2"/>
              </a:solidFill>
              <a:latin typeface="ITC Officina Sans Book" panose="020B0500000000000000" pitchFamily="34" charset="0"/>
            </a:endParaRPr>
          </a:p>
        </p:txBody>
      </p:sp>
      <p:sp>
        <p:nvSpPr>
          <p:cNvPr id="5" name="ZoneTexte 4">
            <a:extLst>
              <a:ext uri="{FF2B5EF4-FFF2-40B4-BE49-F238E27FC236}">
                <a16:creationId xmlns:a16="http://schemas.microsoft.com/office/drawing/2014/main" id="{EB924AB3-FFB4-7345-8690-A16DB788C65B}"/>
              </a:ext>
            </a:extLst>
          </p:cNvPr>
          <p:cNvSpPr txBox="1"/>
          <p:nvPr/>
        </p:nvSpPr>
        <p:spPr>
          <a:xfrm>
            <a:off x="8161020" y="628650"/>
            <a:ext cx="184731" cy="369332"/>
          </a:xfrm>
          <a:prstGeom prst="rect">
            <a:avLst/>
          </a:prstGeom>
          <a:noFill/>
        </p:spPr>
        <p:txBody>
          <a:bodyPr wrap="none" rtlCol="0">
            <a:spAutoFit/>
          </a:bodyPr>
          <a:lstStyle/>
          <a:p>
            <a:endParaRPr lang="fr-CH" dirty="0"/>
          </a:p>
        </p:txBody>
      </p:sp>
      <p:pic>
        <p:nvPicPr>
          <p:cNvPr id="11" name="Image 10">
            <a:extLst>
              <a:ext uri="{FF2B5EF4-FFF2-40B4-BE49-F238E27FC236}">
                <a16:creationId xmlns:a16="http://schemas.microsoft.com/office/drawing/2014/main" id="{E71CD11C-F424-5D48-8273-CB3269076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1844824"/>
            <a:ext cx="2189480" cy="2176145"/>
          </a:xfrm>
          <a:prstGeom prst="rect">
            <a:avLst/>
          </a:prstGeom>
        </p:spPr>
      </p:pic>
      <p:pic>
        <p:nvPicPr>
          <p:cNvPr id="7" name="Image 6" descr="Une image contenant plante&#10;&#10;Description générée automatiquement">
            <a:extLst>
              <a:ext uri="{FF2B5EF4-FFF2-40B4-BE49-F238E27FC236}">
                <a16:creationId xmlns:a16="http://schemas.microsoft.com/office/drawing/2014/main" id="{8A3788C2-D704-A143-83DD-7C2A8FDDF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22265" y="1628800"/>
            <a:ext cx="5789880" cy="3256807"/>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1066800" y="549275"/>
            <a:ext cx="7748588" cy="457200"/>
          </a:xfrm>
          <a:noFill/>
        </p:spPr>
        <p:txBody>
          <a:bodyPr/>
          <a:lstStyle/>
          <a:p>
            <a:r>
              <a:rPr lang="fr-CH" altLang="de-DE" sz="2800" b="1" dirty="0">
                <a:latin typeface="ITC Officina Sans Book" panose="020B0500000000000000" pitchFamily="34" charset="0"/>
                <a:cs typeface="Times New Roman" panose="02020603050405020304" pitchFamily="18" charset="0"/>
              </a:rPr>
              <a:t>	</a:t>
            </a:r>
          </a:p>
        </p:txBody>
      </p:sp>
      <p:sp>
        <p:nvSpPr>
          <p:cNvPr id="29699" name="Rechteck 3">
            <a:extLst>
              <a:ext uri="{FF2B5EF4-FFF2-40B4-BE49-F238E27FC236}">
                <a16:creationId xmlns:a16="http://schemas.microsoft.com/office/drawing/2014/main" id="{C621551D-9399-4935-98FC-AD7AC26DA60A}"/>
              </a:ext>
            </a:extLst>
          </p:cNvPr>
          <p:cNvSpPr>
            <a:spLocks noChangeArrowheads="1"/>
          </p:cNvSpPr>
          <p:nvPr/>
        </p:nvSpPr>
        <p:spPr bwMode="auto">
          <a:xfrm>
            <a:off x="539750" y="3050435"/>
            <a:ext cx="806450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indent="0" algn="ctr">
              <a:lnSpc>
                <a:spcPct val="90000"/>
              </a:lnSpc>
              <a:spcAft>
                <a:spcPts val="600"/>
              </a:spcAft>
              <a:buSzPct val="55000"/>
              <a:buNone/>
            </a:pPr>
            <a:r>
              <a:rPr lang="fr-CH" altLang="de-DE" b="1" dirty="0">
                <a:solidFill>
                  <a:schemeClr val="tx2"/>
                </a:solidFill>
                <a:latin typeface="ITC Officina Sans Book" panose="020B0500000000000000" pitchFamily="34" charset="0"/>
                <a:ea typeface="+mj-ea"/>
                <a:cs typeface="Times New Roman" panose="02020603050405020304" pitchFamily="18" charset="0"/>
              </a:rPr>
              <a:t>Présentation de la documentation pour le cours de formation</a:t>
            </a:r>
          </a:p>
        </p:txBody>
      </p:sp>
    </p:spTree>
    <p:extLst>
      <p:ext uri="{BB962C8B-B14F-4D97-AF65-F5344CB8AC3E}">
        <p14:creationId xmlns:p14="http://schemas.microsoft.com/office/powerpoint/2010/main" val="126816686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4">
            <a:extLst>
              <a:ext uri="{FF2B5EF4-FFF2-40B4-BE49-F238E27FC236}">
                <a16:creationId xmlns:a16="http://schemas.microsoft.com/office/drawing/2014/main" id="{25F81967-92FC-4018-9BE2-19195D14D148}"/>
              </a:ext>
            </a:extLst>
          </p:cNvPr>
          <p:cNvSpPr>
            <a:spLocks noChangeArrowheads="1"/>
          </p:cNvSpPr>
          <p:nvPr/>
        </p:nvSpPr>
        <p:spPr bwMode="auto">
          <a:xfrm>
            <a:off x="1116013" y="188913"/>
            <a:ext cx="7620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90000"/>
              </a:lnSpc>
              <a:buClr>
                <a:schemeClr val="accent1"/>
              </a:buClr>
              <a:buSzPct val="70000"/>
              <a:buFont typeface="Monotype Sorts" pitchFamily="2" charset="2"/>
              <a:buNone/>
            </a:pPr>
            <a:r>
              <a:rPr kumimoji="1" lang="de-DE" altLang="de-DE" sz="2400">
                <a:latin typeface="ITC Officina Sans Book" panose="020B0500000000000000" pitchFamily="34" charset="0"/>
              </a:rPr>
              <a:t>	</a:t>
            </a:r>
          </a:p>
        </p:txBody>
      </p:sp>
      <p:sp>
        <p:nvSpPr>
          <p:cNvPr id="6" name="Rectangle 3">
            <a:extLst>
              <a:ext uri="{FF2B5EF4-FFF2-40B4-BE49-F238E27FC236}">
                <a16:creationId xmlns:a16="http://schemas.microsoft.com/office/drawing/2014/main" id="{33C8026B-C80D-4164-96E5-AB113E5B3F4A}"/>
              </a:ext>
            </a:extLst>
          </p:cNvPr>
          <p:cNvSpPr txBox="1">
            <a:spLocks noChangeArrowheads="1"/>
          </p:cNvSpPr>
          <p:nvPr/>
        </p:nvSpPr>
        <p:spPr bwMode="auto">
          <a:xfrm>
            <a:off x="1066801" y="484188"/>
            <a:ext cx="5665440" cy="582612"/>
          </a:xfrm>
          <a:prstGeom prst="rect">
            <a:avLst/>
          </a:prstGeom>
          <a:noFill/>
          <a:ln>
            <a:noFill/>
          </a:ln>
          <a:effectLst/>
        </p:spPr>
        <p:txBody>
          <a:bodyPr anchor="ct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algn="ctr" eaLnBrk="1" hangingPunct="1">
              <a:defRPr/>
            </a:pPr>
            <a:r>
              <a:rPr lang="fr-CH" altLang="de-DE" sz="2400" b="1" dirty="0">
                <a:latin typeface="ITC Officina Sans Book" panose="020B0500000000000000" pitchFamily="34" charset="0"/>
              </a:rPr>
              <a:t>La sauvegarde de la Création et les enjeux </a:t>
            </a:r>
          </a:p>
          <a:p>
            <a:pPr algn="ctr" eaLnBrk="1" hangingPunct="1">
              <a:defRPr/>
            </a:pPr>
            <a:r>
              <a:rPr lang="fr-CH" altLang="de-DE" sz="2400" b="1" dirty="0">
                <a:latin typeface="ITC Officina Sans Book" panose="020B0500000000000000" pitchFamily="34" charset="0"/>
              </a:rPr>
              <a:t>de société actuels</a:t>
            </a:r>
            <a:endParaRPr lang="fr-CH" altLang="de-DE" sz="2400" b="1" kern="0" dirty="0">
              <a:latin typeface="ITC Officina Sans Book" pitchFamily="34" charset="0"/>
            </a:endParaRPr>
          </a:p>
        </p:txBody>
      </p:sp>
      <p:pic>
        <p:nvPicPr>
          <p:cNvPr id="3" name="Image 2">
            <a:extLst>
              <a:ext uri="{FF2B5EF4-FFF2-40B4-BE49-F238E27FC236}">
                <a16:creationId xmlns:a16="http://schemas.microsoft.com/office/drawing/2014/main" id="{7774FB4B-A66F-8D46-9988-7C9FE7697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155113"/>
            <a:ext cx="5417415" cy="5579842"/>
          </a:xfrm>
          <a:prstGeom prst="rect">
            <a:avLst/>
          </a:prstGeom>
        </p:spPr>
      </p:pic>
    </p:spTree>
    <p:extLst>
      <p:ext uri="{BB962C8B-B14F-4D97-AF65-F5344CB8AC3E}">
        <p14:creationId xmlns:p14="http://schemas.microsoft.com/office/powerpoint/2010/main" val="231230804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EBA565C8-26B6-9A46-A35E-F0B449738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556792"/>
            <a:ext cx="6730633" cy="4714949"/>
          </a:xfrm>
          <a:prstGeom prst="rect">
            <a:avLst/>
          </a:prstGeom>
        </p:spPr>
      </p:pic>
      <p:sp>
        <p:nvSpPr>
          <p:cNvPr id="4" name="Rectangle 3">
            <a:extLst>
              <a:ext uri="{FF2B5EF4-FFF2-40B4-BE49-F238E27FC236}">
                <a16:creationId xmlns:a16="http://schemas.microsoft.com/office/drawing/2014/main" id="{C79C7CAD-BC44-714B-979C-483BDD36C4DE}"/>
              </a:ext>
            </a:extLst>
          </p:cNvPr>
          <p:cNvSpPr txBox="1">
            <a:spLocks noChangeArrowheads="1"/>
          </p:cNvSpPr>
          <p:nvPr/>
        </p:nvSpPr>
        <p:spPr bwMode="auto">
          <a:xfrm>
            <a:off x="1066800" y="484188"/>
            <a:ext cx="7908925" cy="582612"/>
          </a:xfrm>
          <a:prstGeom prst="rect">
            <a:avLst/>
          </a:prstGeom>
          <a:noFill/>
          <a:ln>
            <a:noFill/>
          </a:ln>
          <a:effectLst/>
        </p:spPr>
        <p:txBody>
          <a:bodyPr anchor="ct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eaLnBrk="1" hangingPunct="1">
              <a:defRPr/>
            </a:pPr>
            <a:r>
              <a:rPr lang="fr-CH" altLang="de-DE" sz="2400" b="1" dirty="0">
                <a:latin typeface="ITC Officina Sans Book" panose="020B0500000000000000" pitchFamily="34" charset="0"/>
              </a:rPr>
              <a:t>Réactions des acteurs économiques</a:t>
            </a:r>
            <a:endParaRPr lang="fr-CH" altLang="de-DE" sz="2400" b="1" kern="0" dirty="0">
              <a:latin typeface="ITC Officina Sans Book" pitchFamily="34" charset="0"/>
            </a:endParaRPr>
          </a:p>
        </p:txBody>
      </p:sp>
    </p:spTree>
    <p:extLst>
      <p:ext uri="{BB962C8B-B14F-4D97-AF65-F5344CB8AC3E}">
        <p14:creationId xmlns:p14="http://schemas.microsoft.com/office/powerpoint/2010/main" val="460400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3DFF3B2-4FB2-4748-BB27-117E25FC5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112986"/>
            <a:ext cx="6544900" cy="5745961"/>
          </a:xfrm>
          <a:prstGeom prst="rect">
            <a:avLst/>
          </a:prstGeom>
        </p:spPr>
      </p:pic>
    </p:spTree>
    <p:extLst>
      <p:ext uri="{BB962C8B-B14F-4D97-AF65-F5344CB8AC3E}">
        <p14:creationId xmlns:p14="http://schemas.microsoft.com/office/powerpoint/2010/main" val="31999924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C67324-3E0B-D954-73F1-6F0E264F4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716539"/>
            <a:ext cx="5688632" cy="5424921"/>
          </a:xfrm>
          <a:prstGeom prst="rect">
            <a:avLst/>
          </a:prstGeom>
        </p:spPr>
      </p:pic>
    </p:spTree>
    <p:extLst>
      <p:ext uri="{BB962C8B-B14F-4D97-AF65-F5344CB8AC3E}">
        <p14:creationId xmlns:p14="http://schemas.microsoft.com/office/powerpoint/2010/main" val="32122352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4">
            <a:extLst>
              <a:ext uri="{FF2B5EF4-FFF2-40B4-BE49-F238E27FC236}">
                <a16:creationId xmlns:a16="http://schemas.microsoft.com/office/drawing/2014/main" id="{82E9249A-952C-4EC1-BB32-443F76D7A12F}"/>
              </a:ext>
            </a:extLst>
          </p:cNvPr>
          <p:cNvSpPr>
            <a:spLocks noChangeArrowheads="1"/>
          </p:cNvSpPr>
          <p:nvPr/>
        </p:nvSpPr>
        <p:spPr bwMode="auto">
          <a:xfrm>
            <a:off x="1211262" y="280194"/>
            <a:ext cx="7620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90000"/>
              </a:lnSpc>
              <a:buClr>
                <a:schemeClr val="accent1"/>
              </a:buClr>
              <a:buSzPct val="70000"/>
              <a:buFont typeface="Monotype Sorts" pitchFamily="2" charset="2"/>
              <a:buNone/>
            </a:pPr>
            <a:r>
              <a:rPr kumimoji="1" lang="de-DE" altLang="de-DE" sz="2400">
                <a:latin typeface="ITC Officina Sans Book" panose="020B0500000000000000" pitchFamily="34" charset="0"/>
              </a:rPr>
              <a:t>	</a:t>
            </a:r>
          </a:p>
        </p:txBody>
      </p:sp>
      <p:sp>
        <p:nvSpPr>
          <p:cNvPr id="200707" name="Rectangle 3">
            <a:extLst>
              <a:ext uri="{FF2B5EF4-FFF2-40B4-BE49-F238E27FC236}">
                <a16:creationId xmlns:a16="http://schemas.microsoft.com/office/drawing/2014/main" id="{D2D17113-4FDB-4177-A3ED-AAE331A65B1E}"/>
              </a:ext>
            </a:extLst>
          </p:cNvPr>
          <p:cNvSpPr>
            <a:spLocks noGrp="1" noChangeArrowheads="1"/>
          </p:cNvSpPr>
          <p:nvPr>
            <p:ph type="title" idx="4294967295"/>
          </p:nvPr>
        </p:nvSpPr>
        <p:spPr>
          <a:xfrm>
            <a:off x="1066800" y="484188"/>
            <a:ext cx="7908925" cy="582612"/>
          </a:xfrm>
        </p:spPr>
        <p:txBody>
          <a:bodyPr/>
          <a:lstStyle/>
          <a:p>
            <a:pPr eaLnBrk="1" hangingPunct="1"/>
            <a:r>
              <a:rPr lang="fr-CH" altLang="de-DE" sz="2400" b="1" dirty="0">
                <a:latin typeface="ITC Officina Sans Book" panose="020B0500000000000000" pitchFamily="34" charset="0"/>
              </a:rPr>
              <a:t>              Répartition des tâches et rôles</a:t>
            </a:r>
          </a:p>
        </p:txBody>
      </p:sp>
      <p:pic>
        <p:nvPicPr>
          <p:cNvPr id="3" name="Image 2">
            <a:extLst>
              <a:ext uri="{FF2B5EF4-FFF2-40B4-BE49-F238E27FC236}">
                <a16:creationId xmlns:a16="http://schemas.microsoft.com/office/drawing/2014/main" id="{A88C6471-63EB-BA9A-D12B-2AA6C6D20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263448"/>
            <a:ext cx="5302026" cy="5484116"/>
          </a:xfrm>
          <a:prstGeom prst="rect">
            <a:avLst/>
          </a:prstGeom>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4">
            <a:extLst>
              <a:ext uri="{FF2B5EF4-FFF2-40B4-BE49-F238E27FC236}">
                <a16:creationId xmlns:a16="http://schemas.microsoft.com/office/drawing/2014/main" id="{82E9249A-952C-4EC1-BB32-443F76D7A12F}"/>
              </a:ext>
            </a:extLst>
          </p:cNvPr>
          <p:cNvSpPr>
            <a:spLocks noChangeArrowheads="1"/>
          </p:cNvSpPr>
          <p:nvPr/>
        </p:nvSpPr>
        <p:spPr bwMode="auto">
          <a:xfrm>
            <a:off x="1211262" y="280194"/>
            <a:ext cx="7620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90000"/>
              </a:lnSpc>
              <a:buClr>
                <a:schemeClr val="accent1"/>
              </a:buClr>
              <a:buSzPct val="70000"/>
              <a:buFont typeface="Monotype Sorts" pitchFamily="2" charset="2"/>
              <a:buNone/>
            </a:pPr>
            <a:r>
              <a:rPr kumimoji="1" lang="de-DE" altLang="de-DE" sz="2400">
                <a:latin typeface="ITC Officina Sans Book" panose="020B0500000000000000" pitchFamily="34" charset="0"/>
              </a:rPr>
              <a:t>	</a:t>
            </a:r>
          </a:p>
        </p:txBody>
      </p:sp>
      <p:sp>
        <p:nvSpPr>
          <p:cNvPr id="200707" name="Rectangle 3">
            <a:extLst>
              <a:ext uri="{FF2B5EF4-FFF2-40B4-BE49-F238E27FC236}">
                <a16:creationId xmlns:a16="http://schemas.microsoft.com/office/drawing/2014/main" id="{D2D17113-4FDB-4177-A3ED-AAE331A65B1E}"/>
              </a:ext>
            </a:extLst>
          </p:cNvPr>
          <p:cNvSpPr>
            <a:spLocks noGrp="1" noChangeArrowheads="1"/>
          </p:cNvSpPr>
          <p:nvPr>
            <p:ph type="title" idx="4294967295"/>
          </p:nvPr>
        </p:nvSpPr>
        <p:spPr>
          <a:xfrm>
            <a:off x="1066800" y="484188"/>
            <a:ext cx="7908925" cy="582612"/>
          </a:xfrm>
        </p:spPr>
        <p:txBody>
          <a:bodyPr/>
          <a:lstStyle/>
          <a:p>
            <a:pPr eaLnBrk="1" hangingPunct="1"/>
            <a:r>
              <a:rPr lang="fr-CH" altLang="de-DE" sz="2400" b="1" dirty="0">
                <a:latin typeface="ITC Officina Sans Book" panose="020B0500000000000000" pitchFamily="34" charset="0"/>
              </a:rPr>
              <a:t>              Répartition des tâches et rôles</a:t>
            </a:r>
          </a:p>
        </p:txBody>
      </p:sp>
      <p:pic>
        <p:nvPicPr>
          <p:cNvPr id="6" name="Image 5">
            <a:extLst>
              <a:ext uri="{FF2B5EF4-FFF2-40B4-BE49-F238E27FC236}">
                <a16:creationId xmlns:a16="http://schemas.microsoft.com/office/drawing/2014/main" id="{87360DDD-FBFF-9742-D58C-A2E8B1E39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750" y="1196752"/>
            <a:ext cx="7061642" cy="5306320"/>
          </a:xfrm>
          <a:prstGeom prst="rect">
            <a:avLst/>
          </a:prstGeom>
        </p:spPr>
      </p:pic>
    </p:spTree>
    <p:extLst>
      <p:ext uri="{BB962C8B-B14F-4D97-AF65-F5344CB8AC3E}">
        <p14:creationId xmlns:p14="http://schemas.microsoft.com/office/powerpoint/2010/main" val="156764516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el 1">
            <a:extLst>
              <a:ext uri="{FF2B5EF4-FFF2-40B4-BE49-F238E27FC236}">
                <a16:creationId xmlns:a16="http://schemas.microsoft.com/office/drawing/2014/main" id="{EC582E14-82E6-4174-A18A-7D1C3FA6D3AE}"/>
              </a:ext>
            </a:extLst>
          </p:cNvPr>
          <p:cNvSpPr>
            <a:spLocks noGrp="1" noChangeArrowheads="1"/>
          </p:cNvSpPr>
          <p:nvPr>
            <p:ph type="ctrTitle"/>
          </p:nvPr>
        </p:nvSpPr>
        <p:spPr>
          <a:xfrm>
            <a:off x="1305693" y="541338"/>
            <a:ext cx="7370763" cy="511175"/>
          </a:xfrm>
        </p:spPr>
        <p:txBody>
          <a:bodyPr/>
          <a:lstStyle/>
          <a:p>
            <a:pPr eaLnBrk="1" hangingPunct="1"/>
            <a:r>
              <a:rPr lang="fr-CH" altLang="de-DE" sz="2400" b="1" dirty="0">
                <a:latin typeface="ITC Officina Sans Book" panose="020B0500000000000000" pitchFamily="34" charset="0"/>
              </a:rPr>
              <a:t>Les acteurs du terrain</a:t>
            </a:r>
          </a:p>
        </p:txBody>
      </p:sp>
      <p:sp>
        <p:nvSpPr>
          <p:cNvPr id="12" name="Untertitel 2">
            <a:extLst>
              <a:ext uri="{FF2B5EF4-FFF2-40B4-BE49-F238E27FC236}">
                <a16:creationId xmlns:a16="http://schemas.microsoft.com/office/drawing/2014/main" id="{AFC34A29-53B6-4D6F-9CFE-5B770A51E134}"/>
              </a:ext>
            </a:extLst>
          </p:cNvPr>
          <p:cNvSpPr txBox="1">
            <a:spLocks/>
          </p:cNvSpPr>
          <p:nvPr/>
        </p:nvSpPr>
        <p:spPr bwMode="auto">
          <a:xfrm>
            <a:off x="1168400" y="1773238"/>
            <a:ext cx="7561263" cy="4176042"/>
          </a:xfrm>
          <a:prstGeom prst="rect">
            <a:avLst/>
          </a:prstGeom>
          <a:noFill/>
          <a:ln>
            <a:noFill/>
          </a:ln>
          <a:effectLst/>
        </p:spPr>
        <p:txBody>
          <a:bodyPr/>
          <a:lstStyle>
            <a:lvl1pPr marL="0" indent="0" algn="ctr" rtl="0" eaLnBrk="0" fontAlgn="base" hangingPunct="0">
              <a:spcBef>
                <a:spcPct val="20000"/>
              </a:spcBef>
              <a:spcAft>
                <a:spcPct val="0"/>
              </a:spcAft>
              <a:buClr>
                <a:schemeClr val="folHlink"/>
              </a:buClr>
              <a:buSzPct val="90000"/>
              <a:buFont typeface="Wingdings" pitchFamily="2" charset="2"/>
              <a:buNone/>
              <a:defRPr sz="28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chemeClr val="accent1"/>
              </a:buClr>
              <a:buSzPct val="75000"/>
              <a:buFont typeface="Wingdings" pitchFamily="2" charset="2"/>
              <a:buNone/>
              <a:defRPr sz="2600">
                <a:solidFill>
                  <a:schemeClr val="tx1">
                    <a:tint val="75000"/>
                  </a:schemeClr>
                </a:solidFill>
                <a:latin typeface="+mn-lt"/>
              </a:defRPr>
            </a:lvl2pPr>
            <a:lvl3pPr marL="914400" indent="0" algn="ctr" rtl="0" eaLnBrk="0" fontAlgn="base" hangingPunct="0">
              <a:spcBef>
                <a:spcPct val="20000"/>
              </a:spcBef>
              <a:spcAft>
                <a:spcPct val="0"/>
              </a:spcAft>
              <a:buClr>
                <a:schemeClr val="folHlink"/>
              </a:buClr>
              <a:buSzPct val="55000"/>
              <a:buFont typeface="Wingdings" pitchFamily="2" charset="2"/>
              <a:buNone/>
              <a:defRPr sz="2300">
                <a:solidFill>
                  <a:schemeClr val="tx1">
                    <a:tint val="75000"/>
                  </a:schemeClr>
                </a:solidFill>
                <a:latin typeface="+mn-lt"/>
              </a:defRPr>
            </a:lvl3pPr>
            <a:lvl4pPr marL="1371600" indent="0" algn="ctr" rtl="0" eaLnBrk="0" fontAlgn="base" hangingPunct="0">
              <a:spcBef>
                <a:spcPct val="20000"/>
              </a:spcBef>
              <a:spcAft>
                <a:spcPct val="0"/>
              </a:spcAft>
              <a:buClr>
                <a:schemeClr val="accent1"/>
              </a:buClr>
              <a:buFont typeface="Wingdings" pitchFamily="2" charset="2"/>
              <a:buNone/>
              <a:defRPr sz="2000">
                <a:solidFill>
                  <a:schemeClr val="tx1">
                    <a:tint val="75000"/>
                  </a:schemeClr>
                </a:solidFill>
                <a:latin typeface="+mn-lt"/>
              </a:defRPr>
            </a:lvl4pPr>
            <a:lvl5pPr marL="1828800" indent="0" algn="ctr" rtl="0" eaLnBrk="0" fontAlgn="base" hangingPunct="0">
              <a:spcBef>
                <a:spcPct val="20000"/>
              </a:spcBef>
              <a:spcAft>
                <a:spcPct val="0"/>
              </a:spcAft>
              <a:buClr>
                <a:schemeClr val="accent1"/>
              </a:buClr>
              <a:buFont typeface="Wingdings" pitchFamily="2" charset="2"/>
              <a:buNone/>
              <a:defRPr sz="2000">
                <a:solidFill>
                  <a:schemeClr val="tx1">
                    <a:tint val="75000"/>
                  </a:schemeClr>
                </a:solidFill>
                <a:latin typeface="+mn-lt"/>
              </a:defRPr>
            </a:lvl5pPr>
            <a:lvl6pPr marL="2286000" indent="0" algn="ctr" rtl="0" fontAlgn="base">
              <a:spcBef>
                <a:spcPct val="20000"/>
              </a:spcBef>
              <a:spcAft>
                <a:spcPct val="0"/>
              </a:spcAft>
              <a:buClr>
                <a:schemeClr val="accent1"/>
              </a:buClr>
              <a:buFont typeface="Wingdings" pitchFamily="2" charset="2"/>
              <a:buNone/>
              <a:defRPr sz="2000">
                <a:solidFill>
                  <a:schemeClr val="tx1">
                    <a:tint val="75000"/>
                  </a:schemeClr>
                </a:solidFill>
                <a:latin typeface="+mn-lt"/>
              </a:defRPr>
            </a:lvl6pPr>
            <a:lvl7pPr marL="2743200" indent="0" algn="ctr" rtl="0" fontAlgn="base">
              <a:spcBef>
                <a:spcPct val="20000"/>
              </a:spcBef>
              <a:spcAft>
                <a:spcPct val="0"/>
              </a:spcAft>
              <a:buClr>
                <a:schemeClr val="accent1"/>
              </a:buClr>
              <a:buFont typeface="Wingdings" pitchFamily="2" charset="2"/>
              <a:buNone/>
              <a:defRPr sz="2000">
                <a:solidFill>
                  <a:schemeClr val="tx1">
                    <a:tint val="75000"/>
                  </a:schemeClr>
                </a:solidFill>
                <a:latin typeface="+mn-lt"/>
              </a:defRPr>
            </a:lvl7pPr>
            <a:lvl8pPr marL="3200400" indent="0" algn="ctr" rtl="0" fontAlgn="base">
              <a:spcBef>
                <a:spcPct val="20000"/>
              </a:spcBef>
              <a:spcAft>
                <a:spcPct val="0"/>
              </a:spcAft>
              <a:buClr>
                <a:schemeClr val="accent1"/>
              </a:buClr>
              <a:buFont typeface="Wingdings" pitchFamily="2" charset="2"/>
              <a:buNone/>
              <a:defRPr sz="2000">
                <a:solidFill>
                  <a:schemeClr val="tx1">
                    <a:tint val="75000"/>
                  </a:schemeClr>
                </a:solidFill>
                <a:latin typeface="+mn-lt"/>
              </a:defRPr>
            </a:lvl8pPr>
            <a:lvl9pPr marL="3657600" indent="0" algn="ctr" rtl="0" fontAlgn="base">
              <a:spcBef>
                <a:spcPct val="20000"/>
              </a:spcBef>
              <a:spcAft>
                <a:spcPct val="0"/>
              </a:spcAft>
              <a:buClr>
                <a:schemeClr val="accent1"/>
              </a:buClr>
              <a:buFont typeface="Wingdings" pitchFamily="2" charset="2"/>
              <a:buNone/>
              <a:defRPr sz="2000">
                <a:solidFill>
                  <a:schemeClr val="tx1">
                    <a:tint val="75000"/>
                  </a:schemeClr>
                </a:solidFill>
                <a:latin typeface="+mn-lt"/>
              </a:defRPr>
            </a:lvl9pPr>
          </a:lstStyle>
          <a:p>
            <a:pPr marL="355600" indent="-355600" algn="l" eaLnBrk="1" hangingPunct="1">
              <a:spcBef>
                <a:spcPts val="600"/>
              </a:spcBef>
              <a:buFontTx/>
              <a:buChar char="•"/>
              <a:defRPr/>
            </a:pPr>
            <a:r>
              <a:rPr lang="fr-CH" sz="2000" b="1" dirty="0">
                <a:solidFill>
                  <a:schemeClr val="tx1"/>
                </a:solidFill>
                <a:latin typeface="ITC Officina Sans Book" pitchFamily="34" charset="0"/>
              </a:rPr>
              <a:t>Les responsables de la communauté (conseil de paroisse...)</a:t>
            </a:r>
          </a:p>
          <a:p>
            <a:pPr marL="355600" indent="-355600" algn="l" eaLnBrk="1" hangingPunct="1">
              <a:spcBef>
                <a:spcPts val="600"/>
              </a:spcBef>
              <a:buFontTx/>
              <a:buChar char="•"/>
              <a:defRPr/>
            </a:pPr>
            <a:r>
              <a:rPr lang="fr-CH" sz="2000" b="1" dirty="0">
                <a:solidFill>
                  <a:schemeClr val="tx1"/>
                </a:solidFill>
                <a:latin typeface="ITC Officina Sans Book" pitchFamily="34" charset="0"/>
              </a:rPr>
              <a:t>L’autorité responsable du management environnemental (AR)</a:t>
            </a:r>
          </a:p>
          <a:p>
            <a:pPr marL="355600" indent="-355600" algn="l" eaLnBrk="1" hangingPunct="1">
              <a:spcBef>
                <a:spcPts val="600"/>
              </a:spcBef>
              <a:buFontTx/>
              <a:buChar char="•"/>
              <a:defRPr/>
            </a:pPr>
            <a:r>
              <a:rPr lang="fr-CH" sz="2000" b="1" dirty="0">
                <a:solidFill>
                  <a:schemeClr val="tx1"/>
                </a:solidFill>
                <a:latin typeface="ITC Officina Sans Book" pitchFamily="34" charset="0"/>
              </a:rPr>
              <a:t>Le responsable de l’équipe Environnement (RE)</a:t>
            </a:r>
          </a:p>
          <a:p>
            <a:pPr marL="355600" indent="-355600" algn="l" eaLnBrk="1" hangingPunct="1">
              <a:spcBef>
                <a:spcPts val="600"/>
              </a:spcBef>
              <a:buFontTx/>
              <a:buChar char="•"/>
              <a:defRPr/>
            </a:pPr>
            <a:r>
              <a:rPr lang="fr-CH" sz="2000" b="1" dirty="0">
                <a:solidFill>
                  <a:schemeClr val="tx1"/>
                </a:solidFill>
                <a:latin typeface="ITC Officina Sans Book" pitchFamily="34" charset="0"/>
              </a:rPr>
              <a:t>Le responsable de la sécurité (RS)</a:t>
            </a:r>
          </a:p>
          <a:p>
            <a:pPr marL="355600" indent="-355600" algn="l" eaLnBrk="1" hangingPunct="1">
              <a:spcBef>
                <a:spcPts val="600"/>
              </a:spcBef>
              <a:buFontTx/>
              <a:buChar char="•"/>
              <a:defRPr/>
            </a:pPr>
            <a:r>
              <a:rPr lang="fr-CH" sz="2000" b="1" dirty="0">
                <a:solidFill>
                  <a:schemeClr val="tx1"/>
                </a:solidFill>
                <a:latin typeface="ITC Officina Sans Book" pitchFamily="34" charset="0"/>
              </a:rPr>
              <a:t>Le responsable de l’équipe Énergie ; les collaborateurs de l’équipe Énergie</a:t>
            </a:r>
          </a:p>
          <a:p>
            <a:pPr marL="355600" indent="-355600" algn="l" eaLnBrk="1" hangingPunct="1">
              <a:spcBef>
                <a:spcPts val="600"/>
              </a:spcBef>
              <a:buFontTx/>
              <a:buChar char="•"/>
              <a:defRPr/>
            </a:pPr>
            <a:r>
              <a:rPr lang="fr-CH" sz="2000" b="1" dirty="0">
                <a:solidFill>
                  <a:schemeClr val="tx1"/>
                </a:solidFill>
                <a:latin typeface="ITC Officina Sans Book" pitchFamily="34" charset="0"/>
              </a:rPr>
              <a:t>Le conseiller en management environnemental (CME)</a:t>
            </a:r>
          </a:p>
          <a:p>
            <a:pPr marL="355600" indent="-355600" algn="l" eaLnBrk="1" hangingPunct="1">
              <a:spcBef>
                <a:spcPts val="600"/>
              </a:spcBef>
              <a:buFontTx/>
              <a:buChar char="•"/>
              <a:defRPr/>
            </a:pPr>
            <a:r>
              <a:rPr lang="fr-CH" sz="2000" b="1" dirty="0">
                <a:solidFill>
                  <a:schemeClr val="tx1"/>
                </a:solidFill>
                <a:latin typeface="ITC Officina Sans Book" pitchFamily="34" charset="0"/>
              </a:rPr>
              <a:t>Les autres membres de l’équipe Environnement </a:t>
            </a:r>
          </a:p>
          <a:p>
            <a:pPr marL="355600" indent="-355600" algn="l" eaLnBrk="1" hangingPunct="1">
              <a:spcBef>
                <a:spcPts val="600"/>
              </a:spcBef>
              <a:buFontTx/>
              <a:buChar char="•"/>
              <a:defRPr/>
            </a:pPr>
            <a:endParaRPr lang="fr-CH" sz="2000" b="1" dirty="0">
              <a:solidFill>
                <a:schemeClr val="tx1"/>
              </a:solidFill>
              <a:latin typeface="ITC Officina Sans Book" pitchFamily="34" charset="0"/>
            </a:endParaRPr>
          </a:p>
          <a:p>
            <a:pPr algn="l" eaLnBrk="1" hangingPunct="1">
              <a:spcBef>
                <a:spcPts val="600"/>
              </a:spcBef>
              <a:defRPr/>
            </a:pPr>
            <a:r>
              <a:rPr lang="fr-CH" sz="2200" b="1" dirty="0">
                <a:solidFill>
                  <a:srgbClr val="74A824"/>
                </a:solidFill>
                <a:latin typeface="ITC Officina Sans Book" pitchFamily="34" charset="0"/>
              </a:rPr>
              <a:t>Dans l'idéal, ces acteurs travaillent main dans la main pendant la mise en place du SME !</a:t>
            </a:r>
          </a:p>
          <a:p>
            <a:pPr marL="354013" indent="-354013" algn="l" eaLnBrk="1" hangingPunct="1">
              <a:defRPr/>
            </a:pPr>
            <a:endParaRPr lang="de-DE" kern="0" dirty="0">
              <a:solidFill>
                <a:srgbClr val="FF0000"/>
              </a:solidFill>
              <a:latin typeface="Bodoni MT" pitchFamily="18" charset="0"/>
            </a:endParaRPr>
          </a:p>
          <a:p>
            <a:pPr marL="354013" indent="-354013" algn="l" eaLnBrk="1" hangingPunct="1">
              <a:defRPr/>
            </a:pPr>
            <a:endParaRPr lang="de-DE" sz="2400" b="1" kern="0" dirty="0">
              <a:solidFill>
                <a:schemeClr val="tx1"/>
              </a:solidFill>
              <a:latin typeface="Bodoni MT"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el 1">
            <a:extLst>
              <a:ext uri="{FF2B5EF4-FFF2-40B4-BE49-F238E27FC236}">
                <a16:creationId xmlns:a16="http://schemas.microsoft.com/office/drawing/2014/main" id="{328F265F-3303-3CD9-E598-B0E506DFF88E}"/>
              </a:ext>
            </a:extLst>
          </p:cNvPr>
          <p:cNvSpPr>
            <a:spLocks noGrp="1" noChangeArrowheads="1"/>
          </p:cNvSpPr>
          <p:nvPr>
            <p:ph type="ctrTitle"/>
          </p:nvPr>
        </p:nvSpPr>
        <p:spPr>
          <a:xfrm>
            <a:off x="611560" y="116632"/>
            <a:ext cx="7370763" cy="360040"/>
          </a:xfrm>
        </p:spPr>
        <p:txBody>
          <a:bodyPr/>
          <a:lstStyle/>
          <a:p>
            <a:pPr eaLnBrk="1" hangingPunct="1"/>
            <a:r>
              <a:rPr lang="fr-CH" altLang="de-DE" sz="2400" b="1" dirty="0">
                <a:latin typeface="ITC Officina Sans Book" panose="020B0500000000000000" pitchFamily="34" charset="0"/>
              </a:rPr>
              <a:t>Répartition des tâches au moyen d’un organigramme</a:t>
            </a:r>
          </a:p>
        </p:txBody>
      </p:sp>
      <p:pic>
        <p:nvPicPr>
          <p:cNvPr id="9" name="Image 8">
            <a:extLst>
              <a:ext uri="{FF2B5EF4-FFF2-40B4-BE49-F238E27FC236}">
                <a16:creationId xmlns:a16="http://schemas.microsoft.com/office/drawing/2014/main" id="{4E888F4E-F30C-C5EE-BDF1-D75727AAF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502825"/>
            <a:ext cx="5088739" cy="6266616"/>
          </a:xfrm>
          <a:prstGeom prst="rect">
            <a:avLst/>
          </a:prstGeom>
        </p:spPr>
      </p:pic>
    </p:spTree>
    <p:extLst>
      <p:ext uri="{BB962C8B-B14F-4D97-AF65-F5344CB8AC3E}">
        <p14:creationId xmlns:p14="http://schemas.microsoft.com/office/powerpoint/2010/main" val="6392972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ctrTitle"/>
          </p:nvPr>
        </p:nvSpPr>
        <p:spPr>
          <a:xfrm>
            <a:off x="755576" y="107505"/>
            <a:ext cx="8704163" cy="83671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fr-CH" sz="2400" dirty="0">
                <a:latin typeface="ITC Officina Sans Book" panose="020B0500000000000000" pitchFamily="34" charset="0"/>
              </a:rPr>
              <a:t>Le savoir du conseiller en management </a:t>
            </a:r>
            <a:br>
              <a:rPr lang="fr-CH" sz="2400" dirty="0">
                <a:latin typeface="ITC Officina Sans Book" panose="020B0500000000000000" pitchFamily="34" charset="0"/>
              </a:rPr>
            </a:br>
            <a:r>
              <a:rPr lang="fr-CH" sz="2400" dirty="0">
                <a:latin typeface="ITC Officina Sans Book" panose="020B0500000000000000" pitchFamily="34" charset="0"/>
              </a:rPr>
              <a:t>environnemental</a:t>
            </a:r>
            <a:endParaRPr lang="fr-CH" altLang="de-DE" sz="2400" dirty="0">
              <a:latin typeface="ITC Officina Sans Book" panose="020B0500000000000000" pitchFamily="34" charset="0"/>
            </a:endParaRPr>
          </a:p>
        </p:txBody>
      </p:sp>
      <p:sp>
        <p:nvSpPr>
          <p:cNvPr id="4" name="Rechteck 3">
            <a:extLst>
              <a:ext uri="{FF2B5EF4-FFF2-40B4-BE49-F238E27FC236}">
                <a16:creationId xmlns:a16="http://schemas.microsoft.com/office/drawing/2014/main" id="{5352ACD7-0895-2846-B5C2-746504DA3264}"/>
              </a:ext>
            </a:extLst>
          </p:cNvPr>
          <p:cNvSpPr/>
          <p:nvPr/>
        </p:nvSpPr>
        <p:spPr>
          <a:xfrm>
            <a:off x="611560" y="1196752"/>
            <a:ext cx="8064896" cy="5539978"/>
          </a:xfrm>
          <a:prstGeom prst="rect">
            <a:avLst/>
          </a:prstGeom>
        </p:spPr>
        <p:txBody>
          <a:bodyPr wrap="square">
            <a:spAutoFit/>
          </a:bodyPr>
          <a:lstStyle/>
          <a:p>
            <a:pPr marL="342900" lvl="0" indent="-342900">
              <a:spcBef>
                <a:spcPts val="300"/>
              </a:spcBef>
              <a:spcAft>
                <a:spcPts val="300"/>
              </a:spcAft>
              <a:buFont typeface="Symbol" pitchFamily="2" charset="2"/>
              <a:buChar char=""/>
              <a:tabLst>
                <a:tab pos="457200" algn="l"/>
              </a:tabLst>
            </a:pPr>
            <a:r>
              <a:rPr lang="fr-CH" dirty="0">
                <a:ea typeface="Times New Roman" panose="02020603050405020304" pitchFamily="18" charset="0"/>
                <a:cs typeface="Times New Roman" panose="02020603050405020304" pitchFamily="18" charset="0"/>
              </a:rPr>
              <a:t>Il connaît les bases du Coq vert: Le Coq vert est un système de management environnemental (SME) reconnu, basé sur le SME européen EMAS (Eco-Management and Audit Scheme). En Allemagne, le SME à l‘intention des paroisses s'appelle "</a:t>
            </a:r>
            <a:r>
              <a:rPr lang="fr-CH" dirty="0" err="1">
                <a:ea typeface="Times New Roman" panose="02020603050405020304" pitchFamily="18" charset="0"/>
                <a:cs typeface="Times New Roman" panose="02020603050405020304" pitchFamily="18" charset="0"/>
              </a:rPr>
              <a:t>Grüner</a:t>
            </a:r>
            <a:r>
              <a:rPr lang="fr-CH" dirty="0">
                <a:ea typeface="Times New Roman" panose="02020603050405020304" pitchFamily="18" charset="0"/>
                <a:cs typeface="Times New Roman" panose="02020603050405020304" pitchFamily="18" charset="0"/>
              </a:rPr>
              <a:t> Hahn/</a:t>
            </a:r>
            <a:r>
              <a:rPr lang="fr-CH" dirty="0" err="1">
                <a:ea typeface="Times New Roman" panose="02020603050405020304" pitchFamily="18" charset="0"/>
                <a:cs typeface="Times New Roman" panose="02020603050405020304" pitchFamily="18" charset="0"/>
              </a:rPr>
              <a:t>Grüner</a:t>
            </a:r>
            <a:r>
              <a:rPr lang="fr-CH" dirty="0">
                <a:ea typeface="Times New Roman" panose="02020603050405020304" pitchFamily="18" charset="0"/>
                <a:cs typeface="Times New Roman" panose="02020603050405020304" pitchFamily="18" charset="0"/>
              </a:rPr>
              <a:t> </a:t>
            </a:r>
            <a:r>
              <a:rPr lang="fr-CH" dirty="0" err="1">
                <a:ea typeface="Times New Roman" panose="02020603050405020304" pitchFamily="18" charset="0"/>
                <a:cs typeface="Times New Roman" panose="02020603050405020304" pitchFamily="18" charset="0"/>
              </a:rPr>
              <a:t>Gockel</a:t>
            </a:r>
            <a:r>
              <a:rPr lang="fr-CH" dirty="0">
                <a:ea typeface="Times New Roman" panose="02020603050405020304" pitchFamily="18" charset="0"/>
                <a:cs typeface="Times New Roman" panose="02020603050405020304" pitchFamily="18" charset="0"/>
              </a:rPr>
              <a:t>". Le management environnemental international selon les normes ISO 14001 est également très similaire.</a:t>
            </a:r>
          </a:p>
          <a:p>
            <a:pPr marL="342900" lvl="0" indent="-342900" algn="l">
              <a:spcBef>
                <a:spcPts val="300"/>
              </a:spcBef>
              <a:spcAft>
                <a:spcPts val="300"/>
              </a:spcAft>
              <a:buFont typeface="Symbol" pitchFamily="2" charset="2"/>
              <a:buChar char=""/>
              <a:tabLst>
                <a:tab pos="457200" algn="l"/>
              </a:tabLst>
            </a:pPr>
            <a:r>
              <a:rPr lang="fr-CH" dirty="0">
                <a:ea typeface="Times New Roman" panose="02020603050405020304" pitchFamily="18" charset="0"/>
                <a:cs typeface="Times New Roman" panose="02020603050405020304" pitchFamily="18" charset="0"/>
              </a:rPr>
              <a:t>Il connaît et peut expliquer les 10 étapes du Coq vert (expliquées dans le guide pratique et les documents sur le site internet d’œco).</a:t>
            </a:r>
          </a:p>
          <a:p>
            <a:pPr marL="342900" lvl="0" indent="-342900">
              <a:spcBef>
                <a:spcPts val="300"/>
              </a:spcBef>
              <a:spcAft>
                <a:spcPts val="300"/>
              </a:spcAft>
              <a:buFont typeface="Symbol" pitchFamily="2" charset="2"/>
              <a:buChar char=""/>
              <a:tabLst>
                <a:tab pos="457200" algn="l"/>
              </a:tabLst>
            </a:pPr>
            <a:r>
              <a:rPr lang="fr-CH" dirty="0">
                <a:ea typeface="Times New Roman" panose="02020603050405020304" pitchFamily="18" charset="0"/>
                <a:cs typeface="Times New Roman" panose="02020603050405020304" pitchFamily="18" charset="0"/>
              </a:rPr>
              <a:t>Il est en contact avec le/la responsable de l’équipe Environnement et il l’aide concernant la formation et la motivation de l'équipe Environnement.</a:t>
            </a:r>
          </a:p>
          <a:p>
            <a:pPr marL="342900" lvl="0" indent="-342900">
              <a:spcBef>
                <a:spcPts val="300"/>
              </a:spcBef>
              <a:spcAft>
                <a:spcPts val="300"/>
              </a:spcAft>
              <a:buFont typeface="Symbol" pitchFamily="2" charset="2"/>
              <a:buChar char=""/>
              <a:tabLst>
                <a:tab pos="457200" algn="l"/>
              </a:tabLst>
            </a:pPr>
            <a:r>
              <a:rPr lang="fr-CH" dirty="0">
                <a:ea typeface="Times New Roman" panose="02020603050405020304" pitchFamily="18" charset="0"/>
                <a:cs typeface="Times New Roman" panose="02020603050405020304" pitchFamily="18" charset="0"/>
              </a:rPr>
              <a:t>Il prépare les différentes réunions avec le/la responsable de l’équipe Environnement</a:t>
            </a:r>
          </a:p>
          <a:p>
            <a:pPr marL="342900" lvl="0" indent="-342900">
              <a:spcBef>
                <a:spcPts val="300"/>
              </a:spcBef>
              <a:spcAft>
                <a:spcPts val="300"/>
              </a:spcAft>
              <a:buFont typeface="Symbol" pitchFamily="2" charset="2"/>
              <a:buChar char=""/>
              <a:tabLst>
                <a:tab pos="457200" algn="l"/>
              </a:tabLst>
            </a:pPr>
            <a:r>
              <a:rPr lang="fr-CH" dirty="0">
                <a:ea typeface="Times New Roman" panose="02020603050405020304" pitchFamily="18" charset="0"/>
                <a:cs typeface="Times New Roman" panose="02020603050405020304" pitchFamily="18" charset="0"/>
              </a:rPr>
              <a:t>Il aide l’équipe Environnement à la mise en place du Compte de données vertes et à l'analyse des données de consommation d’énergie et d’émissions.</a:t>
            </a:r>
          </a:p>
          <a:p>
            <a:pPr marL="342900" lvl="0" indent="-342900">
              <a:spcBef>
                <a:spcPts val="300"/>
              </a:spcBef>
              <a:spcAft>
                <a:spcPts val="300"/>
              </a:spcAft>
              <a:buFont typeface="Symbol" pitchFamily="2" charset="2"/>
              <a:buChar char=""/>
              <a:tabLst>
                <a:tab pos="457200" algn="l"/>
              </a:tabLst>
            </a:pPr>
            <a:r>
              <a:rPr lang="fr-CH" dirty="0">
                <a:ea typeface="Times New Roman" panose="02020603050405020304" pitchFamily="18" charset="0"/>
                <a:cs typeface="Times New Roman" panose="02020603050405020304" pitchFamily="18" charset="0"/>
              </a:rPr>
              <a:t>Il aide l’équipe Environnement à la rédaction du rapport environnemental.</a:t>
            </a:r>
          </a:p>
          <a:p>
            <a:pPr marL="342900" lvl="0" indent="-342900">
              <a:spcBef>
                <a:spcPts val="300"/>
              </a:spcBef>
              <a:spcAft>
                <a:spcPts val="300"/>
              </a:spcAft>
              <a:buFont typeface="Symbol" pitchFamily="2" charset="2"/>
              <a:buChar char=""/>
              <a:tabLst>
                <a:tab pos="457200" algn="l"/>
              </a:tabLst>
            </a:pPr>
            <a:r>
              <a:rPr lang="fr-CH" dirty="0">
                <a:ea typeface="Times New Roman" panose="02020603050405020304" pitchFamily="18" charset="0"/>
                <a:cs typeface="Times New Roman" panose="02020603050405020304" pitchFamily="18" charset="0"/>
              </a:rPr>
              <a:t>Il garde une vue d'ensemble sur tout le processus et sur la planification du projet. </a:t>
            </a:r>
          </a:p>
        </p:txBody>
      </p:sp>
    </p:spTree>
    <p:extLst>
      <p:ext uri="{BB962C8B-B14F-4D97-AF65-F5344CB8AC3E}">
        <p14:creationId xmlns:p14="http://schemas.microsoft.com/office/powerpoint/2010/main" val="389165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ctrTitle"/>
          </p:nvPr>
        </p:nvSpPr>
        <p:spPr>
          <a:xfrm>
            <a:off x="1116013" y="188640"/>
            <a:ext cx="7299325" cy="68481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fr-CH" altLang="de-DE" sz="2400" dirty="0">
                <a:latin typeface="ITC Officina Sans Book" panose="020B0500000000000000" pitchFamily="34" charset="0"/>
              </a:rPr>
              <a:t>Le conseiller en management </a:t>
            </a:r>
            <a:br>
              <a:rPr lang="fr-CH" altLang="de-DE" sz="2400" dirty="0">
                <a:latin typeface="ITC Officina Sans Book" panose="020B0500000000000000" pitchFamily="34" charset="0"/>
              </a:rPr>
            </a:br>
            <a:r>
              <a:rPr lang="fr-CH" altLang="de-DE" sz="2400" dirty="0">
                <a:latin typeface="ITC Officina Sans Book" panose="020B0500000000000000" pitchFamily="34" charset="0"/>
              </a:rPr>
              <a:t>environnemental…</a:t>
            </a:r>
          </a:p>
        </p:txBody>
      </p:sp>
      <p:sp>
        <p:nvSpPr>
          <p:cNvPr id="11267" name="Untertitel 2"/>
          <p:cNvSpPr>
            <a:spLocks noGrp="1"/>
          </p:cNvSpPr>
          <p:nvPr>
            <p:ph type="subTitle" idx="1"/>
          </p:nvPr>
        </p:nvSpPr>
        <p:spPr>
          <a:xfrm>
            <a:off x="232013" y="1227232"/>
            <a:ext cx="8584442" cy="5078033"/>
          </a:xfrm>
        </p:spPr>
        <p:txBody>
          <a:bodyPr/>
          <a:lstStyle/>
          <a:p>
            <a:pPr marL="354013" indent="-354013" algn="l">
              <a:spcBef>
                <a:spcPts val="0"/>
              </a:spcBef>
            </a:pPr>
            <a:r>
              <a:rPr lang="de-DE" altLang="de-DE" sz="2400" b="1" dirty="0">
                <a:solidFill>
                  <a:schemeClr val="tx2"/>
                </a:solidFill>
                <a:latin typeface="ITC Officina Sans Book" panose="020B0500000000000000" pitchFamily="34" charset="0"/>
                <a:ea typeface="+mj-ea"/>
                <a:cs typeface="+mj-cs"/>
              </a:rPr>
              <a:t>		</a:t>
            </a:r>
            <a:r>
              <a:rPr lang="fr-CH" altLang="de-DE" sz="2400" b="1" dirty="0">
                <a:solidFill>
                  <a:schemeClr val="tx2"/>
                </a:solidFill>
                <a:latin typeface="ITC Officina Sans Book" panose="020B0500000000000000" pitchFamily="34" charset="0"/>
                <a:ea typeface="+mj-ea"/>
                <a:cs typeface="+mj-cs"/>
              </a:rPr>
              <a:t>…n‘effectue pas le processus, </a:t>
            </a:r>
            <a:br>
              <a:rPr lang="fr-CH" altLang="de-DE" sz="2400" b="1" dirty="0">
                <a:solidFill>
                  <a:schemeClr val="tx2"/>
                </a:solidFill>
                <a:latin typeface="ITC Officina Sans Book" panose="020B0500000000000000" pitchFamily="34" charset="0"/>
                <a:ea typeface="+mj-ea"/>
                <a:cs typeface="+mj-cs"/>
              </a:rPr>
            </a:br>
            <a:r>
              <a:rPr lang="fr-CH" altLang="de-DE" sz="2400" b="1" dirty="0">
                <a:solidFill>
                  <a:schemeClr val="tx2"/>
                </a:solidFill>
                <a:latin typeface="ITC Officina Sans Book" panose="020B0500000000000000" pitchFamily="34" charset="0"/>
                <a:ea typeface="+mj-ea"/>
                <a:cs typeface="+mj-cs"/>
              </a:rPr>
              <a:t>	mais il l‘accompagne!</a:t>
            </a:r>
            <a:endParaRPr lang="fr-CH" altLang="de-DE" b="1" dirty="0">
              <a:solidFill>
                <a:schemeClr val="tx1"/>
              </a:solidFill>
              <a:latin typeface="Arial" panose="020B0604020202020204" pitchFamily="34" charset="0"/>
              <a:cs typeface="Arial" panose="020B0604020202020204" pitchFamily="34" charset="0"/>
            </a:endParaRPr>
          </a:p>
          <a:p>
            <a:pPr marL="354013" indent="-354013" algn="l" eaLnBrk="1" hangingPunct="1"/>
            <a:r>
              <a:rPr lang="fr-CH" altLang="de-DE" b="1" dirty="0">
                <a:solidFill>
                  <a:schemeClr val="tx1"/>
                </a:solidFill>
                <a:latin typeface="Arial" panose="020B0604020202020204" pitchFamily="34" charset="0"/>
                <a:cs typeface="Arial" panose="020B0604020202020204" pitchFamily="34" charset="0"/>
              </a:rPr>
              <a:t>Ses tâches:	</a:t>
            </a:r>
          </a:p>
          <a:p>
            <a:pPr marL="457200" indent="-457200" algn="l">
              <a:buFont typeface="Arial" panose="020B0604020202020204" pitchFamily="34" charset="0"/>
              <a:buChar char="•"/>
            </a:pPr>
            <a:r>
              <a:rPr lang="fr-CH" altLang="de-DE" b="1" dirty="0">
                <a:solidFill>
                  <a:schemeClr val="tx1"/>
                </a:solidFill>
                <a:latin typeface="Arial" panose="020B0604020202020204" pitchFamily="34" charset="0"/>
                <a:cs typeface="Arial" panose="020B0604020202020204" pitchFamily="34" charset="0"/>
              </a:rPr>
              <a:t>Informer l’équipe Environnement</a:t>
            </a:r>
            <a:br>
              <a:rPr lang="fr-CH" altLang="de-DE" b="1" dirty="0">
                <a:solidFill>
                  <a:schemeClr val="tx1"/>
                </a:solidFill>
                <a:latin typeface="Arial" panose="020B0604020202020204" pitchFamily="34" charset="0"/>
                <a:cs typeface="Arial" panose="020B0604020202020204" pitchFamily="34" charset="0"/>
              </a:rPr>
            </a:br>
            <a:r>
              <a:rPr lang="fr-CH" altLang="de-DE" sz="1600" b="1" dirty="0">
                <a:solidFill>
                  <a:schemeClr val="tx1"/>
                </a:solidFill>
                <a:latin typeface="Arial" panose="020B0604020202020204" pitchFamily="34" charset="0"/>
                <a:cs typeface="Arial" panose="020B0604020202020204" pitchFamily="34" charset="0"/>
              </a:rPr>
              <a:t>= initier chaque étape, remettre et expliquer les formulaires ; proposer des points à l'ordre du jour ; beaucoup d'aide pour la saisie des données (CDV) et le rapport environnemental (+ tableaux de données) !</a:t>
            </a:r>
          </a:p>
          <a:p>
            <a:pPr marL="457200" indent="-457200" algn="l" eaLnBrk="1" hangingPunct="1">
              <a:buFont typeface="Arial" panose="020B0604020202020204" pitchFamily="34" charset="0"/>
              <a:buChar char="•"/>
            </a:pPr>
            <a:r>
              <a:rPr lang="fr-CH" altLang="de-DE" b="1" dirty="0">
                <a:solidFill>
                  <a:schemeClr val="tx1"/>
                </a:solidFill>
                <a:latin typeface="Arial" panose="020B0604020202020204" pitchFamily="34" charset="0"/>
                <a:cs typeface="Arial" panose="020B0604020202020204" pitchFamily="34" charset="0"/>
              </a:rPr>
              <a:t>Motiver l’équipe Environnement</a:t>
            </a:r>
            <a:br>
              <a:rPr lang="fr-CH" altLang="de-DE" b="1" dirty="0">
                <a:solidFill>
                  <a:schemeClr val="tx1"/>
                </a:solidFill>
                <a:latin typeface="Arial" panose="020B0604020202020204" pitchFamily="34" charset="0"/>
                <a:cs typeface="Arial" panose="020B0604020202020204" pitchFamily="34" charset="0"/>
              </a:rPr>
            </a:br>
            <a:r>
              <a:rPr lang="fr-CH" altLang="de-DE" sz="1600" b="1" dirty="0">
                <a:solidFill>
                  <a:schemeClr val="tx1"/>
                </a:solidFill>
                <a:latin typeface="Arial" panose="020B0604020202020204" pitchFamily="34" charset="0"/>
                <a:cs typeface="Arial" panose="020B0604020202020204" pitchFamily="34" charset="0"/>
              </a:rPr>
              <a:t>= écouter et prendre au sérieux. Faire des propositions lorsque les choses piétinent (par exemple, comment pourrait-on organiser l'enquête auprès du personnel ? Avez-vous pensé à tous les groupes importants?...)</a:t>
            </a:r>
          </a:p>
          <a:p>
            <a:pPr marL="457200" indent="-457200" algn="l" eaLnBrk="1" hangingPunct="1">
              <a:buFont typeface="Arial" panose="020B0604020202020204" pitchFamily="34" charset="0"/>
              <a:buChar char="•"/>
            </a:pPr>
            <a:r>
              <a:rPr lang="fr-CH" altLang="de-DE" b="1" dirty="0">
                <a:solidFill>
                  <a:schemeClr val="tx1"/>
                </a:solidFill>
                <a:latin typeface="Arial" panose="020B0604020202020204" pitchFamily="34" charset="0"/>
                <a:cs typeface="Arial" panose="020B0604020202020204" pitchFamily="34" charset="0"/>
              </a:rPr>
              <a:t>Modérer/faciliter les séances</a:t>
            </a:r>
            <a:br>
              <a:rPr lang="fr-CH" altLang="de-DE" b="1" dirty="0">
                <a:solidFill>
                  <a:schemeClr val="tx1"/>
                </a:solidFill>
                <a:latin typeface="Arial" panose="020B0604020202020204" pitchFamily="34" charset="0"/>
                <a:cs typeface="Arial" panose="020B0604020202020204" pitchFamily="34" charset="0"/>
              </a:rPr>
            </a:br>
            <a:r>
              <a:rPr lang="fr-CH" altLang="de-DE" sz="1600" b="1" dirty="0">
                <a:solidFill>
                  <a:schemeClr val="tx1"/>
                </a:solidFill>
                <a:latin typeface="Arial" panose="020B0604020202020204" pitchFamily="34" charset="0"/>
                <a:cs typeface="Arial" panose="020B0604020202020204" pitchFamily="34" charset="0"/>
              </a:rPr>
              <a:t>= garder une vue d'ensemble lors des réunions, freiner la dispersion ; proposer une formulation des décisions («aller au but»)</a:t>
            </a:r>
          </a:p>
          <a:p>
            <a:pPr marL="354013" indent="-354013" algn="l" eaLnBrk="1" hangingPunct="1">
              <a:buFont typeface="Arial" charset="0"/>
              <a:buChar char="•"/>
            </a:pPr>
            <a:endParaRPr lang="de-DE" altLang="de-DE" b="1" dirty="0">
              <a:solidFill>
                <a:schemeClr val="tx1"/>
              </a:solidFill>
              <a:latin typeface="Bodoni MT" pitchFamily="18" charset="0"/>
            </a:endParaRPr>
          </a:p>
          <a:p>
            <a:pPr marL="354013" indent="-354013" algn="l" eaLnBrk="1" hangingPunct="1">
              <a:buFont typeface="Arial" charset="0"/>
              <a:buChar char="•"/>
            </a:pPr>
            <a:endParaRPr lang="de-DE" altLang="de-DE" b="1" dirty="0">
              <a:solidFill>
                <a:srgbClr val="FF0000"/>
              </a:solidFill>
              <a:latin typeface="Bodoni MT" pitchFamily="18" charset="0"/>
            </a:endParaRPr>
          </a:p>
          <a:p>
            <a:pPr marL="354013" indent="-354013" algn="l" eaLnBrk="1" hangingPunct="1">
              <a:buFont typeface="Arial" charset="0"/>
              <a:buChar char="•"/>
            </a:pPr>
            <a:endParaRPr lang="de-DE" altLang="de-DE" b="1" dirty="0">
              <a:solidFill>
                <a:schemeClr val="tx1"/>
              </a:solidFill>
              <a:latin typeface="Bodoni MT" pitchFamily="18" charset="0"/>
            </a:endParaRPr>
          </a:p>
          <a:p>
            <a:pPr marL="354013" indent="-354013" algn="l" eaLnBrk="1" hangingPunct="1">
              <a:buFont typeface="Arial" charset="0"/>
              <a:buChar char="•"/>
            </a:pPr>
            <a:endParaRPr lang="de-DE" altLang="de-DE" b="1" dirty="0">
              <a:solidFill>
                <a:schemeClr val="tx1"/>
              </a:solidFill>
              <a:latin typeface="Bodoni MT" pitchFamily="18" charset="0"/>
            </a:endParaRPr>
          </a:p>
          <a:p>
            <a:pPr marL="354013" indent="-354013" algn="l" eaLnBrk="1" hangingPunct="1">
              <a:buFont typeface="Arial" charset="0"/>
              <a:buChar char="•"/>
            </a:pPr>
            <a:endParaRPr lang="de-DE" altLang="de-DE" b="1" dirty="0">
              <a:solidFill>
                <a:schemeClr val="tx1"/>
              </a:solidFill>
              <a:latin typeface="Bodoni MT" pitchFamily="18" charset="0"/>
            </a:endParaRPr>
          </a:p>
        </p:txBody>
      </p:sp>
      <p:pic>
        <p:nvPicPr>
          <p:cNvPr id="3" name="Image 2">
            <a:extLst>
              <a:ext uri="{FF2B5EF4-FFF2-40B4-BE49-F238E27FC236}">
                <a16:creationId xmlns:a16="http://schemas.microsoft.com/office/drawing/2014/main" id="{6CBD2BA7-D917-8258-0C26-78800B35A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258" y="116486"/>
            <a:ext cx="3372383" cy="2221491"/>
          </a:xfrm>
          <a:prstGeom prst="rect">
            <a:avLst/>
          </a:prstGeom>
        </p:spPr>
      </p:pic>
    </p:spTree>
    <p:extLst>
      <p:ext uri="{BB962C8B-B14F-4D97-AF65-F5344CB8AC3E}">
        <p14:creationId xmlns:p14="http://schemas.microsoft.com/office/powerpoint/2010/main" val="174585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1066800" y="549275"/>
            <a:ext cx="5737448" cy="457200"/>
          </a:xfrm>
          <a:noFill/>
        </p:spPr>
        <p:txBody>
          <a:bodyPr/>
          <a:lstStyle/>
          <a:p>
            <a:pPr algn="ctr"/>
            <a:r>
              <a:rPr lang="fr-CH" altLang="de-DE" sz="2800" b="1" dirty="0">
                <a:latin typeface="ITC Officina Sans Book" panose="020B0500000000000000" pitchFamily="34" charset="0"/>
                <a:cs typeface="Times New Roman" panose="02020603050405020304" pitchFamily="18" charset="0"/>
              </a:rPr>
              <a:t>Contenu global de la formation</a:t>
            </a:r>
          </a:p>
        </p:txBody>
      </p:sp>
      <p:graphicFrame>
        <p:nvGraphicFramePr>
          <p:cNvPr id="3" name="Graphique 2">
            <a:extLst>
              <a:ext uri="{FF2B5EF4-FFF2-40B4-BE49-F238E27FC236}">
                <a16:creationId xmlns:a16="http://schemas.microsoft.com/office/drawing/2014/main" id="{C78DD3E7-14DE-8E48-A690-518D857B9E0F}"/>
              </a:ext>
            </a:extLst>
          </p:cNvPr>
          <p:cNvGraphicFramePr/>
          <p:nvPr>
            <p:extLst>
              <p:ext uri="{D42A27DB-BD31-4B8C-83A1-F6EECF244321}">
                <p14:modId xmlns:p14="http://schemas.microsoft.com/office/powerpoint/2010/main" val="2495796311"/>
              </p:ext>
            </p:extLst>
          </p:nvPr>
        </p:nvGraphicFramePr>
        <p:xfrm>
          <a:off x="875184" y="1229883"/>
          <a:ext cx="7393632" cy="51125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954020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id="{8DA72962-F38F-497C-9059-2E13E9582951}"/>
              </a:ext>
            </a:extLst>
          </p:cNvPr>
          <p:cNvSpPr>
            <a:spLocks noGrp="1"/>
          </p:cNvSpPr>
          <p:nvPr>
            <p:ph sz="half" idx="2"/>
          </p:nvPr>
        </p:nvSpPr>
        <p:spPr>
          <a:xfrm>
            <a:off x="682133" y="1564898"/>
            <a:ext cx="4011287" cy="3728203"/>
          </a:xfrm>
        </p:spPr>
        <p:txBody>
          <a:bodyPr/>
          <a:lstStyle/>
          <a:p>
            <a:pPr marL="0" indent="0">
              <a:buNone/>
            </a:pPr>
            <a:r>
              <a:rPr lang="de-CH" sz="2540" b="1" dirty="0" err="1">
                <a:latin typeface="ITC Officina Sans Book" pitchFamily="34" charset="0"/>
              </a:rPr>
              <a:t>Personnel</a:t>
            </a:r>
            <a:endParaRPr lang="de-CH" sz="2177" dirty="0">
              <a:latin typeface="ITC Officina Sans Book" pitchFamily="34" charset="0"/>
            </a:endParaRPr>
          </a:p>
        </p:txBody>
      </p:sp>
      <p:sp>
        <p:nvSpPr>
          <p:cNvPr id="10" name="Inhaltsplatzhalter 8">
            <a:extLst>
              <a:ext uri="{FF2B5EF4-FFF2-40B4-BE49-F238E27FC236}">
                <a16:creationId xmlns:a16="http://schemas.microsoft.com/office/drawing/2014/main" id="{9D151F19-1A83-4635-889A-71E1B4E295C2}"/>
              </a:ext>
            </a:extLst>
          </p:cNvPr>
          <p:cNvSpPr txBox="1">
            <a:spLocks/>
          </p:cNvSpPr>
          <p:nvPr/>
        </p:nvSpPr>
        <p:spPr bwMode="auto">
          <a:xfrm>
            <a:off x="4779456" y="1547778"/>
            <a:ext cx="3668803" cy="372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201" tIns="42102" rIns="84201" bIns="42102" numCol="1" anchor="t" anchorCtr="0" compatLnSpc="1">
            <a:prstTxWarp prst="textNoShape">
              <a:avLst/>
            </a:prstTxWarp>
          </a:bodyPr>
          <a:lstStyle>
            <a:lvl1pPr marL="377224" indent="-377224" algn="l" rtl="0" eaLnBrk="1" fontAlgn="base" hangingPunct="1">
              <a:spcBef>
                <a:spcPct val="20000"/>
              </a:spcBef>
              <a:spcAft>
                <a:spcPct val="0"/>
              </a:spcAft>
              <a:buChar char="•"/>
              <a:defRPr lang="de-DE" sz="2600" b="1" kern="1200" dirty="0" smtClean="0">
                <a:solidFill>
                  <a:schemeClr val="tx1"/>
                </a:solidFill>
                <a:latin typeface="Arial" charset="0"/>
                <a:ea typeface="+mn-ea"/>
                <a:cs typeface="Arial" charset="0"/>
              </a:defRPr>
            </a:lvl1pPr>
            <a:lvl2pPr marL="817319" indent="-314354" algn="l" rtl="0" eaLnBrk="1" fontAlgn="base" hangingPunct="1">
              <a:spcBef>
                <a:spcPct val="20000"/>
              </a:spcBef>
              <a:spcAft>
                <a:spcPct val="0"/>
              </a:spcAft>
              <a:buChar char="–"/>
              <a:defRPr lang="de-DE" sz="2200" b="1" kern="1200" dirty="0" smtClean="0">
                <a:solidFill>
                  <a:schemeClr val="tx1"/>
                </a:solidFill>
                <a:latin typeface="Arial" charset="0"/>
                <a:ea typeface="+mn-ea"/>
                <a:cs typeface="Arial" charset="0"/>
              </a:defRPr>
            </a:lvl2pPr>
            <a:lvl3pPr marL="1257414" indent="-251483" algn="l" rtl="0" eaLnBrk="1" fontAlgn="base" hangingPunct="1">
              <a:spcBef>
                <a:spcPct val="20000"/>
              </a:spcBef>
              <a:spcAft>
                <a:spcPct val="0"/>
              </a:spcAft>
              <a:buChar char="•"/>
              <a:defRPr lang="de-DE" sz="2000" b="1" kern="1200" dirty="0" smtClean="0">
                <a:solidFill>
                  <a:schemeClr val="tx1"/>
                </a:solidFill>
                <a:latin typeface="Arial" charset="0"/>
                <a:ea typeface="+mn-ea"/>
                <a:cs typeface="Arial" charset="0"/>
              </a:defRPr>
            </a:lvl3pPr>
            <a:lvl4pPr marL="1760380" indent="-251483" algn="l" rtl="0" eaLnBrk="1" fontAlgn="base" hangingPunct="1">
              <a:spcBef>
                <a:spcPct val="20000"/>
              </a:spcBef>
              <a:spcAft>
                <a:spcPct val="0"/>
              </a:spcAft>
              <a:buChar char="–"/>
              <a:defRPr lang="de-DE" sz="1800" b="1" kern="1200" dirty="0" smtClean="0">
                <a:solidFill>
                  <a:schemeClr val="tx1"/>
                </a:solidFill>
                <a:latin typeface="Arial" charset="0"/>
                <a:ea typeface="+mn-ea"/>
                <a:cs typeface="Arial" charset="0"/>
              </a:defRPr>
            </a:lvl4pPr>
            <a:lvl5pPr marL="2263346" indent="-251483" algn="l" rtl="0" eaLnBrk="1" fontAlgn="base" hangingPunct="1">
              <a:spcBef>
                <a:spcPct val="20000"/>
              </a:spcBef>
              <a:spcAft>
                <a:spcPct val="0"/>
              </a:spcAft>
              <a:buChar char="»"/>
              <a:defRPr lang="de-CH" sz="1500" b="1" kern="1200" dirty="0">
                <a:solidFill>
                  <a:schemeClr val="tx1"/>
                </a:solidFill>
                <a:latin typeface="Arial" charset="0"/>
                <a:ea typeface="+mn-ea"/>
                <a:cs typeface="Arial" charset="0"/>
              </a:defRPr>
            </a:lvl5pPr>
            <a:lvl6pPr marL="2766311" indent="-251483" algn="l" rtl="0" eaLnBrk="1" fontAlgn="base" hangingPunct="1">
              <a:spcBef>
                <a:spcPct val="20000"/>
              </a:spcBef>
              <a:spcAft>
                <a:spcPct val="0"/>
              </a:spcAft>
              <a:buChar char="»"/>
              <a:defRPr sz="2000">
                <a:solidFill>
                  <a:schemeClr val="tx1"/>
                </a:solidFill>
                <a:latin typeface="+mn-lt"/>
                <a:cs typeface="+mn-cs"/>
              </a:defRPr>
            </a:lvl6pPr>
            <a:lvl7pPr marL="3269277" indent="-251483" algn="l" rtl="0" eaLnBrk="1" fontAlgn="base" hangingPunct="1">
              <a:spcBef>
                <a:spcPct val="20000"/>
              </a:spcBef>
              <a:spcAft>
                <a:spcPct val="0"/>
              </a:spcAft>
              <a:buChar char="»"/>
              <a:defRPr sz="2000">
                <a:solidFill>
                  <a:schemeClr val="tx1"/>
                </a:solidFill>
                <a:latin typeface="+mn-lt"/>
                <a:cs typeface="+mn-cs"/>
              </a:defRPr>
            </a:lvl7pPr>
            <a:lvl8pPr marL="3772243" indent="-251483" algn="l" rtl="0" eaLnBrk="1" fontAlgn="base" hangingPunct="1">
              <a:spcBef>
                <a:spcPct val="20000"/>
              </a:spcBef>
              <a:spcAft>
                <a:spcPct val="0"/>
              </a:spcAft>
              <a:buChar char="»"/>
              <a:defRPr sz="2000">
                <a:solidFill>
                  <a:schemeClr val="tx1"/>
                </a:solidFill>
                <a:latin typeface="+mn-lt"/>
                <a:cs typeface="+mn-cs"/>
              </a:defRPr>
            </a:lvl8pPr>
            <a:lvl9pPr marL="4275209" indent="-251483" algn="l" rtl="0" eaLnBrk="1" fontAlgn="base" hangingPunct="1">
              <a:spcBef>
                <a:spcPct val="20000"/>
              </a:spcBef>
              <a:spcAft>
                <a:spcPct val="0"/>
              </a:spcAft>
              <a:buChar char="»"/>
              <a:defRPr sz="2000">
                <a:solidFill>
                  <a:schemeClr val="tx1"/>
                </a:solidFill>
                <a:latin typeface="+mn-lt"/>
                <a:cs typeface="+mn-cs"/>
              </a:defRPr>
            </a:lvl9pPr>
          </a:lstStyle>
          <a:p>
            <a:pPr marL="0" indent="0" defTabSz="765455">
              <a:buNone/>
            </a:pPr>
            <a:r>
              <a:rPr lang="de-CH" sz="2540" dirty="0" err="1">
                <a:latin typeface="ITC Officina Sans Book" pitchFamily="34" charset="0"/>
                <a:cs typeface="+mn-cs"/>
              </a:rPr>
              <a:t>Finances</a:t>
            </a:r>
            <a:endParaRPr lang="de-CH" sz="1675" dirty="0">
              <a:solidFill>
                <a:srgbClr val="000000"/>
              </a:solidFill>
              <a:latin typeface="ITC Officina Sans Book" pitchFamily="34" charset="0"/>
            </a:endParaRPr>
          </a:p>
        </p:txBody>
      </p:sp>
      <p:graphicFrame>
        <p:nvGraphicFramePr>
          <p:cNvPr id="6" name="Tabelle 6">
            <a:extLst>
              <a:ext uri="{FF2B5EF4-FFF2-40B4-BE49-F238E27FC236}">
                <a16:creationId xmlns:a16="http://schemas.microsoft.com/office/drawing/2014/main" id="{8AA11ECA-2E74-46C4-A1A1-2CFAF56DA626}"/>
              </a:ext>
            </a:extLst>
          </p:cNvPr>
          <p:cNvGraphicFramePr>
            <a:graphicFrameLocks noGrp="1"/>
          </p:cNvGraphicFramePr>
          <p:nvPr>
            <p:ph sz="half" idx="1"/>
            <p:extLst>
              <p:ext uri="{D42A27DB-BD31-4B8C-83A1-F6EECF244321}">
                <p14:modId xmlns:p14="http://schemas.microsoft.com/office/powerpoint/2010/main" val="487187202"/>
              </p:ext>
            </p:extLst>
          </p:nvPr>
        </p:nvGraphicFramePr>
        <p:xfrm>
          <a:off x="747594" y="2035382"/>
          <a:ext cx="3768529" cy="3801386"/>
        </p:xfrm>
        <a:graphic>
          <a:graphicData uri="http://schemas.openxmlformats.org/drawingml/2006/table">
            <a:tbl>
              <a:tblPr firstRow="1" bandRow="1">
                <a:tableStyleId>{3B4B98B0-60AC-42C2-AFA5-B58CD77FA1E5}</a:tableStyleId>
              </a:tblPr>
              <a:tblGrid>
                <a:gridCol w="2200910">
                  <a:extLst>
                    <a:ext uri="{9D8B030D-6E8A-4147-A177-3AD203B41FA5}">
                      <a16:colId xmlns:a16="http://schemas.microsoft.com/office/drawing/2014/main" val="1165591937"/>
                    </a:ext>
                  </a:extLst>
                </a:gridCol>
                <a:gridCol w="457222">
                  <a:extLst>
                    <a:ext uri="{9D8B030D-6E8A-4147-A177-3AD203B41FA5}">
                      <a16:colId xmlns:a16="http://schemas.microsoft.com/office/drawing/2014/main" val="2932433474"/>
                    </a:ext>
                  </a:extLst>
                </a:gridCol>
                <a:gridCol w="1110397">
                  <a:extLst>
                    <a:ext uri="{9D8B030D-6E8A-4147-A177-3AD203B41FA5}">
                      <a16:colId xmlns:a16="http://schemas.microsoft.com/office/drawing/2014/main" val="2172798353"/>
                    </a:ext>
                  </a:extLst>
                </a:gridCol>
              </a:tblGrid>
              <a:tr h="444478">
                <a:tc>
                  <a:txBody>
                    <a:bodyPr/>
                    <a:lstStyle/>
                    <a:p>
                      <a:r>
                        <a:rPr lang="fr-CH" sz="1300" noProof="0">
                          <a:latin typeface="ITC Officina Sans Book" pitchFamily="34" charset="0"/>
                        </a:rPr>
                        <a:t>Fonctions</a:t>
                      </a:r>
                    </a:p>
                  </a:txBody>
                  <a:tcPr marL="57406" marR="57406" marT="28703" marB="28703"/>
                </a:tc>
                <a:tc>
                  <a:txBody>
                    <a:bodyPr/>
                    <a:lstStyle/>
                    <a:p>
                      <a:pPr algn="ctr"/>
                      <a:r>
                        <a:rPr lang="fr-CH" sz="1300" noProof="0">
                          <a:latin typeface="ITC Officina Sans Book" pitchFamily="34" charset="0"/>
                        </a:rPr>
                        <a:t>Heu-res</a:t>
                      </a:r>
                    </a:p>
                  </a:txBody>
                  <a:tcPr marL="57406" marR="57406" marT="28703" marB="28703"/>
                </a:tc>
                <a:tc>
                  <a:txBody>
                    <a:bodyPr/>
                    <a:lstStyle/>
                    <a:p>
                      <a:pPr algn="ctr"/>
                      <a:r>
                        <a:rPr lang="fr-CH" sz="1300" noProof="0">
                          <a:latin typeface="ITC Officina Sans Book" pitchFamily="34" charset="0"/>
                        </a:rPr>
                        <a:t>Séances / visites</a:t>
                      </a:r>
                    </a:p>
                  </a:txBody>
                  <a:tcPr marL="57406" marR="57406" marT="28703" marB="28703"/>
                </a:tc>
                <a:extLst>
                  <a:ext uri="{0D108BD9-81ED-4DB2-BD59-A6C34878D82A}">
                    <a16:rowId xmlns:a16="http://schemas.microsoft.com/office/drawing/2014/main" val="2105217873"/>
                  </a:ext>
                </a:extLst>
              </a:tr>
              <a:tr h="250942">
                <a:tc>
                  <a:txBody>
                    <a:bodyPr/>
                    <a:lstStyle/>
                    <a:p>
                      <a:r>
                        <a:rPr lang="fr-CH" sz="1300" noProof="0">
                          <a:latin typeface="ITC Officina Sans Book" pitchFamily="34" charset="0"/>
                        </a:rPr>
                        <a:t>Responsable de l’équipe Env.</a:t>
                      </a:r>
                    </a:p>
                  </a:txBody>
                  <a:tcPr marL="57406" marR="57406" marT="28703" marB="28703"/>
                </a:tc>
                <a:tc>
                  <a:txBody>
                    <a:bodyPr/>
                    <a:lstStyle/>
                    <a:p>
                      <a:pPr algn="ctr"/>
                      <a:r>
                        <a:rPr lang="fr-CH" sz="1300" noProof="0">
                          <a:latin typeface="ITC Officina Sans Book" pitchFamily="34" charset="0"/>
                        </a:rPr>
                        <a:t>60</a:t>
                      </a:r>
                    </a:p>
                  </a:txBody>
                  <a:tcPr marL="57406" marR="57406" marT="28703" marB="28703"/>
                </a:tc>
                <a:tc>
                  <a:txBody>
                    <a:bodyPr/>
                    <a:lstStyle/>
                    <a:p>
                      <a:pPr algn="ctr"/>
                      <a:r>
                        <a:rPr lang="fr-CH" sz="1300" noProof="0">
                          <a:latin typeface="ITC Officina Sans Book" pitchFamily="34" charset="0"/>
                        </a:rPr>
                        <a:t>10</a:t>
                      </a:r>
                    </a:p>
                  </a:txBody>
                  <a:tcPr marL="57406" marR="57406" marT="28703" marB="28703"/>
                </a:tc>
                <a:extLst>
                  <a:ext uri="{0D108BD9-81ED-4DB2-BD59-A6C34878D82A}">
                    <a16:rowId xmlns:a16="http://schemas.microsoft.com/office/drawing/2014/main" val="2653861606"/>
                  </a:ext>
                </a:extLst>
              </a:tr>
              <a:tr h="250942">
                <a:tc>
                  <a:txBody>
                    <a:bodyPr/>
                    <a:lstStyle/>
                    <a:p>
                      <a:r>
                        <a:rPr lang="fr-CH" sz="1300" noProof="0" dirty="0">
                          <a:latin typeface="ITC Officina Sans Book" pitchFamily="34" charset="0"/>
                        </a:rPr>
                        <a:t>Resp. de l’équipe Energie</a:t>
                      </a:r>
                    </a:p>
                  </a:txBody>
                  <a:tcPr marL="57406" marR="57406" marT="28703" marB="28703"/>
                </a:tc>
                <a:tc>
                  <a:txBody>
                    <a:bodyPr/>
                    <a:lstStyle/>
                    <a:p>
                      <a:pPr algn="ctr"/>
                      <a:r>
                        <a:rPr lang="fr-CH" sz="1300" noProof="0">
                          <a:latin typeface="ITC Officina Sans Book" pitchFamily="34" charset="0"/>
                        </a:rPr>
                        <a:t>40</a:t>
                      </a:r>
                    </a:p>
                  </a:txBody>
                  <a:tcPr marL="57406" marR="57406" marT="28703" marB="28703"/>
                </a:tc>
                <a:tc>
                  <a:txBody>
                    <a:bodyPr/>
                    <a:lstStyle/>
                    <a:p>
                      <a:pPr algn="ctr"/>
                      <a:r>
                        <a:rPr lang="fr-CH" sz="1300" noProof="0" dirty="0">
                          <a:latin typeface="ITC Officina Sans Book" pitchFamily="34" charset="0"/>
                        </a:rPr>
                        <a:t>½ jour cours</a:t>
                      </a:r>
                    </a:p>
                  </a:txBody>
                  <a:tcPr marL="57406" marR="57406" marT="28703" marB="28703"/>
                </a:tc>
                <a:extLst>
                  <a:ext uri="{0D108BD9-81ED-4DB2-BD59-A6C34878D82A}">
                    <a16:rowId xmlns:a16="http://schemas.microsoft.com/office/drawing/2014/main" val="826370271"/>
                  </a:ext>
                </a:extLst>
              </a:tr>
              <a:tr h="250942">
                <a:tc>
                  <a:txBody>
                    <a:bodyPr/>
                    <a:lstStyle/>
                    <a:p>
                      <a:r>
                        <a:rPr lang="fr-CH" sz="1300" noProof="0" dirty="0">
                          <a:latin typeface="ITC Officina Sans Book" pitchFamily="34" charset="0"/>
                        </a:rPr>
                        <a:t>Traitement des données</a:t>
                      </a:r>
                    </a:p>
                  </a:txBody>
                  <a:tcPr marL="57406" marR="57406" marT="28703" marB="28703"/>
                </a:tc>
                <a:tc>
                  <a:txBody>
                    <a:bodyPr/>
                    <a:lstStyle/>
                    <a:p>
                      <a:pPr algn="ctr"/>
                      <a:r>
                        <a:rPr lang="fr-CH" sz="1300" noProof="0">
                          <a:latin typeface="ITC Officina Sans Book" pitchFamily="34" charset="0"/>
                        </a:rPr>
                        <a:t>20</a:t>
                      </a:r>
                    </a:p>
                  </a:txBody>
                  <a:tcPr marL="57406" marR="57406" marT="28703" marB="28703"/>
                </a:tc>
                <a:tc>
                  <a:txBody>
                    <a:bodyPr/>
                    <a:lstStyle/>
                    <a:p>
                      <a:pPr algn="ctr"/>
                      <a:r>
                        <a:rPr lang="fr-CH" sz="1300" noProof="0">
                          <a:latin typeface="ITC Officina Sans Book" pitchFamily="34" charset="0"/>
                        </a:rPr>
                        <a:t>-</a:t>
                      </a:r>
                    </a:p>
                  </a:txBody>
                  <a:tcPr marL="57406" marR="57406" marT="28703" marB="28703"/>
                </a:tc>
                <a:extLst>
                  <a:ext uri="{0D108BD9-81ED-4DB2-BD59-A6C34878D82A}">
                    <a16:rowId xmlns:a16="http://schemas.microsoft.com/office/drawing/2014/main" val="2137218340"/>
                  </a:ext>
                </a:extLst>
              </a:tr>
              <a:tr h="250942">
                <a:tc>
                  <a:txBody>
                    <a:bodyPr/>
                    <a:lstStyle/>
                    <a:p>
                      <a:r>
                        <a:rPr lang="fr-CH" sz="1300" noProof="0" dirty="0">
                          <a:latin typeface="ITC Officina Sans Book" pitchFamily="34" charset="0"/>
                        </a:rPr>
                        <a:t>Responsable de la sécurité</a:t>
                      </a:r>
                    </a:p>
                  </a:txBody>
                  <a:tcPr marL="57406" marR="57406" marT="28703" marB="28703"/>
                </a:tc>
                <a:tc>
                  <a:txBody>
                    <a:bodyPr/>
                    <a:lstStyle/>
                    <a:p>
                      <a:pPr algn="ctr"/>
                      <a:r>
                        <a:rPr lang="fr-CH" sz="1300" noProof="0">
                          <a:latin typeface="ITC Officina Sans Book" pitchFamily="34" charset="0"/>
                        </a:rPr>
                        <a:t>20</a:t>
                      </a:r>
                    </a:p>
                  </a:txBody>
                  <a:tcPr marL="57406" marR="57406" marT="28703" marB="28703"/>
                </a:tc>
                <a:tc>
                  <a:txBody>
                    <a:bodyPr/>
                    <a:lstStyle/>
                    <a:p>
                      <a:pPr algn="ctr"/>
                      <a:r>
                        <a:rPr lang="fr-CH" sz="1300" noProof="0">
                          <a:latin typeface="ITC Officina Sans Book" pitchFamily="34" charset="0"/>
                        </a:rPr>
                        <a:t>2-3</a:t>
                      </a:r>
                    </a:p>
                  </a:txBody>
                  <a:tcPr marL="57406" marR="57406" marT="28703" marB="28703"/>
                </a:tc>
                <a:extLst>
                  <a:ext uri="{0D108BD9-81ED-4DB2-BD59-A6C34878D82A}">
                    <a16:rowId xmlns:a16="http://schemas.microsoft.com/office/drawing/2014/main" val="1867322915"/>
                  </a:ext>
                </a:extLst>
              </a:tr>
              <a:tr h="444478">
                <a:tc>
                  <a:txBody>
                    <a:bodyPr/>
                    <a:lstStyle/>
                    <a:p>
                      <a:pPr marL="0" indent="0">
                        <a:buFont typeface="Arial" panose="020B0604020202020204" pitchFamily="34" charset="0"/>
                        <a:buNone/>
                      </a:pPr>
                      <a:r>
                        <a:rPr lang="fr-CH" sz="1300" noProof="0" dirty="0">
                          <a:latin typeface="ITC Officina Sans Book" pitchFamily="34" charset="0"/>
                        </a:rPr>
                        <a:t>Groupes de travail, par ex.</a:t>
                      </a:r>
                    </a:p>
                    <a:p>
                      <a:pPr marL="285750" indent="-285750">
                        <a:buFont typeface="Arial" panose="020B0604020202020204" pitchFamily="34" charset="0"/>
                        <a:buChar char="•"/>
                      </a:pPr>
                      <a:r>
                        <a:rPr lang="fr-CH" sz="1300" noProof="0" dirty="0">
                          <a:latin typeface="ITC Officina Sans Book" pitchFamily="34" charset="0"/>
                        </a:rPr>
                        <a:t>GT Biodiversité</a:t>
                      </a:r>
                    </a:p>
                  </a:txBody>
                  <a:tcPr marL="57406" marR="57406" marT="28703" marB="28703"/>
                </a:tc>
                <a:tc>
                  <a:txBody>
                    <a:bodyPr/>
                    <a:lstStyle/>
                    <a:p>
                      <a:pPr algn="ctr"/>
                      <a:endParaRPr lang="fr-CH" sz="1300" noProof="0" dirty="0">
                        <a:latin typeface="ITC Officina Sans Book" pitchFamily="34" charset="0"/>
                      </a:endParaRPr>
                    </a:p>
                    <a:p>
                      <a:pPr algn="ctr"/>
                      <a:r>
                        <a:rPr lang="fr-CH" sz="1300" noProof="0" dirty="0">
                          <a:latin typeface="ITC Officina Sans Book" pitchFamily="34" charset="0"/>
                        </a:rPr>
                        <a:t>20</a:t>
                      </a:r>
                    </a:p>
                  </a:txBody>
                  <a:tcPr marL="57406" marR="57406" marT="28703" marB="28703"/>
                </a:tc>
                <a:tc>
                  <a:txBody>
                    <a:bodyPr/>
                    <a:lstStyle/>
                    <a:p>
                      <a:pPr algn="ctr"/>
                      <a:endParaRPr lang="fr-CH" sz="1300" noProof="0">
                        <a:latin typeface="ITC Officina Sans Book" pitchFamily="34" charset="0"/>
                      </a:endParaRPr>
                    </a:p>
                    <a:p>
                      <a:pPr algn="ctr"/>
                      <a:r>
                        <a:rPr lang="fr-CH" sz="1300" noProof="0">
                          <a:latin typeface="ITC Officina Sans Book" pitchFamily="34" charset="0"/>
                        </a:rPr>
                        <a:t>2-3</a:t>
                      </a:r>
                    </a:p>
                  </a:txBody>
                  <a:tcPr marL="57406" marR="57406" marT="28703" marB="28703"/>
                </a:tc>
                <a:extLst>
                  <a:ext uri="{0D108BD9-81ED-4DB2-BD59-A6C34878D82A}">
                    <a16:rowId xmlns:a16="http://schemas.microsoft.com/office/drawing/2014/main" val="2943926173"/>
                  </a:ext>
                </a:extLst>
              </a:tr>
              <a:tr h="250942">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300" noProof="0" dirty="0">
                          <a:latin typeface="ITC Officina Sans Book" pitchFamily="34" charset="0"/>
                        </a:rPr>
                        <a:t>GT Rapport environnemental</a:t>
                      </a:r>
                    </a:p>
                  </a:txBody>
                  <a:tcPr marL="57406" marR="57406" marT="28703" marB="28703"/>
                </a:tc>
                <a:tc>
                  <a:txBody>
                    <a:bodyPr/>
                    <a:lstStyle/>
                    <a:p>
                      <a:pPr algn="ctr"/>
                      <a:r>
                        <a:rPr lang="fr-CH" sz="1300" noProof="0">
                          <a:latin typeface="ITC Officina Sans Book" pitchFamily="34" charset="0"/>
                        </a:rPr>
                        <a:t>20</a:t>
                      </a:r>
                    </a:p>
                  </a:txBody>
                  <a:tcPr marL="57406" marR="57406" marT="28703" marB="28703"/>
                </a:tc>
                <a:tc>
                  <a:txBody>
                    <a:bodyPr/>
                    <a:lstStyle/>
                    <a:p>
                      <a:pPr algn="ctr"/>
                      <a:r>
                        <a:rPr lang="fr-CH" sz="1300" noProof="0">
                          <a:latin typeface="ITC Officina Sans Book" pitchFamily="34" charset="0"/>
                        </a:rPr>
                        <a:t>-</a:t>
                      </a:r>
                    </a:p>
                  </a:txBody>
                  <a:tcPr marL="57406" marR="57406" marT="28703" marB="28703"/>
                </a:tc>
                <a:extLst>
                  <a:ext uri="{0D108BD9-81ED-4DB2-BD59-A6C34878D82A}">
                    <a16:rowId xmlns:a16="http://schemas.microsoft.com/office/drawing/2014/main" val="1518847767"/>
                  </a:ext>
                </a:extLst>
              </a:tr>
              <a:tr h="250942">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300" noProof="0" dirty="0">
                          <a:latin typeface="ITC Officina Sans Book" pitchFamily="34" charset="0"/>
                        </a:rPr>
                        <a:t>GT déchets / papier </a:t>
                      </a:r>
                    </a:p>
                  </a:txBody>
                  <a:tcPr marL="57406" marR="57406" marT="28703" marB="28703"/>
                </a:tc>
                <a:tc>
                  <a:txBody>
                    <a:bodyPr/>
                    <a:lstStyle/>
                    <a:p>
                      <a:pPr algn="ctr"/>
                      <a:r>
                        <a:rPr lang="fr-CH" sz="1300" noProof="0">
                          <a:latin typeface="ITC Officina Sans Book" pitchFamily="34" charset="0"/>
                        </a:rPr>
                        <a:t>10</a:t>
                      </a:r>
                    </a:p>
                  </a:txBody>
                  <a:tcPr marL="57406" marR="57406" marT="28703" marB="28703"/>
                </a:tc>
                <a:tc>
                  <a:txBody>
                    <a:bodyPr/>
                    <a:lstStyle/>
                    <a:p>
                      <a:pPr algn="ctr"/>
                      <a:r>
                        <a:rPr lang="fr-CH" sz="1300" noProof="0">
                          <a:latin typeface="ITC Officina Sans Book" pitchFamily="34" charset="0"/>
                        </a:rPr>
                        <a:t>1-2</a:t>
                      </a:r>
                    </a:p>
                  </a:txBody>
                  <a:tcPr marL="57406" marR="57406" marT="28703" marB="28703"/>
                </a:tc>
                <a:extLst>
                  <a:ext uri="{0D108BD9-81ED-4DB2-BD59-A6C34878D82A}">
                    <a16:rowId xmlns:a16="http://schemas.microsoft.com/office/drawing/2014/main" val="3900804194"/>
                  </a:ext>
                </a:extLst>
              </a:tr>
              <a:tr h="252378">
                <a:tc>
                  <a:txBody>
                    <a:bodyPr/>
                    <a:lstStyle/>
                    <a:p>
                      <a:pPr marL="285750" indent="-285750">
                        <a:buFont typeface="Arial" panose="020B0604020202020204" pitchFamily="34" charset="0"/>
                        <a:buChar char="•"/>
                      </a:pPr>
                      <a:r>
                        <a:rPr lang="fr-CH" sz="1300" noProof="0" dirty="0">
                          <a:latin typeface="ITC Officina Sans Book" pitchFamily="34" charset="0"/>
                        </a:rPr>
                        <a:t>GT Achats durables</a:t>
                      </a:r>
                    </a:p>
                  </a:txBody>
                  <a:tcPr marL="57406" marR="57406" marT="28703" marB="28703"/>
                </a:tc>
                <a:tc>
                  <a:txBody>
                    <a:bodyPr/>
                    <a:lstStyle/>
                    <a:p>
                      <a:pPr algn="ctr"/>
                      <a:r>
                        <a:rPr lang="fr-CH" sz="1300" noProof="0" dirty="0">
                          <a:latin typeface="ITC Officina Sans Book" pitchFamily="34" charset="0"/>
                        </a:rPr>
                        <a:t>10</a:t>
                      </a:r>
                    </a:p>
                  </a:txBody>
                  <a:tcPr marL="57406" marR="57406" marT="28703" marB="28703"/>
                </a:tc>
                <a:tc>
                  <a:txBody>
                    <a:bodyPr/>
                    <a:lstStyle/>
                    <a:p>
                      <a:pPr algn="ctr"/>
                      <a:r>
                        <a:rPr lang="fr-CH" sz="1300" noProof="0" dirty="0">
                          <a:latin typeface="ITC Officina Sans Book" pitchFamily="34" charset="0"/>
                        </a:rPr>
                        <a:t>1-2</a:t>
                      </a:r>
                    </a:p>
                  </a:txBody>
                  <a:tcPr marL="57406" marR="57406" marT="28703" marB="28703"/>
                </a:tc>
                <a:extLst>
                  <a:ext uri="{0D108BD9-81ED-4DB2-BD59-A6C34878D82A}">
                    <a16:rowId xmlns:a16="http://schemas.microsoft.com/office/drawing/2014/main" val="1393610961"/>
                  </a:ext>
                </a:extLst>
              </a:tr>
              <a:tr h="414594">
                <a:tc>
                  <a:txBody>
                    <a:bodyPr/>
                    <a:lstStyle/>
                    <a:p>
                      <a:pPr marL="285750" indent="-285750">
                        <a:buFont typeface="Arial" panose="020B0604020202020204" pitchFamily="34" charset="0"/>
                        <a:buChar char="•"/>
                      </a:pPr>
                      <a:r>
                        <a:rPr lang="fr-CH" sz="1300" noProof="0" dirty="0">
                          <a:latin typeface="ITC Officina Sans Book" pitchFamily="34" charset="0"/>
                        </a:rPr>
                        <a:t>GT Lignes directrices pour la Création</a:t>
                      </a:r>
                    </a:p>
                  </a:txBody>
                  <a:tcPr marL="57406" marR="57406" marT="28703" marB="28703"/>
                </a:tc>
                <a:tc>
                  <a:txBody>
                    <a:bodyPr/>
                    <a:lstStyle/>
                    <a:p>
                      <a:pPr algn="ctr"/>
                      <a:r>
                        <a:rPr lang="fr-CH" sz="1300" noProof="0">
                          <a:latin typeface="ITC Officina Sans Book" pitchFamily="34" charset="0"/>
                        </a:rPr>
                        <a:t>10</a:t>
                      </a:r>
                    </a:p>
                  </a:txBody>
                  <a:tcPr marL="57406" marR="57406" marT="28703" marB="28703"/>
                </a:tc>
                <a:tc>
                  <a:txBody>
                    <a:bodyPr/>
                    <a:lstStyle/>
                    <a:p>
                      <a:pPr algn="ctr"/>
                      <a:r>
                        <a:rPr lang="fr-CH" sz="1300" noProof="0">
                          <a:latin typeface="ITC Officina Sans Book" pitchFamily="34" charset="0"/>
                        </a:rPr>
                        <a:t>1-2</a:t>
                      </a:r>
                    </a:p>
                  </a:txBody>
                  <a:tcPr marL="57406" marR="57406" marT="28703" marB="28703"/>
                </a:tc>
                <a:extLst>
                  <a:ext uri="{0D108BD9-81ED-4DB2-BD59-A6C34878D82A}">
                    <a16:rowId xmlns:a16="http://schemas.microsoft.com/office/drawing/2014/main" val="1515085770"/>
                  </a:ext>
                </a:extLst>
              </a:tr>
              <a:tr h="444478">
                <a:tc>
                  <a:txBody>
                    <a:bodyPr/>
                    <a:lstStyle/>
                    <a:p>
                      <a:r>
                        <a:rPr lang="fr-CH" sz="1300" b="1" noProof="0" dirty="0">
                          <a:latin typeface="ITC Officina Sans Book" pitchFamily="34" charset="0"/>
                        </a:rPr>
                        <a:t>Total:</a:t>
                      </a:r>
                      <a:br>
                        <a:rPr lang="fr-CH" sz="1300" b="1" noProof="0" dirty="0">
                          <a:latin typeface="ITC Officina Sans Book" pitchFamily="34" charset="0"/>
                        </a:rPr>
                      </a:br>
                      <a:r>
                        <a:rPr lang="fr-CH" sz="1300" b="1" noProof="0" dirty="0">
                          <a:latin typeface="ITC Officina Sans Book" pitchFamily="34" charset="0"/>
                        </a:rPr>
                        <a:t>=env. 10% (temps de travail)*</a:t>
                      </a:r>
                    </a:p>
                  </a:txBody>
                  <a:tcPr marL="57406" marR="57406" marT="28703" marB="28703"/>
                </a:tc>
                <a:tc>
                  <a:txBody>
                    <a:bodyPr/>
                    <a:lstStyle/>
                    <a:p>
                      <a:pPr algn="l"/>
                      <a:r>
                        <a:rPr lang="fr-CH" sz="1300" b="1" noProof="0">
                          <a:latin typeface="ITC Officina Sans Book" pitchFamily="34" charset="0"/>
                        </a:rPr>
                        <a:t>  210</a:t>
                      </a:r>
                    </a:p>
                  </a:txBody>
                  <a:tcPr marL="57406" marR="57406" marT="28703" marB="28703"/>
                </a:tc>
                <a:tc>
                  <a:txBody>
                    <a:bodyPr/>
                    <a:lstStyle/>
                    <a:p>
                      <a:pPr algn="ctr"/>
                      <a:endParaRPr lang="fr-CH" sz="1300" noProof="0" dirty="0">
                        <a:latin typeface="ITC Officina Sans Book" pitchFamily="34" charset="0"/>
                      </a:endParaRPr>
                    </a:p>
                  </a:txBody>
                  <a:tcPr marL="57406" marR="57406" marT="28703" marB="28703"/>
                </a:tc>
                <a:extLst>
                  <a:ext uri="{0D108BD9-81ED-4DB2-BD59-A6C34878D82A}">
                    <a16:rowId xmlns:a16="http://schemas.microsoft.com/office/drawing/2014/main" val="3570406483"/>
                  </a:ext>
                </a:extLst>
              </a:tr>
            </a:tbl>
          </a:graphicData>
        </a:graphic>
      </p:graphicFrame>
      <p:graphicFrame>
        <p:nvGraphicFramePr>
          <p:cNvPr id="7" name="Inhaltsplatzhalter 6">
            <a:extLst>
              <a:ext uri="{FF2B5EF4-FFF2-40B4-BE49-F238E27FC236}">
                <a16:creationId xmlns:a16="http://schemas.microsoft.com/office/drawing/2014/main" id="{B51F4A18-E32C-47DF-A155-18953FE19ADF}"/>
              </a:ext>
            </a:extLst>
          </p:cNvPr>
          <p:cNvGraphicFramePr>
            <a:graphicFrameLocks/>
          </p:cNvGraphicFramePr>
          <p:nvPr>
            <p:extLst>
              <p:ext uri="{D42A27DB-BD31-4B8C-83A1-F6EECF244321}">
                <p14:modId xmlns:p14="http://schemas.microsoft.com/office/powerpoint/2010/main" val="2692537170"/>
              </p:ext>
            </p:extLst>
          </p:nvPr>
        </p:nvGraphicFramePr>
        <p:xfrm>
          <a:off x="4798568" y="2101145"/>
          <a:ext cx="3991319" cy="4154327"/>
        </p:xfrm>
        <a:graphic>
          <a:graphicData uri="http://schemas.openxmlformats.org/drawingml/2006/table">
            <a:tbl>
              <a:tblPr firstRow="1" bandRow="1">
                <a:tableStyleId>{3B4B98B0-60AC-42C2-AFA5-B58CD77FA1E5}</a:tableStyleId>
              </a:tblPr>
              <a:tblGrid>
                <a:gridCol w="2985846">
                  <a:extLst>
                    <a:ext uri="{9D8B030D-6E8A-4147-A177-3AD203B41FA5}">
                      <a16:colId xmlns:a16="http://schemas.microsoft.com/office/drawing/2014/main" val="3225240105"/>
                    </a:ext>
                  </a:extLst>
                </a:gridCol>
                <a:gridCol w="1005473">
                  <a:extLst>
                    <a:ext uri="{9D8B030D-6E8A-4147-A177-3AD203B41FA5}">
                      <a16:colId xmlns:a16="http://schemas.microsoft.com/office/drawing/2014/main" val="687630892"/>
                    </a:ext>
                  </a:extLst>
                </a:gridCol>
              </a:tblGrid>
              <a:tr h="428573">
                <a:tc>
                  <a:txBody>
                    <a:bodyPr/>
                    <a:lstStyle/>
                    <a:p>
                      <a:pPr marL="0" algn="l" defTabSz="1005931" rtl="0" eaLnBrk="1" latinLnBrk="0" hangingPunct="1"/>
                      <a:endParaRPr lang="de-CH" sz="1300" b="1" kern="1200" dirty="0">
                        <a:solidFill>
                          <a:schemeClr val="tx1"/>
                        </a:solidFill>
                        <a:latin typeface="ITC Officina Sans Book" pitchFamily="34" charset="0"/>
                        <a:ea typeface="+mn-ea"/>
                        <a:cs typeface="+mn-cs"/>
                      </a:endParaRPr>
                    </a:p>
                  </a:txBody>
                  <a:tcPr marL="69705" marR="69705" marT="34853" marB="34853"/>
                </a:tc>
                <a:tc>
                  <a:txBody>
                    <a:bodyPr/>
                    <a:lstStyle/>
                    <a:p>
                      <a:pPr marL="0" algn="l" defTabSz="1005931" rtl="0" eaLnBrk="1" latinLnBrk="0" hangingPunct="1"/>
                      <a:r>
                        <a:rPr lang="de-CH" sz="1300" b="1" kern="1200" dirty="0">
                          <a:solidFill>
                            <a:schemeClr val="tx1"/>
                          </a:solidFill>
                          <a:latin typeface="ITC Officina Sans Book" pitchFamily="34" charset="0"/>
                        </a:rPr>
                        <a:t>CHF</a:t>
                      </a:r>
                      <a:endParaRPr lang="de-CH" sz="1300" b="1" kern="1200" dirty="0">
                        <a:solidFill>
                          <a:schemeClr val="tx1"/>
                        </a:solidFill>
                        <a:latin typeface="ITC Officina Sans Book" pitchFamily="34" charset="0"/>
                        <a:ea typeface="+mn-ea"/>
                        <a:cs typeface="+mn-cs"/>
                      </a:endParaRPr>
                    </a:p>
                  </a:txBody>
                  <a:tcPr marL="69705" marR="69705" marT="34853" marB="34853"/>
                </a:tc>
                <a:extLst>
                  <a:ext uri="{0D108BD9-81ED-4DB2-BD59-A6C34878D82A}">
                    <a16:rowId xmlns:a16="http://schemas.microsoft.com/office/drawing/2014/main" val="4099056632"/>
                  </a:ext>
                </a:extLst>
              </a:tr>
              <a:tr h="291459">
                <a:tc>
                  <a:txBody>
                    <a:bodyPr/>
                    <a:lstStyle/>
                    <a:p>
                      <a:pPr marL="0" algn="l" defTabSz="1005931" rtl="0" eaLnBrk="1" latinLnBrk="0" hangingPunct="1"/>
                      <a:r>
                        <a:rPr lang="fr-CH" sz="1300" b="0" kern="1200" noProof="0">
                          <a:solidFill>
                            <a:schemeClr val="tx1"/>
                          </a:solidFill>
                          <a:latin typeface="ITC Officina Sans Book" pitchFamily="34" charset="0"/>
                        </a:rPr>
                        <a:t>Annuel: cotisations œco</a:t>
                      </a:r>
                      <a:endParaRPr lang="fr-CH" sz="1300" b="0" kern="1200" noProof="0">
                        <a:solidFill>
                          <a:schemeClr val="tx1"/>
                        </a:solidFill>
                        <a:latin typeface="ITC Officina Sans Book" pitchFamily="34" charset="0"/>
                        <a:ea typeface="+mn-ea"/>
                        <a:cs typeface="+mn-cs"/>
                      </a:endParaRPr>
                    </a:p>
                  </a:txBody>
                  <a:tcPr marL="69705" marR="69705" marT="34853" marB="34853"/>
                </a:tc>
                <a:tc>
                  <a:txBody>
                    <a:bodyPr/>
                    <a:lstStyle/>
                    <a:p>
                      <a:pPr marL="0" marR="0" lvl="0" indent="0" algn="l" defTabSz="1005931" rtl="0" eaLnBrk="1" fontAlgn="auto" latinLnBrk="0" hangingPunct="1">
                        <a:lnSpc>
                          <a:spcPct val="100000"/>
                        </a:lnSpc>
                        <a:spcBef>
                          <a:spcPts val="0"/>
                        </a:spcBef>
                        <a:spcAft>
                          <a:spcPts val="0"/>
                        </a:spcAft>
                        <a:buClrTx/>
                        <a:buSzTx/>
                        <a:buFontTx/>
                        <a:buNone/>
                        <a:tabLst/>
                        <a:defRPr/>
                      </a:pPr>
                      <a:r>
                        <a:rPr lang="de-CH" sz="1300" b="0" kern="1200" dirty="0" err="1">
                          <a:solidFill>
                            <a:schemeClr val="tx1"/>
                          </a:solidFill>
                          <a:latin typeface="ITC Officina Sans Book" pitchFamily="34" charset="0"/>
                        </a:rPr>
                        <a:t>dès</a:t>
                      </a:r>
                      <a:r>
                        <a:rPr lang="de-CH" sz="1300" b="0" kern="1200" dirty="0">
                          <a:solidFill>
                            <a:schemeClr val="tx1"/>
                          </a:solidFill>
                          <a:latin typeface="ITC Officina Sans Book" pitchFamily="34" charset="0"/>
                        </a:rPr>
                        <a:t> 200 CHF /</a:t>
                      </a:r>
                      <a:r>
                        <a:rPr lang="de-CH" sz="1300" b="0" kern="1200" dirty="0" err="1">
                          <a:solidFill>
                            <a:schemeClr val="tx1"/>
                          </a:solidFill>
                          <a:latin typeface="ITC Officina Sans Book" pitchFamily="34" charset="0"/>
                        </a:rPr>
                        <a:t>année</a:t>
                      </a:r>
                      <a:endParaRPr lang="de-CH" sz="1300" b="0" kern="1200" dirty="0">
                        <a:solidFill>
                          <a:schemeClr val="tx1"/>
                        </a:solidFill>
                        <a:latin typeface="ITC Officina Sans Book" pitchFamily="34" charset="0"/>
                        <a:ea typeface="+mn-ea"/>
                        <a:cs typeface="+mn-cs"/>
                      </a:endParaRPr>
                    </a:p>
                  </a:txBody>
                  <a:tcPr marL="69705" marR="69705" marT="34853" marB="34853"/>
                </a:tc>
                <a:extLst>
                  <a:ext uri="{0D108BD9-81ED-4DB2-BD59-A6C34878D82A}">
                    <a16:rowId xmlns:a16="http://schemas.microsoft.com/office/drawing/2014/main" val="2555432298"/>
                  </a:ext>
                </a:extLst>
              </a:tr>
              <a:tr h="456778">
                <a:tc>
                  <a:txBody>
                    <a:bodyPr/>
                    <a:lstStyle/>
                    <a:p>
                      <a:pPr marL="0" algn="l" defTabSz="1005931" rtl="0" eaLnBrk="1" latinLnBrk="0" hangingPunct="1"/>
                      <a:r>
                        <a:rPr lang="fr-CH" sz="1300" b="0" kern="1200" noProof="0" dirty="0">
                          <a:solidFill>
                            <a:schemeClr val="tx1"/>
                          </a:solidFill>
                          <a:latin typeface="ITC Officina Sans Book" pitchFamily="34" charset="0"/>
                        </a:rPr>
                        <a:t>Dépense unique:</a:t>
                      </a:r>
                      <a:br>
                        <a:rPr lang="fr-CH" sz="1300" b="0" kern="1200" noProof="0" dirty="0">
                          <a:solidFill>
                            <a:schemeClr val="tx1"/>
                          </a:solidFill>
                          <a:latin typeface="ITC Officina Sans Book" pitchFamily="34" charset="0"/>
                        </a:rPr>
                      </a:br>
                      <a:r>
                        <a:rPr lang="fr-CH" sz="1300" b="0" kern="1200" noProof="0" dirty="0">
                          <a:solidFill>
                            <a:schemeClr val="tx1"/>
                          </a:solidFill>
                          <a:latin typeface="ITC Officina Sans Book" pitchFamily="34" charset="0"/>
                        </a:rPr>
                        <a:t>Certification (Plaquette et fête inclues)</a:t>
                      </a:r>
                      <a:endParaRPr lang="fr-CH" sz="1300" b="0" kern="1200" noProof="0" dirty="0">
                        <a:solidFill>
                          <a:schemeClr val="tx1"/>
                        </a:solidFill>
                        <a:latin typeface="ITC Officina Sans Book" pitchFamily="34" charset="0"/>
                        <a:ea typeface="+mn-ea"/>
                        <a:cs typeface="+mn-cs"/>
                      </a:endParaRPr>
                    </a:p>
                  </a:txBody>
                  <a:tcPr marL="69705" marR="69705" marT="34853" marB="34853"/>
                </a:tc>
                <a:tc>
                  <a:txBody>
                    <a:bodyPr/>
                    <a:lstStyle/>
                    <a:p>
                      <a:pPr marL="0" lvl="0" algn="l" defTabSz="1005931" rtl="0" eaLnBrk="1" latinLnBrk="0" hangingPunct="1"/>
                      <a:endParaRPr lang="de-CH" sz="1300" b="0" kern="1200" dirty="0">
                        <a:solidFill>
                          <a:schemeClr val="tx1"/>
                        </a:solidFill>
                        <a:latin typeface="ITC Officina Sans Book" pitchFamily="34" charset="0"/>
                      </a:endParaRPr>
                    </a:p>
                    <a:p>
                      <a:pPr marL="0" lvl="0" algn="l" defTabSz="1005931" rtl="0" eaLnBrk="1" latinLnBrk="0" hangingPunct="1"/>
                      <a:r>
                        <a:rPr lang="de-CH" sz="1300" b="0" kern="1200" dirty="0">
                          <a:solidFill>
                            <a:schemeClr val="tx1"/>
                          </a:solidFill>
                          <a:latin typeface="ITC Officina Sans Book" pitchFamily="34" charset="0"/>
                        </a:rPr>
                        <a:t>ca. 1000</a:t>
                      </a:r>
                      <a:endParaRPr lang="de-CH" sz="1300" b="0" kern="1200" dirty="0">
                        <a:solidFill>
                          <a:schemeClr val="tx1"/>
                        </a:solidFill>
                        <a:latin typeface="ITC Officina Sans Book" pitchFamily="34" charset="0"/>
                        <a:ea typeface="+mn-ea"/>
                        <a:cs typeface="+mn-cs"/>
                      </a:endParaRPr>
                    </a:p>
                  </a:txBody>
                  <a:tcPr marL="69705" marR="69705" marT="34853" marB="34853"/>
                </a:tc>
                <a:extLst>
                  <a:ext uri="{0D108BD9-81ED-4DB2-BD59-A6C34878D82A}">
                    <a16:rowId xmlns:a16="http://schemas.microsoft.com/office/drawing/2014/main" val="3628705750"/>
                  </a:ext>
                </a:extLst>
              </a:tr>
              <a:tr h="286620">
                <a:tc>
                  <a:txBody>
                    <a:bodyPr/>
                    <a:lstStyle/>
                    <a:p>
                      <a:pPr marL="0" algn="l" defTabSz="1005931" rtl="0" eaLnBrk="1" latinLnBrk="0" hangingPunct="1"/>
                      <a:r>
                        <a:rPr lang="fr-CH" sz="1300" b="0" kern="1200" noProof="0" dirty="0">
                          <a:solidFill>
                            <a:srgbClr val="000000"/>
                          </a:solidFill>
                          <a:latin typeface="ITC Officina Sans Book" pitchFamily="34" charset="0"/>
                          <a:ea typeface="+mn-ea"/>
                          <a:cs typeface="+mn-cs"/>
                        </a:rPr>
                        <a:t>unique: </a:t>
                      </a:r>
                      <a:r>
                        <a:rPr lang="fr-CH" sz="1300" b="0" kern="1200" noProof="0" dirty="0" err="1">
                          <a:solidFill>
                            <a:srgbClr val="000000"/>
                          </a:solidFill>
                          <a:latin typeface="ITC Officina Sans Book" pitchFamily="34" charset="0"/>
                          <a:ea typeface="+mn-ea"/>
                          <a:cs typeface="+mn-cs"/>
                        </a:rPr>
                        <a:t>év</a:t>
                      </a:r>
                      <a:r>
                        <a:rPr lang="fr-CH" sz="1300" b="0" kern="1200" noProof="0" dirty="0">
                          <a:solidFill>
                            <a:srgbClr val="000000"/>
                          </a:solidFill>
                          <a:latin typeface="ITC Officina Sans Book" pitchFamily="34" charset="0"/>
                          <a:ea typeface="+mn-ea"/>
                          <a:cs typeface="+mn-cs"/>
                        </a:rPr>
                        <a:t>. Enregistreur de données</a:t>
                      </a:r>
                    </a:p>
                  </a:txBody>
                  <a:tcPr marL="69705" marR="69705" marT="34853" marB="34853"/>
                </a:tc>
                <a:tc>
                  <a:txBody>
                    <a:bodyPr/>
                    <a:lstStyle/>
                    <a:p>
                      <a:pPr marL="0" marR="0" lvl="0" indent="0" algn="l" defTabSz="1005931" rtl="0" eaLnBrk="1" fontAlgn="auto" latinLnBrk="0" hangingPunct="1">
                        <a:lnSpc>
                          <a:spcPct val="100000"/>
                        </a:lnSpc>
                        <a:spcBef>
                          <a:spcPts val="0"/>
                        </a:spcBef>
                        <a:spcAft>
                          <a:spcPts val="0"/>
                        </a:spcAft>
                        <a:buClrTx/>
                        <a:buSzTx/>
                        <a:buFontTx/>
                        <a:buNone/>
                        <a:tabLst/>
                        <a:defRPr/>
                      </a:pPr>
                      <a:r>
                        <a:rPr lang="de-CH" sz="1300" b="0" kern="1200" dirty="0">
                          <a:solidFill>
                            <a:srgbClr val="000000"/>
                          </a:solidFill>
                          <a:latin typeface="ITC Officina Sans Book" pitchFamily="34" charset="0"/>
                        </a:rPr>
                        <a:t>300</a:t>
                      </a:r>
                      <a:endParaRPr lang="de-CH" sz="1300" b="0" kern="1200" dirty="0">
                        <a:solidFill>
                          <a:srgbClr val="000000"/>
                        </a:solidFill>
                        <a:latin typeface="ITC Officina Sans Book" pitchFamily="34" charset="0"/>
                        <a:ea typeface="+mn-ea"/>
                        <a:cs typeface="+mn-cs"/>
                      </a:endParaRPr>
                    </a:p>
                  </a:txBody>
                  <a:tcPr marL="69705" marR="69705" marT="34853" marB="34853"/>
                </a:tc>
                <a:extLst>
                  <a:ext uri="{0D108BD9-81ED-4DB2-BD59-A6C34878D82A}">
                    <a16:rowId xmlns:a16="http://schemas.microsoft.com/office/drawing/2014/main" val="3725760174"/>
                  </a:ext>
                </a:extLst>
              </a:tr>
              <a:tr h="263242">
                <a:tc>
                  <a:txBody>
                    <a:bodyPr/>
                    <a:lstStyle/>
                    <a:p>
                      <a:pPr marL="0" algn="l" defTabSz="1005931" rtl="0" eaLnBrk="1" latinLnBrk="0" hangingPunct="1"/>
                      <a:r>
                        <a:rPr lang="fr-CH" sz="1300" b="0" kern="1200" noProof="0" dirty="0">
                          <a:solidFill>
                            <a:schemeClr val="tx1"/>
                          </a:solidFill>
                          <a:latin typeface="ITC Officina Sans Book" pitchFamily="34" charset="0"/>
                        </a:rPr>
                        <a:t>unique: Séances, frais de l’équipe Env.</a:t>
                      </a:r>
                      <a:endParaRPr lang="fr-CH" sz="1300" b="0" kern="1200" noProof="0" dirty="0">
                        <a:solidFill>
                          <a:schemeClr val="tx1"/>
                        </a:solidFill>
                        <a:latin typeface="ITC Officina Sans Book" pitchFamily="34" charset="0"/>
                        <a:ea typeface="+mn-ea"/>
                        <a:cs typeface="+mn-cs"/>
                      </a:endParaRPr>
                    </a:p>
                  </a:txBody>
                  <a:tcPr marL="69705" marR="69705" marT="34853" marB="34853"/>
                </a:tc>
                <a:tc>
                  <a:txBody>
                    <a:bodyPr/>
                    <a:lstStyle/>
                    <a:p>
                      <a:pPr marL="0" lvl="0" algn="l" defTabSz="1005931" rtl="0" eaLnBrk="1" latinLnBrk="0" hangingPunct="1"/>
                      <a:r>
                        <a:rPr lang="de-CH" sz="1300" b="0" kern="1200" dirty="0">
                          <a:solidFill>
                            <a:schemeClr val="tx1"/>
                          </a:solidFill>
                          <a:latin typeface="ITC Officina Sans Book" pitchFamily="34" charset="0"/>
                        </a:rPr>
                        <a:t>?</a:t>
                      </a:r>
                      <a:endParaRPr lang="de-CH" sz="1300" b="0" kern="1200" dirty="0">
                        <a:solidFill>
                          <a:schemeClr val="tx1"/>
                        </a:solidFill>
                        <a:latin typeface="ITC Officina Sans Book" pitchFamily="34" charset="0"/>
                        <a:ea typeface="+mn-ea"/>
                        <a:cs typeface="+mn-cs"/>
                      </a:endParaRPr>
                    </a:p>
                  </a:txBody>
                  <a:tcPr marL="69705" marR="69705" marT="34853" marB="34853"/>
                </a:tc>
                <a:extLst>
                  <a:ext uri="{0D108BD9-81ED-4DB2-BD59-A6C34878D82A}">
                    <a16:rowId xmlns:a16="http://schemas.microsoft.com/office/drawing/2014/main" val="3127675632"/>
                  </a:ext>
                </a:extLst>
              </a:tr>
              <a:tr h="843850">
                <a:tc>
                  <a:txBody>
                    <a:bodyPr/>
                    <a:lstStyle/>
                    <a:p>
                      <a:pPr marL="0" algn="l" defTabSz="1005931" rtl="0" eaLnBrk="1" latinLnBrk="0" hangingPunct="1"/>
                      <a:r>
                        <a:rPr lang="fr-CH" sz="1300" b="0" kern="1200" noProof="0" dirty="0">
                          <a:solidFill>
                            <a:srgbClr val="000000"/>
                          </a:solidFill>
                          <a:latin typeface="ITC Officina Sans Book" pitchFamily="34" charset="0"/>
                        </a:rPr>
                        <a:t>unique: </a:t>
                      </a:r>
                    </a:p>
                    <a:p>
                      <a:pPr marL="0" algn="l" defTabSz="1005931" rtl="0" eaLnBrk="1" latinLnBrk="0" hangingPunct="1"/>
                      <a:r>
                        <a:rPr lang="fr-CH" sz="1300" b="1" kern="1200" noProof="0" dirty="0">
                          <a:solidFill>
                            <a:srgbClr val="FF0000"/>
                          </a:solidFill>
                          <a:latin typeface="ITC Officina Sans Book" pitchFamily="34" charset="0"/>
                        </a:rPr>
                        <a:t>soit</a:t>
                      </a:r>
                      <a:br>
                        <a:rPr lang="fr-CH" sz="1300" b="1" kern="1200" noProof="0" dirty="0">
                          <a:solidFill>
                            <a:srgbClr val="FF0000"/>
                          </a:solidFill>
                          <a:latin typeface="ITC Officina Sans Book" pitchFamily="34" charset="0"/>
                        </a:rPr>
                      </a:br>
                      <a:r>
                        <a:rPr lang="fr-CH" sz="1300" b="0" kern="1200" noProof="0" dirty="0">
                          <a:solidFill>
                            <a:srgbClr val="000000"/>
                          </a:solidFill>
                          <a:latin typeface="ITC Officina Sans Book" pitchFamily="34" charset="0"/>
                        </a:rPr>
                        <a:t>conseil en env.  (visites inclues*)</a:t>
                      </a:r>
                    </a:p>
                    <a:p>
                      <a:pPr marL="0" algn="l" defTabSz="1005931" rtl="0" eaLnBrk="1" latinLnBrk="0" hangingPunct="1"/>
                      <a:r>
                        <a:rPr lang="fr-CH" sz="1300" b="1" kern="1200" noProof="0" dirty="0">
                          <a:solidFill>
                            <a:srgbClr val="FF0000"/>
                          </a:solidFill>
                          <a:latin typeface="ITC Officina Sans Book" pitchFamily="34" charset="0"/>
                          <a:ea typeface="+mn-ea"/>
                          <a:cs typeface="+mn-cs"/>
                        </a:rPr>
                        <a:t>soit</a:t>
                      </a:r>
                      <a:r>
                        <a:rPr lang="fr-CH" sz="1300" b="0" kern="1200" noProof="0" dirty="0">
                          <a:solidFill>
                            <a:srgbClr val="FF0000"/>
                          </a:solidFill>
                          <a:latin typeface="ITC Officina Sans Book" pitchFamily="34" charset="0"/>
                          <a:ea typeface="+mn-ea"/>
                          <a:cs typeface="+mn-cs"/>
                        </a:rPr>
                        <a:t> </a:t>
                      </a:r>
                      <a:r>
                        <a:rPr lang="fr-CH" sz="1300" b="0" kern="1200" noProof="0" dirty="0">
                          <a:solidFill>
                            <a:srgbClr val="000000"/>
                          </a:solidFill>
                          <a:latin typeface="ITC Officina Sans Book" pitchFamily="34" charset="0"/>
                          <a:ea typeface="+mn-ea"/>
                          <a:cs typeface="+mn-cs"/>
                        </a:rPr>
                        <a:t>formation d’une personne interne</a:t>
                      </a:r>
                    </a:p>
                  </a:txBody>
                  <a:tcPr marL="69705" marR="69705" marT="34853" marB="34853"/>
                </a:tc>
                <a:tc>
                  <a:txBody>
                    <a:bodyPr/>
                    <a:lstStyle/>
                    <a:p>
                      <a:pPr marL="0" lvl="0" algn="l" defTabSz="1005931" rtl="0" eaLnBrk="1" latinLnBrk="0" hangingPunct="1"/>
                      <a:endParaRPr lang="de-CH" sz="1300" b="1" kern="1200" dirty="0">
                        <a:solidFill>
                          <a:srgbClr val="FF0000"/>
                        </a:solidFill>
                        <a:latin typeface="ITC Officina Sans Book" pitchFamily="34" charset="0"/>
                      </a:endParaRPr>
                    </a:p>
                    <a:p>
                      <a:pPr marL="0" lvl="0" algn="l" defTabSz="1005931" rtl="0" eaLnBrk="1" latinLnBrk="0" hangingPunct="1"/>
                      <a:r>
                        <a:rPr lang="de-CH" sz="1300" b="1" kern="1200" dirty="0" err="1">
                          <a:solidFill>
                            <a:srgbClr val="FF0000"/>
                          </a:solidFill>
                          <a:latin typeface="ITC Officina Sans Book" pitchFamily="34" charset="0"/>
                        </a:rPr>
                        <a:t>soit</a:t>
                      </a:r>
                      <a:endParaRPr lang="de-CH" sz="1300" b="1" kern="1200" dirty="0">
                        <a:solidFill>
                          <a:srgbClr val="FF0000"/>
                        </a:solidFill>
                        <a:latin typeface="ITC Officina Sans Book" pitchFamily="34" charset="0"/>
                      </a:endParaRPr>
                    </a:p>
                    <a:p>
                      <a:pPr marL="0" lvl="0" algn="l" defTabSz="1005931" rtl="0" eaLnBrk="1" latinLnBrk="0" hangingPunct="1"/>
                      <a:r>
                        <a:rPr lang="de-CH" sz="1300" b="0" kern="1200" dirty="0">
                          <a:solidFill>
                            <a:srgbClr val="000000"/>
                          </a:solidFill>
                          <a:latin typeface="ITC Officina Sans Book" pitchFamily="34" charset="0"/>
                        </a:rPr>
                        <a:t>5`000-7`000</a:t>
                      </a:r>
                    </a:p>
                    <a:p>
                      <a:pPr marL="0" lvl="0" algn="l" defTabSz="1005931" rtl="0" eaLnBrk="1" latinLnBrk="0" hangingPunct="1"/>
                      <a:r>
                        <a:rPr lang="de-CH" sz="1300" b="1" kern="1200" dirty="0" err="1">
                          <a:solidFill>
                            <a:srgbClr val="FF0000"/>
                          </a:solidFill>
                          <a:latin typeface="ITC Officina Sans Book" pitchFamily="34" charset="0"/>
                          <a:ea typeface="+mn-ea"/>
                          <a:cs typeface="+mn-cs"/>
                        </a:rPr>
                        <a:t>soit</a:t>
                      </a:r>
                      <a:r>
                        <a:rPr lang="de-CH" sz="1300" b="0" kern="1200" dirty="0">
                          <a:solidFill>
                            <a:srgbClr val="FF0000"/>
                          </a:solidFill>
                          <a:latin typeface="ITC Officina Sans Book" pitchFamily="34" charset="0"/>
                          <a:ea typeface="+mn-ea"/>
                          <a:cs typeface="+mn-cs"/>
                        </a:rPr>
                        <a:t> </a:t>
                      </a:r>
                      <a:r>
                        <a:rPr lang="de-CH" sz="1300" b="0" kern="1200" dirty="0">
                          <a:solidFill>
                            <a:schemeClr val="tx1"/>
                          </a:solidFill>
                          <a:latin typeface="ITC Officina Sans Book" pitchFamily="34" charset="0"/>
                          <a:ea typeface="+mn-ea"/>
                          <a:cs typeface="+mn-cs"/>
                        </a:rPr>
                        <a:t>1’280</a:t>
                      </a:r>
                    </a:p>
                  </a:txBody>
                  <a:tcPr marL="69705" marR="69705" marT="34853" marB="34853"/>
                </a:tc>
                <a:extLst>
                  <a:ext uri="{0D108BD9-81ED-4DB2-BD59-A6C34878D82A}">
                    <a16:rowId xmlns:a16="http://schemas.microsoft.com/office/drawing/2014/main" val="4257804704"/>
                  </a:ext>
                </a:extLst>
              </a:tr>
              <a:tr h="650314">
                <a:tc>
                  <a:txBody>
                    <a:bodyPr/>
                    <a:lstStyle/>
                    <a:p>
                      <a:pPr marL="0" algn="l" defTabSz="1005931" rtl="0" eaLnBrk="1" latinLnBrk="0" hangingPunct="1"/>
                      <a:r>
                        <a:rPr lang="fr-CH" sz="1300" b="0" kern="1200" noProof="0" dirty="0">
                          <a:solidFill>
                            <a:schemeClr val="tx1"/>
                          </a:solidFill>
                          <a:latin typeface="ITC Officina Sans Book" pitchFamily="34" charset="0"/>
                        </a:rPr>
                        <a:t>Investissements dans le programme environnemental, selon les décisions de la paroisse (pas nécessairement budget CV, mais plutôt le budget "entretien")</a:t>
                      </a:r>
                      <a:endParaRPr lang="fr-CH" sz="1300" b="0" kern="1200" noProof="0" dirty="0">
                        <a:solidFill>
                          <a:schemeClr val="tx1"/>
                        </a:solidFill>
                        <a:latin typeface="ITC Officina Sans Book" pitchFamily="34" charset="0"/>
                        <a:ea typeface="+mn-ea"/>
                        <a:cs typeface="+mn-cs"/>
                      </a:endParaRPr>
                    </a:p>
                  </a:txBody>
                  <a:tcPr marL="69705" marR="69705" marT="34853" marB="34853"/>
                </a:tc>
                <a:tc>
                  <a:txBody>
                    <a:bodyPr/>
                    <a:lstStyle/>
                    <a:p>
                      <a:pPr marL="0" lvl="0" algn="l" defTabSz="1005931" rtl="0" eaLnBrk="1" latinLnBrk="0" hangingPunct="1"/>
                      <a:r>
                        <a:rPr lang="de-CH" sz="1300" b="0" kern="1200" dirty="0">
                          <a:solidFill>
                            <a:schemeClr val="tx1"/>
                          </a:solidFill>
                          <a:latin typeface="ITC Officina Sans Book" pitchFamily="34" charset="0"/>
                        </a:rPr>
                        <a:t>?</a:t>
                      </a:r>
                      <a:endParaRPr lang="de-CH" sz="1300" b="0" kern="1200" dirty="0">
                        <a:solidFill>
                          <a:schemeClr val="tx1"/>
                        </a:solidFill>
                        <a:latin typeface="ITC Officina Sans Book" pitchFamily="34" charset="0"/>
                        <a:ea typeface="+mn-ea"/>
                        <a:cs typeface="+mn-cs"/>
                      </a:endParaRPr>
                    </a:p>
                  </a:txBody>
                  <a:tcPr marL="69705" marR="69705" marT="34853" marB="34853"/>
                </a:tc>
                <a:extLst>
                  <a:ext uri="{0D108BD9-81ED-4DB2-BD59-A6C34878D82A}">
                    <a16:rowId xmlns:a16="http://schemas.microsoft.com/office/drawing/2014/main" val="3763492417"/>
                  </a:ext>
                </a:extLst>
              </a:tr>
              <a:tr h="515044">
                <a:tc>
                  <a:txBody>
                    <a:bodyPr/>
                    <a:lstStyle/>
                    <a:p>
                      <a:pPr marL="0" algn="l" defTabSz="1005931" rtl="0" eaLnBrk="1" latinLnBrk="0" hangingPunct="1"/>
                      <a:r>
                        <a:rPr lang="fr-CH" sz="1300" b="0" kern="1200" noProof="0" dirty="0">
                          <a:solidFill>
                            <a:schemeClr val="tx1"/>
                          </a:solidFill>
                          <a:latin typeface="ITC Officina Sans Book" pitchFamily="34" charset="0"/>
                        </a:rPr>
                        <a:t>unique: Subvention de l’Eglise cantonale</a:t>
                      </a:r>
                      <a:endParaRPr lang="fr-CH" sz="1300" b="0" kern="1200" noProof="0" dirty="0">
                        <a:solidFill>
                          <a:schemeClr val="tx1"/>
                        </a:solidFill>
                        <a:latin typeface="ITC Officina Sans Book" pitchFamily="34" charset="0"/>
                        <a:ea typeface="+mn-ea"/>
                        <a:cs typeface="+mn-cs"/>
                      </a:endParaRPr>
                    </a:p>
                  </a:txBody>
                  <a:tcPr marL="69705" marR="69705" marT="34853" marB="34853">
                    <a:solidFill>
                      <a:srgbClr val="92D050"/>
                    </a:solidFill>
                  </a:tcPr>
                </a:tc>
                <a:tc>
                  <a:txBody>
                    <a:bodyPr/>
                    <a:lstStyle/>
                    <a:p>
                      <a:pPr marL="0" lvl="0" algn="l" defTabSz="1005931" rtl="0" eaLnBrk="1" latinLnBrk="0" hangingPunct="1"/>
                      <a:r>
                        <a:rPr lang="de-CH" sz="1300" b="0" kern="1200" dirty="0">
                          <a:solidFill>
                            <a:schemeClr val="tx1"/>
                          </a:solidFill>
                          <a:latin typeface="ITC Officina Sans Book" pitchFamily="34" charset="0"/>
                          <a:ea typeface="+mn-ea"/>
                          <a:cs typeface="+mn-cs"/>
                        </a:rPr>
                        <a:t>?</a:t>
                      </a:r>
                    </a:p>
                  </a:txBody>
                  <a:tcPr marL="69705" marR="69705" marT="34853" marB="34853">
                    <a:solidFill>
                      <a:srgbClr val="92D050"/>
                    </a:solidFill>
                  </a:tcPr>
                </a:tc>
                <a:extLst>
                  <a:ext uri="{0D108BD9-81ED-4DB2-BD59-A6C34878D82A}">
                    <a16:rowId xmlns:a16="http://schemas.microsoft.com/office/drawing/2014/main" val="3420594824"/>
                  </a:ext>
                </a:extLst>
              </a:tr>
            </a:tbl>
          </a:graphicData>
        </a:graphic>
      </p:graphicFrame>
      <p:sp>
        <p:nvSpPr>
          <p:cNvPr id="11" name="Textfeld 10">
            <a:extLst>
              <a:ext uri="{FF2B5EF4-FFF2-40B4-BE49-F238E27FC236}">
                <a16:creationId xmlns:a16="http://schemas.microsoft.com/office/drawing/2014/main" id="{42DD5DAD-5A6C-49C9-85DC-8715602680EC}"/>
              </a:ext>
            </a:extLst>
          </p:cNvPr>
          <p:cNvSpPr txBox="1"/>
          <p:nvPr/>
        </p:nvSpPr>
        <p:spPr>
          <a:xfrm>
            <a:off x="4798568" y="6325857"/>
            <a:ext cx="2643672" cy="259943"/>
          </a:xfrm>
          <a:prstGeom prst="rect">
            <a:avLst/>
          </a:prstGeom>
          <a:noFill/>
        </p:spPr>
        <p:txBody>
          <a:bodyPr wrap="none" rtlCol="0">
            <a:spAutoFit/>
          </a:bodyPr>
          <a:lstStyle/>
          <a:p>
            <a:pPr defTabSz="765455"/>
            <a:r>
              <a:rPr lang="de-CH" sz="1089" dirty="0">
                <a:solidFill>
                  <a:srgbClr val="000000"/>
                </a:solidFill>
                <a:latin typeface="ITC Officina Sans Book" pitchFamily="34" charset="0"/>
                <a:cs typeface="Arial" charset="0"/>
              </a:rPr>
              <a:t>*</a:t>
            </a:r>
            <a:r>
              <a:rPr lang="fr-CH" sz="1089" dirty="0">
                <a:solidFill>
                  <a:srgbClr val="000000"/>
                </a:solidFill>
                <a:latin typeface="ITC Officina Sans Book" pitchFamily="34" charset="0"/>
                <a:cs typeface="Arial" charset="0"/>
              </a:rPr>
              <a:t>Hypothèse : paroisse avec deux bâtiments</a:t>
            </a:r>
          </a:p>
        </p:txBody>
      </p:sp>
      <p:sp>
        <p:nvSpPr>
          <p:cNvPr id="13" name="Folientitel1">
            <a:extLst>
              <a:ext uri="{FF2B5EF4-FFF2-40B4-BE49-F238E27FC236}">
                <a16:creationId xmlns:a16="http://schemas.microsoft.com/office/drawing/2014/main" id="{DE2F0C11-4310-4EB2-A019-7E2B8309512F}"/>
              </a:ext>
            </a:extLst>
          </p:cNvPr>
          <p:cNvSpPr txBox="1">
            <a:spLocks noChangeArrowheads="1"/>
          </p:cNvSpPr>
          <p:nvPr/>
        </p:nvSpPr>
        <p:spPr bwMode="auto">
          <a:xfrm>
            <a:off x="848903" y="623880"/>
            <a:ext cx="6769440" cy="55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570" tIns="44785" rIns="89570" bIns="44785" numCol="1" anchor="ctr" anchorCtr="0" compatLnSpc="1">
            <a:prstTxWarp prst="textNoShape">
              <a:avLst/>
            </a:prstTxWarp>
          </a:bodyPr>
          <a:lstStyle>
            <a:lvl1pPr algn="l" rtl="0" eaLnBrk="0" fontAlgn="base" hangingPunct="0">
              <a:spcBef>
                <a:spcPct val="0"/>
              </a:spcBef>
              <a:spcAft>
                <a:spcPct val="0"/>
              </a:spcAft>
              <a:defRPr sz="4500">
                <a:solidFill>
                  <a:schemeClr val="tx2"/>
                </a:solidFill>
                <a:latin typeface="+mj-lt"/>
                <a:ea typeface="+mj-ea"/>
                <a:cs typeface="+mj-cs"/>
              </a:defRPr>
            </a:lvl1pPr>
            <a:lvl2pPr algn="l" rtl="0" eaLnBrk="0" fontAlgn="base" hangingPunct="0">
              <a:spcBef>
                <a:spcPct val="0"/>
              </a:spcBef>
              <a:spcAft>
                <a:spcPct val="0"/>
              </a:spcAft>
              <a:defRPr sz="4500">
                <a:solidFill>
                  <a:schemeClr val="tx2"/>
                </a:solidFill>
                <a:latin typeface="Times New Roman" pitchFamily="18" charset="0"/>
              </a:defRPr>
            </a:lvl2pPr>
            <a:lvl3pPr algn="l" rtl="0" eaLnBrk="0" fontAlgn="base" hangingPunct="0">
              <a:spcBef>
                <a:spcPct val="0"/>
              </a:spcBef>
              <a:spcAft>
                <a:spcPct val="0"/>
              </a:spcAft>
              <a:defRPr sz="4500">
                <a:solidFill>
                  <a:schemeClr val="tx2"/>
                </a:solidFill>
                <a:latin typeface="Times New Roman" pitchFamily="18" charset="0"/>
              </a:defRPr>
            </a:lvl3pPr>
            <a:lvl4pPr algn="l" rtl="0" eaLnBrk="0" fontAlgn="base" hangingPunct="0">
              <a:spcBef>
                <a:spcPct val="0"/>
              </a:spcBef>
              <a:spcAft>
                <a:spcPct val="0"/>
              </a:spcAft>
              <a:defRPr sz="4500">
                <a:solidFill>
                  <a:schemeClr val="tx2"/>
                </a:solidFill>
                <a:latin typeface="Times New Roman" pitchFamily="18" charset="0"/>
              </a:defRPr>
            </a:lvl4pPr>
            <a:lvl5pPr algn="l" rtl="0" eaLnBrk="0" fontAlgn="base" hangingPunct="0">
              <a:spcBef>
                <a:spcPct val="0"/>
              </a:spcBef>
              <a:spcAft>
                <a:spcPct val="0"/>
              </a:spcAft>
              <a:defRPr sz="4500">
                <a:solidFill>
                  <a:schemeClr val="tx2"/>
                </a:solidFill>
                <a:latin typeface="Times New Roman" pitchFamily="18" charset="0"/>
              </a:defRPr>
            </a:lvl5pPr>
            <a:lvl6pPr marL="493725" algn="l" rtl="0" fontAlgn="base">
              <a:spcBef>
                <a:spcPct val="0"/>
              </a:spcBef>
              <a:spcAft>
                <a:spcPct val="0"/>
              </a:spcAft>
              <a:defRPr sz="4500">
                <a:solidFill>
                  <a:schemeClr val="tx2"/>
                </a:solidFill>
                <a:latin typeface="Times New Roman" pitchFamily="18" charset="0"/>
              </a:defRPr>
            </a:lvl6pPr>
            <a:lvl7pPr marL="987449" algn="l" rtl="0" fontAlgn="base">
              <a:spcBef>
                <a:spcPct val="0"/>
              </a:spcBef>
              <a:spcAft>
                <a:spcPct val="0"/>
              </a:spcAft>
              <a:defRPr sz="4500">
                <a:solidFill>
                  <a:schemeClr val="tx2"/>
                </a:solidFill>
                <a:latin typeface="Times New Roman" pitchFamily="18" charset="0"/>
              </a:defRPr>
            </a:lvl7pPr>
            <a:lvl8pPr marL="1481174" algn="l" rtl="0" fontAlgn="base">
              <a:spcBef>
                <a:spcPct val="0"/>
              </a:spcBef>
              <a:spcAft>
                <a:spcPct val="0"/>
              </a:spcAft>
              <a:defRPr sz="4500">
                <a:solidFill>
                  <a:schemeClr val="tx2"/>
                </a:solidFill>
                <a:latin typeface="Times New Roman" pitchFamily="18" charset="0"/>
              </a:defRPr>
            </a:lvl8pPr>
            <a:lvl9pPr marL="1974898" algn="l" rtl="0" fontAlgn="base">
              <a:spcBef>
                <a:spcPct val="0"/>
              </a:spcBef>
              <a:spcAft>
                <a:spcPct val="0"/>
              </a:spcAft>
              <a:defRPr sz="4500">
                <a:solidFill>
                  <a:schemeClr val="tx2"/>
                </a:solidFill>
                <a:latin typeface="Times New Roman" pitchFamily="18" charset="0"/>
              </a:defRPr>
            </a:lvl9pPr>
          </a:lstStyle>
          <a:p>
            <a:pPr eaLnBrk="1" hangingPunct="1"/>
            <a:r>
              <a:rPr lang="fr-CH" altLang="de-DE" sz="2358" b="1" kern="0" dirty="0">
                <a:latin typeface="ITC Officina Sans Book" panose="020B0500000000000000" pitchFamily="34" charset="0"/>
              </a:rPr>
              <a:t>Charge de travail pour la première certification</a:t>
            </a:r>
          </a:p>
        </p:txBody>
      </p:sp>
      <p:sp>
        <p:nvSpPr>
          <p:cNvPr id="14" name="Textfeld 13">
            <a:extLst>
              <a:ext uri="{FF2B5EF4-FFF2-40B4-BE49-F238E27FC236}">
                <a16:creationId xmlns:a16="http://schemas.microsoft.com/office/drawing/2014/main" id="{DE0AD25B-8517-4E9E-A54A-A5CBCB901649}"/>
              </a:ext>
            </a:extLst>
          </p:cNvPr>
          <p:cNvSpPr txBox="1"/>
          <p:nvPr/>
        </p:nvSpPr>
        <p:spPr>
          <a:xfrm>
            <a:off x="767783" y="5990637"/>
            <a:ext cx="3804218" cy="595163"/>
          </a:xfrm>
          <a:prstGeom prst="rect">
            <a:avLst/>
          </a:prstGeom>
          <a:noFill/>
        </p:spPr>
        <p:txBody>
          <a:bodyPr wrap="square" rtlCol="0">
            <a:spAutoFit/>
          </a:bodyPr>
          <a:lstStyle/>
          <a:p>
            <a:pPr defTabSz="765455"/>
            <a:r>
              <a:rPr lang="fr-CH" sz="1089" dirty="0">
                <a:solidFill>
                  <a:srgbClr val="000000"/>
                </a:solidFill>
                <a:latin typeface="ITC Officina Sans Book" pitchFamily="34" charset="0"/>
                <a:cs typeface="Arial" charset="0"/>
              </a:rPr>
              <a:t>* Pendant les 15-20 mois précédant la certification. Ensuite, il faut toujours des ressources humaines, mais moins (comptabilité énergétique + 3-4 réunions/an).</a:t>
            </a:r>
          </a:p>
        </p:txBody>
      </p:sp>
    </p:spTree>
    <p:extLst>
      <p:ext uri="{BB962C8B-B14F-4D97-AF65-F5344CB8AC3E}">
        <p14:creationId xmlns:p14="http://schemas.microsoft.com/office/powerpoint/2010/main" val="7411425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2" descr="G:\Kirchliches Umweltmanagement - Lehrgang\Lehrgang 2016-17 - USB-Stick\Sammelmaterial\Superauditor.jpg">
            <a:extLst>
              <a:ext uri="{FF2B5EF4-FFF2-40B4-BE49-F238E27FC236}">
                <a16:creationId xmlns:a16="http://schemas.microsoft.com/office/drawing/2014/main" id="{AB8760F1-45B6-2649-9380-88732B1D9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612"/>
          <a:stretch>
            <a:fillRect/>
          </a:stretch>
        </p:blipFill>
        <p:spPr bwMode="auto">
          <a:xfrm>
            <a:off x="967564" y="1249220"/>
            <a:ext cx="7864806" cy="528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itel 1"/>
          <p:cNvSpPr>
            <a:spLocks noGrp="1"/>
          </p:cNvSpPr>
          <p:nvPr>
            <p:ph type="ctrTitle"/>
          </p:nvPr>
        </p:nvSpPr>
        <p:spPr>
          <a:xfrm>
            <a:off x="1390434" y="308920"/>
            <a:ext cx="6713919" cy="86180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de-DE" altLang="de-DE" sz="2400" dirty="0">
                <a:latin typeface="ITC Officina Sans Book" panose="020B0500000000000000" pitchFamily="34" charset="0"/>
              </a:rPr>
              <a:t>Super-Berater/in</a:t>
            </a:r>
            <a:br>
              <a:rPr lang="de-DE" altLang="de-DE" sz="2400" dirty="0">
                <a:latin typeface="ITC Officina Sans Book" panose="020B0500000000000000" pitchFamily="34" charset="0"/>
              </a:rPr>
            </a:br>
            <a:r>
              <a:rPr lang="de-DE" altLang="de-DE" sz="2400" dirty="0">
                <a:latin typeface="ITC Officina Sans Book" panose="020B0500000000000000" pitchFamily="34" charset="0"/>
              </a:rPr>
              <a:t>Die Ausrüstung</a:t>
            </a:r>
          </a:p>
        </p:txBody>
      </p:sp>
      <p:sp>
        <p:nvSpPr>
          <p:cNvPr id="2" name="Oval 1">
            <a:extLst>
              <a:ext uri="{FF2B5EF4-FFF2-40B4-BE49-F238E27FC236}">
                <a16:creationId xmlns:a16="http://schemas.microsoft.com/office/drawing/2014/main" id="{B65F5D92-1768-1F42-ADE3-D28895F338E5}"/>
              </a:ext>
            </a:extLst>
          </p:cNvPr>
          <p:cNvSpPr/>
          <p:nvPr/>
        </p:nvSpPr>
        <p:spPr>
          <a:xfrm>
            <a:off x="6174885" y="1937857"/>
            <a:ext cx="1929468" cy="662730"/>
          </a:xfrm>
          <a:prstGeom prst="ellipse">
            <a:avLst/>
          </a:prstGeom>
          <a:noFill/>
          <a:ln w="31750">
            <a:solidFill>
              <a:schemeClr val="accent3">
                <a:lumMod val="75000"/>
              </a:schemeClr>
            </a:solidFill>
          </a:ln>
          <a:effectLst>
            <a:outerShdw blurRad="50800" dist="508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Oval 6">
            <a:extLst>
              <a:ext uri="{FF2B5EF4-FFF2-40B4-BE49-F238E27FC236}">
                <a16:creationId xmlns:a16="http://schemas.microsoft.com/office/drawing/2014/main" id="{0305CDB7-0EE0-9B48-BFC3-8E0A1035B44D}"/>
              </a:ext>
            </a:extLst>
          </p:cNvPr>
          <p:cNvSpPr/>
          <p:nvPr/>
        </p:nvSpPr>
        <p:spPr>
          <a:xfrm>
            <a:off x="1482246" y="3264198"/>
            <a:ext cx="2313575" cy="744278"/>
          </a:xfrm>
          <a:prstGeom prst="ellipse">
            <a:avLst/>
          </a:prstGeom>
          <a:noFill/>
          <a:ln w="31750">
            <a:solidFill>
              <a:schemeClr val="accent3">
                <a:lumMod val="75000"/>
              </a:schemeClr>
            </a:solidFill>
          </a:ln>
          <a:effectLst>
            <a:outerShdw blurRad="50800" dist="508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Oval 7">
            <a:extLst>
              <a:ext uri="{FF2B5EF4-FFF2-40B4-BE49-F238E27FC236}">
                <a16:creationId xmlns:a16="http://schemas.microsoft.com/office/drawing/2014/main" id="{4BC239DC-05BC-F049-9745-A198F3E236E0}"/>
              </a:ext>
            </a:extLst>
          </p:cNvPr>
          <p:cNvSpPr/>
          <p:nvPr/>
        </p:nvSpPr>
        <p:spPr>
          <a:xfrm>
            <a:off x="6132353" y="3598876"/>
            <a:ext cx="2189526" cy="570451"/>
          </a:xfrm>
          <a:prstGeom prst="ellipse">
            <a:avLst/>
          </a:prstGeom>
          <a:noFill/>
          <a:ln w="31750">
            <a:solidFill>
              <a:schemeClr val="accent3">
                <a:lumMod val="75000"/>
              </a:schemeClr>
            </a:solidFill>
          </a:ln>
          <a:effectLst>
            <a:outerShdw blurRad="50800" dist="508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Oval 8">
            <a:extLst>
              <a:ext uri="{FF2B5EF4-FFF2-40B4-BE49-F238E27FC236}">
                <a16:creationId xmlns:a16="http://schemas.microsoft.com/office/drawing/2014/main" id="{E83270C3-BE5E-2E4A-BC6E-0187F51AD81E}"/>
              </a:ext>
            </a:extLst>
          </p:cNvPr>
          <p:cNvSpPr/>
          <p:nvPr/>
        </p:nvSpPr>
        <p:spPr>
          <a:xfrm>
            <a:off x="5622023" y="1031825"/>
            <a:ext cx="2189526" cy="570451"/>
          </a:xfrm>
          <a:prstGeom prst="ellipse">
            <a:avLst/>
          </a:prstGeom>
          <a:noFill/>
          <a:ln w="31750">
            <a:solidFill>
              <a:schemeClr val="accent3">
                <a:lumMod val="75000"/>
              </a:schemeClr>
            </a:solidFill>
          </a:ln>
          <a:effectLst>
            <a:outerShdw blurRad="50800" dist="508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Oval 9">
            <a:extLst>
              <a:ext uri="{FF2B5EF4-FFF2-40B4-BE49-F238E27FC236}">
                <a16:creationId xmlns:a16="http://schemas.microsoft.com/office/drawing/2014/main" id="{91E5A33B-2AE2-8B40-9796-E91DF6D9EB46}"/>
              </a:ext>
            </a:extLst>
          </p:cNvPr>
          <p:cNvSpPr/>
          <p:nvPr/>
        </p:nvSpPr>
        <p:spPr>
          <a:xfrm>
            <a:off x="1620473" y="4884150"/>
            <a:ext cx="2374434" cy="553672"/>
          </a:xfrm>
          <a:prstGeom prst="ellipse">
            <a:avLst/>
          </a:prstGeom>
          <a:noFill/>
          <a:ln w="31750">
            <a:solidFill>
              <a:schemeClr val="accent3">
                <a:lumMod val="75000"/>
              </a:schemeClr>
            </a:solidFill>
          </a:ln>
          <a:effectLst>
            <a:outerShdw blurRad="50800" dist="508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Rechteck 2">
            <a:extLst>
              <a:ext uri="{FF2B5EF4-FFF2-40B4-BE49-F238E27FC236}">
                <a16:creationId xmlns:a16="http://schemas.microsoft.com/office/drawing/2014/main" id="{62C9BA29-F276-4D46-84D0-AFDC48CC1D06}"/>
              </a:ext>
            </a:extLst>
          </p:cNvPr>
          <p:cNvSpPr/>
          <p:nvPr/>
        </p:nvSpPr>
        <p:spPr>
          <a:xfrm>
            <a:off x="1945758" y="1084990"/>
            <a:ext cx="2232837" cy="570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090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b="1" dirty="0">
                <a:latin typeface="ITC Officina Sans Book" panose="020B0500000000000000" pitchFamily="34" charset="0"/>
              </a:rPr>
              <a:t>Étape 1: Prise de décision et planification</a:t>
            </a: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26" y="1406525"/>
            <a:ext cx="8831920" cy="5046811"/>
          </a:xfrm>
          <a:prstGeom prst="rect">
            <a:avLst/>
          </a:prstGeom>
        </p:spPr>
      </p:pic>
      <p:pic>
        <p:nvPicPr>
          <p:cNvPr id="8" name="Image 7">
            <a:extLst>
              <a:ext uri="{FF2B5EF4-FFF2-40B4-BE49-F238E27FC236}">
                <a16:creationId xmlns:a16="http://schemas.microsoft.com/office/drawing/2014/main" id="{71661E47-B14F-8244-14F1-E7C2C4759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01" y="1555750"/>
            <a:ext cx="2901648" cy="2883976"/>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3016914" y="5877272"/>
            <a:ext cx="3096344" cy="323850"/>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spTree>
    <p:extLst>
      <p:ext uri="{BB962C8B-B14F-4D97-AF65-F5344CB8AC3E}">
        <p14:creationId xmlns:p14="http://schemas.microsoft.com/office/powerpoint/2010/main" val="2236826199"/>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el 1">
            <a:extLst>
              <a:ext uri="{FF2B5EF4-FFF2-40B4-BE49-F238E27FC236}">
                <a16:creationId xmlns:a16="http://schemas.microsoft.com/office/drawing/2014/main" id="{2EA34418-5881-47D6-9FBC-AA75759CBF8D}"/>
              </a:ext>
            </a:extLst>
          </p:cNvPr>
          <p:cNvSpPr>
            <a:spLocks noGrp="1" noChangeArrowheads="1"/>
          </p:cNvSpPr>
          <p:nvPr>
            <p:ph type="ctrTitle"/>
          </p:nvPr>
        </p:nvSpPr>
        <p:spPr>
          <a:xfrm>
            <a:off x="1187450" y="469900"/>
            <a:ext cx="7772400" cy="727075"/>
          </a:xfrm>
        </p:spPr>
        <p:txBody>
          <a:bodyPr/>
          <a:lstStyle/>
          <a:p>
            <a:pPr eaLnBrk="1" hangingPunct="1"/>
            <a:r>
              <a:rPr lang="fr-CH" altLang="de-DE" sz="2400" b="1" dirty="0">
                <a:latin typeface="ITC Officina Sans Book" panose="020B0500000000000000" pitchFamily="34" charset="0"/>
              </a:rPr>
              <a:t>Les premiers pas</a:t>
            </a:r>
          </a:p>
        </p:txBody>
      </p:sp>
      <p:sp>
        <p:nvSpPr>
          <p:cNvPr id="16386" name="Untertitel 2">
            <a:extLst>
              <a:ext uri="{FF2B5EF4-FFF2-40B4-BE49-F238E27FC236}">
                <a16:creationId xmlns:a16="http://schemas.microsoft.com/office/drawing/2014/main" id="{847914D5-6312-4D71-A227-EB30E2E1B4E6}"/>
              </a:ext>
            </a:extLst>
          </p:cNvPr>
          <p:cNvSpPr>
            <a:spLocks noGrp="1"/>
          </p:cNvSpPr>
          <p:nvPr>
            <p:ph type="subTitle" idx="1"/>
          </p:nvPr>
        </p:nvSpPr>
        <p:spPr>
          <a:xfrm>
            <a:off x="1116013" y="1484313"/>
            <a:ext cx="7632700" cy="4583112"/>
          </a:xfrm>
        </p:spPr>
        <p:txBody>
          <a:bodyPr/>
          <a:lstStyle/>
          <a:p>
            <a:pPr marL="363538" indent="-363538" algn="l" eaLnBrk="1" hangingPunct="1">
              <a:lnSpc>
                <a:spcPct val="90000"/>
              </a:lnSpc>
              <a:buFont typeface="Wingdings" panose="05000000000000000000" pitchFamily="2" charset="2"/>
              <a:buChar char="n"/>
              <a:defRPr/>
            </a:pPr>
            <a:r>
              <a:rPr lang="fr-CH" dirty="0">
                <a:solidFill>
                  <a:schemeClr val="tx1"/>
                </a:solidFill>
                <a:latin typeface="ITC Officina Sans Book" pitchFamily="34" charset="0"/>
                <a:cs typeface="Arial" panose="020B0604020202020204" pitchFamily="34" charset="0"/>
              </a:rPr>
              <a:t>Analyse des risques et opportunités liés à l'introduction d'un système de management environnemental</a:t>
            </a:r>
          </a:p>
          <a:p>
            <a:pPr marL="363538" indent="-363538" algn="l" eaLnBrk="1" hangingPunct="1">
              <a:lnSpc>
                <a:spcPct val="90000"/>
              </a:lnSpc>
              <a:buFont typeface="Wingdings" panose="05000000000000000000" pitchFamily="2" charset="2"/>
              <a:buChar char="n"/>
              <a:defRPr/>
            </a:pPr>
            <a:endParaRPr lang="de-DE" dirty="0">
              <a:solidFill>
                <a:schemeClr val="tx1"/>
              </a:solidFill>
              <a:latin typeface="ITC Officina Sans Book" pitchFamily="34" charset="0"/>
              <a:cs typeface="Arial" panose="020B0604020202020204" pitchFamily="34" charset="0"/>
            </a:endParaRPr>
          </a:p>
          <a:p>
            <a:pPr marL="354013" indent="-354013" algn="l" eaLnBrk="1" hangingPunct="1">
              <a:defRPr/>
            </a:pPr>
            <a:endParaRPr lang="de-DE" sz="2400" b="1" dirty="0">
              <a:solidFill>
                <a:schemeClr val="tx1"/>
              </a:solidFill>
              <a:latin typeface="Bodoni MT" pitchFamily="18" charset="0"/>
            </a:endParaRPr>
          </a:p>
        </p:txBody>
      </p:sp>
      <p:sp>
        <p:nvSpPr>
          <p:cNvPr id="233476" name="AutoShape 4">
            <a:extLst>
              <a:ext uri="{FF2B5EF4-FFF2-40B4-BE49-F238E27FC236}">
                <a16:creationId xmlns:a16="http://schemas.microsoft.com/office/drawing/2014/main" id="{3A0E519D-927D-46D1-AC32-579C4CB67F25}"/>
              </a:ext>
            </a:extLst>
          </p:cNvPr>
          <p:cNvSpPr>
            <a:spLocks noChangeAspect="1" noChangeArrowheads="1"/>
          </p:cNvSpPr>
          <p:nvPr/>
        </p:nvSpPr>
        <p:spPr bwMode="auto">
          <a:xfrm>
            <a:off x="214313" y="6350000"/>
            <a:ext cx="298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latin typeface="Calibri" panose="020F0502020204030204" pitchFamily="34" charset="0"/>
            </a:endParaRPr>
          </a:p>
        </p:txBody>
      </p:sp>
    </p:spTree>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el 1">
            <a:extLst>
              <a:ext uri="{FF2B5EF4-FFF2-40B4-BE49-F238E27FC236}">
                <a16:creationId xmlns:a16="http://schemas.microsoft.com/office/drawing/2014/main" id="{8B118C79-398E-4AE2-81BE-FCD4121714B7}"/>
              </a:ext>
            </a:extLst>
          </p:cNvPr>
          <p:cNvSpPr>
            <a:spLocks noGrp="1"/>
          </p:cNvSpPr>
          <p:nvPr>
            <p:ph type="ctrTitle"/>
          </p:nvPr>
        </p:nvSpPr>
        <p:spPr>
          <a:xfrm>
            <a:off x="1120775" y="404813"/>
            <a:ext cx="7772400" cy="727075"/>
          </a:xfrm>
        </p:spPr>
        <p:txBody>
          <a:bodyPr/>
          <a:lstStyle/>
          <a:p>
            <a:pPr eaLnBrk="1" hangingPunct="1">
              <a:defRPr/>
            </a:pPr>
            <a:r>
              <a:rPr lang="fr-CH" altLang="de-DE" sz="2400" kern="1200" dirty="0">
                <a:latin typeface="ITC Officina Sans Book" pitchFamily="34" charset="0"/>
              </a:rPr>
              <a:t>Risques et opportunités </a:t>
            </a:r>
            <a:endParaRPr lang="fr-CH" altLang="de-DE" sz="2400" b="1" kern="1200" dirty="0">
              <a:latin typeface="ITC Officina Sans Book" pitchFamily="34" charset="0"/>
            </a:endParaRPr>
          </a:p>
        </p:txBody>
      </p:sp>
      <p:pic>
        <p:nvPicPr>
          <p:cNvPr id="3" name="Image 2">
            <a:extLst>
              <a:ext uri="{FF2B5EF4-FFF2-40B4-BE49-F238E27FC236}">
                <a16:creationId xmlns:a16="http://schemas.microsoft.com/office/drawing/2014/main" id="{C5A678ED-11E3-F3E6-4B1C-69E3E1B1D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144999"/>
            <a:ext cx="7024942" cy="5616824"/>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el 1">
            <a:extLst>
              <a:ext uri="{FF2B5EF4-FFF2-40B4-BE49-F238E27FC236}">
                <a16:creationId xmlns:a16="http://schemas.microsoft.com/office/drawing/2014/main" id="{B20B71B7-D2C0-4392-805F-CB3D14A77028}"/>
              </a:ext>
            </a:extLst>
          </p:cNvPr>
          <p:cNvSpPr>
            <a:spLocks noGrp="1"/>
          </p:cNvSpPr>
          <p:nvPr>
            <p:ph type="ctrTitle"/>
          </p:nvPr>
        </p:nvSpPr>
        <p:spPr>
          <a:xfrm>
            <a:off x="1043608" y="332656"/>
            <a:ext cx="7772400" cy="727075"/>
          </a:xfrm>
        </p:spPr>
        <p:txBody>
          <a:bodyPr/>
          <a:lstStyle/>
          <a:p>
            <a:pPr eaLnBrk="1" hangingPunct="1">
              <a:defRPr/>
            </a:pPr>
            <a:r>
              <a:rPr lang="fr-CH" altLang="de-DE" sz="2400" kern="1200" dirty="0">
                <a:latin typeface="ITC Officina Sans Book" pitchFamily="34" charset="0"/>
              </a:rPr>
              <a:t>Risques et opportunités </a:t>
            </a:r>
            <a:endParaRPr lang="de-DE" altLang="de-DE" sz="2400" b="1" kern="1200" dirty="0">
              <a:latin typeface="ITC Officina Sans Book" pitchFamily="34" charset="0"/>
            </a:endParaRPr>
          </a:p>
        </p:txBody>
      </p:sp>
      <p:pic>
        <p:nvPicPr>
          <p:cNvPr id="5" name="Image 4">
            <a:extLst>
              <a:ext uri="{FF2B5EF4-FFF2-40B4-BE49-F238E27FC236}">
                <a16:creationId xmlns:a16="http://schemas.microsoft.com/office/drawing/2014/main" id="{30E48188-6AB7-D062-CA9D-615ECC03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201" y="1195358"/>
            <a:ext cx="5892130" cy="5359508"/>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el 1">
            <a:extLst>
              <a:ext uri="{FF2B5EF4-FFF2-40B4-BE49-F238E27FC236}">
                <a16:creationId xmlns:a16="http://schemas.microsoft.com/office/drawing/2014/main" id="{B20B71B7-D2C0-4392-805F-CB3D14A77028}"/>
              </a:ext>
            </a:extLst>
          </p:cNvPr>
          <p:cNvSpPr>
            <a:spLocks noGrp="1"/>
          </p:cNvSpPr>
          <p:nvPr>
            <p:ph type="ctrTitle"/>
          </p:nvPr>
        </p:nvSpPr>
        <p:spPr>
          <a:xfrm>
            <a:off x="1043608" y="332656"/>
            <a:ext cx="7772400" cy="727075"/>
          </a:xfrm>
        </p:spPr>
        <p:txBody>
          <a:bodyPr/>
          <a:lstStyle/>
          <a:p>
            <a:pPr eaLnBrk="1" hangingPunct="1">
              <a:defRPr/>
            </a:pPr>
            <a:r>
              <a:rPr lang="fr-CH" altLang="de-DE" sz="2400" kern="1200" dirty="0">
                <a:latin typeface="ITC Officina Sans Book" pitchFamily="34" charset="0"/>
              </a:rPr>
              <a:t>Risques et opportunités </a:t>
            </a:r>
            <a:endParaRPr lang="de-DE" altLang="de-DE" sz="2400" b="1" kern="1200" dirty="0">
              <a:latin typeface="ITC Officina Sans Book" pitchFamily="34" charset="0"/>
            </a:endParaRPr>
          </a:p>
        </p:txBody>
      </p:sp>
      <p:pic>
        <p:nvPicPr>
          <p:cNvPr id="3" name="Image 2">
            <a:extLst>
              <a:ext uri="{FF2B5EF4-FFF2-40B4-BE49-F238E27FC236}">
                <a16:creationId xmlns:a16="http://schemas.microsoft.com/office/drawing/2014/main" id="{FB1AAB66-7173-6AAA-F9E6-6E80E7503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516" y="1340768"/>
            <a:ext cx="7175268" cy="4896544"/>
          </a:xfrm>
          <a:prstGeom prst="rect">
            <a:avLst/>
          </a:prstGeom>
        </p:spPr>
      </p:pic>
    </p:spTree>
    <p:extLst>
      <p:ext uri="{BB962C8B-B14F-4D97-AF65-F5344CB8AC3E}">
        <p14:creationId xmlns:p14="http://schemas.microsoft.com/office/powerpoint/2010/main" val="18545998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el 1">
            <a:extLst>
              <a:ext uri="{FF2B5EF4-FFF2-40B4-BE49-F238E27FC236}">
                <a16:creationId xmlns:a16="http://schemas.microsoft.com/office/drawing/2014/main" id="{6F2A456E-3250-49BD-8B6B-91E5F93531C0}"/>
              </a:ext>
            </a:extLst>
          </p:cNvPr>
          <p:cNvSpPr>
            <a:spLocks noGrp="1" noChangeArrowheads="1"/>
          </p:cNvSpPr>
          <p:nvPr>
            <p:ph type="ctrTitle"/>
          </p:nvPr>
        </p:nvSpPr>
        <p:spPr>
          <a:xfrm>
            <a:off x="1187450" y="469900"/>
            <a:ext cx="7772400" cy="727075"/>
          </a:xfrm>
        </p:spPr>
        <p:txBody>
          <a:bodyPr/>
          <a:lstStyle/>
          <a:p>
            <a:pPr eaLnBrk="1" hangingPunct="1"/>
            <a:r>
              <a:rPr lang="fr-CH" altLang="de-DE" sz="2400" dirty="0">
                <a:latin typeface="ITC Officina Sans Book" panose="020B0500000000000000" pitchFamily="34" charset="0"/>
              </a:rPr>
              <a:t>Les premiers pas</a:t>
            </a:r>
            <a:endParaRPr lang="de-DE" altLang="de-DE" sz="2400" b="1" dirty="0">
              <a:latin typeface="ITC Officina Sans Book" panose="020B0500000000000000" pitchFamily="34" charset="0"/>
            </a:endParaRPr>
          </a:p>
        </p:txBody>
      </p:sp>
      <p:sp>
        <p:nvSpPr>
          <p:cNvPr id="16386" name="Untertitel 2">
            <a:extLst>
              <a:ext uri="{FF2B5EF4-FFF2-40B4-BE49-F238E27FC236}">
                <a16:creationId xmlns:a16="http://schemas.microsoft.com/office/drawing/2014/main" id="{6810FFF3-3E4D-4D2C-8E52-99951928BF73}"/>
              </a:ext>
            </a:extLst>
          </p:cNvPr>
          <p:cNvSpPr>
            <a:spLocks noGrp="1"/>
          </p:cNvSpPr>
          <p:nvPr>
            <p:ph type="subTitle" idx="1"/>
          </p:nvPr>
        </p:nvSpPr>
        <p:spPr>
          <a:xfrm>
            <a:off x="1116013" y="1484313"/>
            <a:ext cx="7632700" cy="4583112"/>
          </a:xfrm>
        </p:spPr>
        <p:txBody>
          <a:bodyPr/>
          <a:lstStyle/>
          <a:p>
            <a:pPr marL="363538" indent="-363538" algn="l" eaLnBrk="1" hangingPunct="1">
              <a:lnSpc>
                <a:spcPct val="90000"/>
              </a:lnSpc>
              <a:buFont typeface="Wingdings" panose="05000000000000000000" pitchFamily="2" charset="2"/>
              <a:buChar char="n"/>
              <a:defRPr/>
            </a:pPr>
            <a:r>
              <a:rPr lang="fr-CH" dirty="0">
                <a:solidFill>
                  <a:schemeClr val="tx1"/>
                </a:solidFill>
                <a:latin typeface="ITC Officina Sans Book" pitchFamily="34" charset="0"/>
                <a:cs typeface="Arial" panose="020B0604020202020204" pitchFamily="34" charset="0"/>
              </a:rPr>
              <a:t>Analyse des risques et opportunités liés à l'introduction d'un système de management environnemental</a:t>
            </a:r>
          </a:p>
          <a:p>
            <a:pPr marL="363538" indent="-363538" algn="l" eaLnBrk="1" hangingPunct="1">
              <a:lnSpc>
                <a:spcPct val="90000"/>
              </a:lnSpc>
              <a:buFont typeface="Wingdings" panose="05000000000000000000" pitchFamily="2" charset="2"/>
              <a:buChar char="n"/>
              <a:defRPr/>
            </a:pPr>
            <a:r>
              <a:rPr lang="fr-CH" b="1" dirty="0">
                <a:solidFill>
                  <a:schemeClr val="tx1"/>
                </a:solidFill>
                <a:latin typeface="ITC Officina Sans Book" pitchFamily="34" charset="0"/>
                <a:cs typeface="Arial" panose="020B0604020202020204" pitchFamily="34" charset="0"/>
              </a:rPr>
              <a:t>Les responsables de la communauté décide de l'introduction du management </a:t>
            </a:r>
            <a:r>
              <a:rPr lang="fr-CH" b="1" dirty="0" err="1">
                <a:solidFill>
                  <a:schemeClr val="tx1"/>
                </a:solidFill>
                <a:latin typeface="ITC Officina Sans Book" pitchFamily="34" charset="0"/>
                <a:cs typeface="Arial" panose="020B0604020202020204" pitchFamily="34" charset="0"/>
              </a:rPr>
              <a:t>environnemen-tal</a:t>
            </a:r>
            <a:r>
              <a:rPr lang="fr-CH" b="1" dirty="0">
                <a:solidFill>
                  <a:schemeClr val="tx1"/>
                </a:solidFill>
                <a:latin typeface="ITC Officina Sans Book" pitchFamily="34" charset="0"/>
                <a:cs typeface="Arial" panose="020B0604020202020204" pitchFamily="34" charset="0"/>
              </a:rPr>
              <a:t> et allouent les ressources nécessaires à cet effet (personnel, finances).</a:t>
            </a:r>
          </a:p>
          <a:p>
            <a:pPr marL="354013" indent="-354013" algn="l" eaLnBrk="1" hangingPunct="1">
              <a:defRPr/>
            </a:pPr>
            <a:endParaRPr lang="de-DE" sz="2400" b="1" dirty="0">
              <a:solidFill>
                <a:schemeClr val="tx1"/>
              </a:solidFill>
              <a:latin typeface="Bodoni MT" pitchFamily="18" charset="0"/>
            </a:endParaRPr>
          </a:p>
        </p:txBody>
      </p:sp>
      <p:sp>
        <p:nvSpPr>
          <p:cNvPr id="236548" name="AutoShape 4">
            <a:extLst>
              <a:ext uri="{FF2B5EF4-FFF2-40B4-BE49-F238E27FC236}">
                <a16:creationId xmlns:a16="http://schemas.microsoft.com/office/drawing/2014/main" id="{9ECF56BB-7DE0-4C3E-B1B1-A6E9B26B989F}"/>
              </a:ext>
            </a:extLst>
          </p:cNvPr>
          <p:cNvSpPr>
            <a:spLocks noChangeAspect="1" noChangeArrowheads="1"/>
          </p:cNvSpPr>
          <p:nvPr/>
        </p:nvSpPr>
        <p:spPr bwMode="auto">
          <a:xfrm>
            <a:off x="214313" y="6350000"/>
            <a:ext cx="298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latin typeface="Calibri" panose="020F0502020204030204" pitchFamily="34" charset="0"/>
            </a:endParaRPr>
          </a:p>
        </p:txBody>
      </p:sp>
    </p:spTree>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Folientitel1">
            <a:extLst>
              <a:ext uri="{FF2B5EF4-FFF2-40B4-BE49-F238E27FC236}">
                <a16:creationId xmlns:a16="http://schemas.microsoft.com/office/drawing/2014/main" id="{9053F31A-3412-4B87-8A97-40A86AF63599}"/>
              </a:ext>
            </a:extLst>
          </p:cNvPr>
          <p:cNvSpPr>
            <a:spLocks noGrp="1" noChangeArrowheads="1"/>
          </p:cNvSpPr>
          <p:nvPr>
            <p:ph type="title" idx="4294967295"/>
          </p:nvPr>
        </p:nvSpPr>
        <p:spPr>
          <a:xfrm>
            <a:off x="1116013" y="260648"/>
            <a:ext cx="6769100" cy="864096"/>
          </a:xfrm>
          <a:noFill/>
        </p:spPr>
        <p:txBody>
          <a:bodyPr/>
          <a:lstStyle/>
          <a:p>
            <a:pPr eaLnBrk="1" hangingPunct="1"/>
            <a:r>
              <a:rPr lang="fr-CH" altLang="de-DE" sz="2400" dirty="0">
                <a:latin typeface="ITC Officina Sans Book" panose="020B0500000000000000" pitchFamily="34" charset="0"/>
              </a:rPr>
              <a:t>Inscription au Système de Management environnemental Coq vert</a:t>
            </a:r>
            <a:endParaRPr lang="fr-CH" altLang="de-DE" sz="2400" b="1" dirty="0">
              <a:latin typeface="ITC Officina Sans Book" panose="020B0500000000000000" pitchFamily="34" charset="0"/>
            </a:endParaRPr>
          </a:p>
        </p:txBody>
      </p:sp>
      <p:pic>
        <p:nvPicPr>
          <p:cNvPr id="9" name="Image 8">
            <a:extLst>
              <a:ext uri="{FF2B5EF4-FFF2-40B4-BE49-F238E27FC236}">
                <a16:creationId xmlns:a16="http://schemas.microsoft.com/office/drawing/2014/main" id="{88027150-B8D0-6BBC-F671-AC354E747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1124744"/>
            <a:ext cx="4065751" cy="5785877"/>
          </a:xfrm>
          <a:prstGeom prst="rect">
            <a:avLst/>
          </a:prstGeom>
          <a:ln>
            <a:solidFill>
              <a:schemeClr val="bg2">
                <a:alpha val="50000"/>
              </a:schemeClr>
            </a:solidFill>
          </a:ln>
          <a:effectLst>
            <a:softEdge rad="0"/>
          </a:effectLst>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el 1">
            <a:extLst>
              <a:ext uri="{FF2B5EF4-FFF2-40B4-BE49-F238E27FC236}">
                <a16:creationId xmlns:a16="http://schemas.microsoft.com/office/drawing/2014/main" id="{6F2A456E-3250-49BD-8B6B-91E5F93531C0}"/>
              </a:ext>
            </a:extLst>
          </p:cNvPr>
          <p:cNvSpPr>
            <a:spLocks noGrp="1" noChangeArrowheads="1"/>
          </p:cNvSpPr>
          <p:nvPr>
            <p:ph type="ctrTitle"/>
          </p:nvPr>
        </p:nvSpPr>
        <p:spPr>
          <a:xfrm>
            <a:off x="1187450" y="469900"/>
            <a:ext cx="7772400" cy="727075"/>
          </a:xfrm>
        </p:spPr>
        <p:txBody>
          <a:bodyPr/>
          <a:lstStyle/>
          <a:p>
            <a:pPr eaLnBrk="1" hangingPunct="1"/>
            <a:r>
              <a:rPr lang="fr-CH" altLang="de-DE" sz="2400" dirty="0">
                <a:latin typeface="ITC Officina Sans Book" panose="020B0500000000000000" pitchFamily="34" charset="0"/>
              </a:rPr>
              <a:t>Les premiers pas</a:t>
            </a:r>
            <a:endParaRPr lang="de-DE" altLang="de-DE" sz="2400" b="1" dirty="0">
              <a:latin typeface="ITC Officina Sans Book" panose="020B0500000000000000" pitchFamily="34" charset="0"/>
            </a:endParaRPr>
          </a:p>
        </p:txBody>
      </p:sp>
      <p:sp>
        <p:nvSpPr>
          <p:cNvPr id="16386" name="Untertitel 2">
            <a:extLst>
              <a:ext uri="{FF2B5EF4-FFF2-40B4-BE49-F238E27FC236}">
                <a16:creationId xmlns:a16="http://schemas.microsoft.com/office/drawing/2014/main" id="{6810FFF3-3E4D-4D2C-8E52-99951928BF73}"/>
              </a:ext>
            </a:extLst>
          </p:cNvPr>
          <p:cNvSpPr>
            <a:spLocks noGrp="1"/>
          </p:cNvSpPr>
          <p:nvPr>
            <p:ph type="subTitle" idx="1"/>
          </p:nvPr>
        </p:nvSpPr>
        <p:spPr>
          <a:xfrm>
            <a:off x="1116013" y="1484313"/>
            <a:ext cx="7632700" cy="4583112"/>
          </a:xfrm>
        </p:spPr>
        <p:txBody>
          <a:bodyPr/>
          <a:lstStyle/>
          <a:p>
            <a:pPr marL="363538" indent="-363538" algn="l" eaLnBrk="1" hangingPunct="1">
              <a:lnSpc>
                <a:spcPct val="90000"/>
              </a:lnSpc>
              <a:buFont typeface="Wingdings" panose="05000000000000000000" pitchFamily="2" charset="2"/>
              <a:buChar char="n"/>
              <a:defRPr/>
            </a:pPr>
            <a:r>
              <a:rPr lang="fr-CH" dirty="0">
                <a:solidFill>
                  <a:schemeClr val="tx1"/>
                </a:solidFill>
                <a:latin typeface="ITC Officina Sans Book" pitchFamily="34" charset="0"/>
                <a:cs typeface="Arial" panose="020B0604020202020204" pitchFamily="34" charset="0"/>
              </a:rPr>
              <a:t>Analyse des risques et opportunités liés à l'introduction d'un système de management environnemental</a:t>
            </a:r>
          </a:p>
          <a:p>
            <a:pPr marL="363538" indent="-363538" algn="l" eaLnBrk="1" hangingPunct="1">
              <a:lnSpc>
                <a:spcPct val="90000"/>
              </a:lnSpc>
              <a:buFont typeface="Wingdings" panose="05000000000000000000" pitchFamily="2" charset="2"/>
              <a:buChar char="n"/>
              <a:defRPr/>
            </a:pPr>
            <a:r>
              <a:rPr lang="fr-CH" dirty="0">
                <a:solidFill>
                  <a:schemeClr val="tx1"/>
                </a:solidFill>
                <a:latin typeface="ITC Officina Sans Book" pitchFamily="34" charset="0"/>
                <a:cs typeface="Arial" panose="020B0604020202020204" pitchFamily="34" charset="0"/>
              </a:rPr>
              <a:t>Les responsables de la communauté décide de l'introduction du management environnemental et allouent les ressources nécessaires à cet effet (personnel, finances).</a:t>
            </a:r>
          </a:p>
          <a:p>
            <a:pPr marL="363538" indent="-363538" algn="l" eaLnBrk="1" hangingPunct="1">
              <a:lnSpc>
                <a:spcPct val="90000"/>
              </a:lnSpc>
              <a:buFont typeface="Wingdings" panose="05000000000000000000" pitchFamily="2" charset="2"/>
              <a:buChar char="n"/>
              <a:defRPr/>
            </a:pPr>
            <a:r>
              <a:rPr lang="fr-CH" b="1" dirty="0">
                <a:solidFill>
                  <a:schemeClr val="tx1"/>
                </a:solidFill>
                <a:latin typeface="ITC Officina Sans Book" pitchFamily="34" charset="0"/>
                <a:cs typeface="Arial" panose="020B0604020202020204" pitchFamily="34" charset="0"/>
              </a:rPr>
              <a:t>L’équipe Environnement se crée parallèlement aux premières actions (étape 2 déjà)</a:t>
            </a:r>
          </a:p>
          <a:p>
            <a:pPr marL="354013" indent="-354013" algn="l" eaLnBrk="1" hangingPunct="1">
              <a:defRPr/>
            </a:pPr>
            <a:endParaRPr lang="de-DE" sz="2400" b="1" dirty="0">
              <a:solidFill>
                <a:schemeClr val="tx1"/>
              </a:solidFill>
              <a:latin typeface="Bodoni MT" pitchFamily="18" charset="0"/>
            </a:endParaRPr>
          </a:p>
        </p:txBody>
      </p:sp>
      <p:sp>
        <p:nvSpPr>
          <p:cNvPr id="236548" name="AutoShape 4">
            <a:extLst>
              <a:ext uri="{FF2B5EF4-FFF2-40B4-BE49-F238E27FC236}">
                <a16:creationId xmlns:a16="http://schemas.microsoft.com/office/drawing/2014/main" id="{9ECF56BB-7DE0-4C3E-B1B1-A6E9B26B989F}"/>
              </a:ext>
            </a:extLst>
          </p:cNvPr>
          <p:cNvSpPr>
            <a:spLocks noChangeAspect="1" noChangeArrowheads="1"/>
          </p:cNvSpPr>
          <p:nvPr/>
        </p:nvSpPr>
        <p:spPr bwMode="auto">
          <a:xfrm>
            <a:off x="214313" y="6350000"/>
            <a:ext cx="298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latin typeface="Calibri" panose="020F0502020204030204" pitchFamily="34" charset="0"/>
            </a:endParaRPr>
          </a:p>
        </p:txBody>
      </p:sp>
    </p:spTree>
    <p:extLst>
      <p:ext uri="{BB962C8B-B14F-4D97-AF65-F5344CB8AC3E}">
        <p14:creationId xmlns:p14="http://schemas.microsoft.com/office/powerpoint/2010/main" val="124486801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1066800" y="549275"/>
            <a:ext cx="7748588" cy="457200"/>
          </a:xfrm>
          <a:noFill/>
        </p:spPr>
        <p:txBody>
          <a:bodyPr/>
          <a:lstStyle/>
          <a:p>
            <a:r>
              <a:rPr lang="fr-CH" altLang="de-DE" sz="2800" b="1" dirty="0">
                <a:latin typeface="ITC Officina Sans Book" panose="020B0500000000000000" pitchFamily="34" charset="0"/>
                <a:cs typeface="Times New Roman" panose="02020603050405020304" pitchFamily="18" charset="0"/>
              </a:rPr>
              <a:t>	Informations générales</a:t>
            </a:r>
          </a:p>
        </p:txBody>
      </p:sp>
      <p:sp>
        <p:nvSpPr>
          <p:cNvPr id="29699" name="Rechteck 3">
            <a:extLst>
              <a:ext uri="{FF2B5EF4-FFF2-40B4-BE49-F238E27FC236}">
                <a16:creationId xmlns:a16="http://schemas.microsoft.com/office/drawing/2014/main" id="{C621551D-9399-4935-98FC-AD7AC26DA60A}"/>
              </a:ext>
            </a:extLst>
          </p:cNvPr>
          <p:cNvSpPr>
            <a:spLocks noChangeArrowheads="1"/>
          </p:cNvSpPr>
          <p:nvPr/>
        </p:nvSpPr>
        <p:spPr bwMode="auto">
          <a:xfrm>
            <a:off x="755650" y="1628775"/>
            <a:ext cx="80645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nSpc>
                <a:spcPct val="90000"/>
              </a:lnSpc>
              <a:spcAft>
                <a:spcPts val="600"/>
              </a:spcAft>
              <a:buSzPct val="55000"/>
            </a:pPr>
            <a:r>
              <a:rPr lang="fr-CH" altLang="de-DE" sz="2000" dirty="0">
                <a:latin typeface="ITC Officina Sans Book" panose="020B0500000000000000" pitchFamily="34" charset="0"/>
              </a:rPr>
              <a:t>Toute la documentation du management environnemental se trouve sur  le site https://</a:t>
            </a:r>
            <a:r>
              <a:rPr lang="fr-CH" altLang="de-DE" sz="2000" dirty="0" err="1">
                <a:latin typeface="ITC Officina Sans Book" panose="020B0500000000000000" pitchFamily="34" charset="0"/>
              </a:rPr>
              <a:t>oeku.ch</a:t>
            </a:r>
            <a:r>
              <a:rPr lang="fr-CH" altLang="de-DE" sz="2000" dirty="0">
                <a:latin typeface="ITC Officina Sans Book" panose="020B0500000000000000" pitchFamily="34" charset="0"/>
              </a:rPr>
              <a:t>/</a:t>
            </a:r>
            <a:r>
              <a:rPr lang="fr-CH" altLang="de-DE" sz="2000" dirty="0" err="1">
                <a:latin typeface="ITC Officina Sans Book" panose="020B0500000000000000" pitchFamily="34" charset="0"/>
              </a:rPr>
              <a:t>fr</a:t>
            </a:r>
            <a:r>
              <a:rPr lang="fr-CH" altLang="de-DE" sz="2000" dirty="0">
                <a:latin typeface="ITC Officina Sans Book" panose="020B0500000000000000" pitchFamily="34" charset="0"/>
              </a:rPr>
              <a:t>/documents/ (sans mots de passe, mais ce lien est envoyé aux participants uniquement).</a:t>
            </a:r>
          </a:p>
          <a:p>
            <a:pPr>
              <a:lnSpc>
                <a:spcPct val="90000"/>
              </a:lnSpc>
              <a:spcAft>
                <a:spcPts val="600"/>
              </a:spcAft>
              <a:buSzPct val="55000"/>
            </a:pPr>
            <a:r>
              <a:rPr lang="fr-CH" altLang="de-DE" sz="2000" dirty="0">
                <a:latin typeface="ITC Officina Sans Book" panose="020B0500000000000000" pitchFamily="34" charset="0"/>
              </a:rPr>
              <a:t>Le document de référence s’intitule «Guide pratique du management environnemental pour les paroisses et les communautés chrétiennes», mis sur le site précédemment mentionné.</a:t>
            </a:r>
          </a:p>
          <a:p>
            <a:pPr>
              <a:lnSpc>
                <a:spcPct val="90000"/>
              </a:lnSpc>
              <a:spcAft>
                <a:spcPts val="600"/>
              </a:spcAft>
              <a:buSzPct val="55000"/>
            </a:pPr>
            <a:r>
              <a:rPr lang="fr-CH" altLang="de-DE" sz="2000" dirty="0">
                <a:latin typeface="ITC Officina Sans Book" panose="020B0500000000000000" pitchFamily="34" charset="0"/>
              </a:rPr>
              <a:t>La formation se termine par une validation le 29 avril. Il y a suffisamment de temps pour se préparer. Suivi d’une cérémonie de remise des attestations et d’un apéritif.</a:t>
            </a:r>
          </a:p>
          <a:p>
            <a:pPr>
              <a:lnSpc>
                <a:spcPct val="90000"/>
              </a:lnSpc>
              <a:spcAft>
                <a:spcPts val="600"/>
              </a:spcAft>
              <a:buSzPct val="55000"/>
            </a:pPr>
            <a:r>
              <a:rPr lang="fr-CH" altLang="de-DE" sz="2000" dirty="0">
                <a:latin typeface="ITC Officina Sans Book" panose="020B0500000000000000" pitchFamily="34" charset="0"/>
              </a:rPr>
              <a:t>Les </a:t>
            </a:r>
            <a:r>
              <a:rPr lang="fr-CH" altLang="de-DE" sz="2000" dirty="0" err="1">
                <a:latin typeface="ITC Officina Sans Book" panose="020B0500000000000000" pitchFamily="34" charset="0"/>
              </a:rPr>
              <a:t>réviseurs⋅ses</a:t>
            </a:r>
            <a:r>
              <a:rPr lang="fr-CH" altLang="de-DE" sz="2000" dirty="0">
                <a:latin typeface="ITC Officina Sans Book" panose="020B0500000000000000" pitchFamily="34" charset="0"/>
              </a:rPr>
              <a:t> pour la Suisse romande seront probablement Stefanie Huber et Marc Roethlisberger.</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el 1">
            <a:extLst>
              <a:ext uri="{FF2B5EF4-FFF2-40B4-BE49-F238E27FC236}">
                <a16:creationId xmlns:a16="http://schemas.microsoft.com/office/drawing/2014/main" id="{6F2A456E-3250-49BD-8B6B-91E5F93531C0}"/>
              </a:ext>
            </a:extLst>
          </p:cNvPr>
          <p:cNvSpPr>
            <a:spLocks noGrp="1" noChangeArrowheads="1"/>
          </p:cNvSpPr>
          <p:nvPr>
            <p:ph type="ctrTitle"/>
          </p:nvPr>
        </p:nvSpPr>
        <p:spPr>
          <a:xfrm>
            <a:off x="1187450" y="469900"/>
            <a:ext cx="7772400" cy="727075"/>
          </a:xfrm>
        </p:spPr>
        <p:txBody>
          <a:bodyPr/>
          <a:lstStyle/>
          <a:p>
            <a:pPr eaLnBrk="1" hangingPunct="1"/>
            <a:r>
              <a:rPr lang="fr-CH" altLang="de-DE" sz="2400" dirty="0">
                <a:latin typeface="ITC Officina Sans Book" panose="020B0500000000000000" pitchFamily="34" charset="0"/>
              </a:rPr>
              <a:t>Les premiers pas</a:t>
            </a:r>
            <a:endParaRPr lang="de-DE" altLang="de-DE" sz="2400" b="1" dirty="0">
              <a:latin typeface="ITC Officina Sans Book" panose="020B0500000000000000" pitchFamily="34" charset="0"/>
            </a:endParaRPr>
          </a:p>
        </p:txBody>
      </p:sp>
      <p:sp>
        <p:nvSpPr>
          <p:cNvPr id="16386" name="Untertitel 2">
            <a:extLst>
              <a:ext uri="{FF2B5EF4-FFF2-40B4-BE49-F238E27FC236}">
                <a16:creationId xmlns:a16="http://schemas.microsoft.com/office/drawing/2014/main" id="{6810FFF3-3E4D-4D2C-8E52-99951928BF73}"/>
              </a:ext>
            </a:extLst>
          </p:cNvPr>
          <p:cNvSpPr>
            <a:spLocks noGrp="1"/>
          </p:cNvSpPr>
          <p:nvPr>
            <p:ph type="subTitle" idx="1"/>
          </p:nvPr>
        </p:nvSpPr>
        <p:spPr>
          <a:xfrm>
            <a:off x="1116013" y="1484313"/>
            <a:ext cx="7632700" cy="4583112"/>
          </a:xfrm>
        </p:spPr>
        <p:txBody>
          <a:bodyPr/>
          <a:lstStyle/>
          <a:p>
            <a:pPr marL="363538" indent="-363538" algn="l" eaLnBrk="1" hangingPunct="1">
              <a:lnSpc>
                <a:spcPct val="90000"/>
              </a:lnSpc>
              <a:buFont typeface="Wingdings" panose="05000000000000000000" pitchFamily="2" charset="2"/>
              <a:buChar char="n"/>
              <a:defRPr/>
            </a:pPr>
            <a:r>
              <a:rPr lang="fr-CH" dirty="0">
                <a:solidFill>
                  <a:schemeClr val="tx1"/>
                </a:solidFill>
                <a:latin typeface="ITC Officina Sans Book" pitchFamily="34" charset="0"/>
                <a:cs typeface="Arial" panose="020B0604020202020204" pitchFamily="34" charset="0"/>
              </a:rPr>
              <a:t>Analyse des risques et opportunités liés à l'introduction d'un système de management environnemental</a:t>
            </a:r>
          </a:p>
          <a:p>
            <a:pPr marL="363538" indent="-363538" algn="l" eaLnBrk="1" hangingPunct="1">
              <a:lnSpc>
                <a:spcPct val="90000"/>
              </a:lnSpc>
              <a:buFont typeface="Wingdings" panose="05000000000000000000" pitchFamily="2" charset="2"/>
              <a:buChar char="n"/>
              <a:defRPr/>
            </a:pPr>
            <a:r>
              <a:rPr lang="fr-CH" dirty="0">
                <a:solidFill>
                  <a:schemeClr val="tx1"/>
                </a:solidFill>
                <a:latin typeface="ITC Officina Sans Book" pitchFamily="34" charset="0"/>
                <a:cs typeface="Arial" panose="020B0604020202020204" pitchFamily="34" charset="0"/>
              </a:rPr>
              <a:t>Les responsables de la communauté décide de l'introduction du management environnemental et allouent les ressources nécessaires à cet effet (personnel, finances).</a:t>
            </a:r>
          </a:p>
          <a:p>
            <a:pPr marL="363538" indent="-363538" algn="l" eaLnBrk="1" hangingPunct="1">
              <a:lnSpc>
                <a:spcPct val="90000"/>
              </a:lnSpc>
              <a:buFont typeface="Wingdings" panose="05000000000000000000" pitchFamily="2" charset="2"/>
              <a:buChar char="n"/>
              <a:defRPr/>
            </a:pPr>
            <a:r>
              <a:rPr lang="fr-CH" dirty="0">
                <a:solidFill>
                  <a:schemeClr val="tx1"/>
                </a:solidFill>
                <a:latin typeface="ITC Officina Sans Book" pitchFamily="34" charset="0"/>
                <a:cs typeface="Arial" panose="020B0604020202020204" pitchFamily="34" charset="0"/>
              </a:rPr>
              <a:t>L’équipe Environnement se crée parallèlement aux premières actions</a:t>
            </a:r>
          </a:p>
          <a:p>
            <a:pPr marL="363538" indent="-363538" algn="l" eaLnBrk="1" hangingPunct="1">
              <a:lnSpc>
                <a:spcPct val="90000"/>
              </a:lnSpc>
              <a:buFont typeface="Wingdings" panose="05000000000000000000" pitchFamily="2" charset="2"/>
              <a:buChar char="n"/>
              <a:defRPr/>
            </a:pPr>
            <a:r>
              <a:rPr lang="fr-CH" b="1" dirty="0">
                <a:solidFill>
                  <a:schemeClr val="tx1"/>
                </a:solidFill>
                <a:latin typeface="ITC Officina Sans Book" pitchFamily="34" charset="0"/>
                <a:cs typeface="Arial" panose="020B0604020202020204" pitchFamily="34" charset="0"/>
              </a:rPr>
              <a:t>Création d’une planification et d’un journal de bord (avec un responsable choisi)</a:t>
            </a:r>
          </a:p>
          <a:p>
            <a:pPr marL="354013" indent="-354013" algn="l" eaLnBrk="1" hangingPunct="1">
              <a:defRPr/>
            </a:pPr>
            <a:endParaRPr lang="de-DE" sz="2400" b="1" dirty="0">
              <a:solidFill>
                <a:schemeClr val="tx1"/>
              </a:solidFill>
              <a:latin typeface="Bodoni MT" pitchFamily="18" charset="0"/>
            </a:endParaRPr>
          </a:p>
        </p:txBody>
      </p:sp>
      <p:sp>
        <p:nvSpPr>
          <p:cNvPr id="236548" name="AutoShape 4">
            <a:extLst>
              <a:ext uri="{FF2B5EF4-FFF2-40B4-BE49-F238E27FC236}">
                <a16:creationId xmlns:a16="http://schemas.microsoft.com/office/drawing/2014/main" id="{9ECF56BB-7DE0-4C3E-B1B1-A6E9B26B989F}"/>
              </a:ext>
            </a:extLst>
          </p:cNvPr>
          <p:cNvSpPr>
            <a:spLocks noChangeAspect="1" noChangeArrowheads="1"/>
          </p:cNvSpPr>
          <p:nvPr/>
        </p:nvSpPr>
        <p:spPr bwMode="auto">
          <a:xfrm>
            <a:off x="214313" y="6350000"/>
            <a:ext cx="298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latin typeface="Calibri" panose="020F0502020204030204" pitchFamily="34" charset="0"/>
            </a:endParaRPr>
          </a:p>
        </p:txBody>
      </p:sp>
    </p:spTree>
    <p:extLst>
      <p:ext uri="{BB962C8B-B14F-4D97-AF65-F5344CB8AC3E}">
        <p14:creationId xmlns:p14="http://schemas.microsoft.com/office/powerpoint/2010/main" val="4054745303"/>
      </p:ext>
    </p:extLst>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el 1">
            <a:extLst>
              <a:ext uri="{FF2B5EF4-FFF2-40B4-BE49-F238E27FC236}">
                <a16:creationId xmlns:a16="http://schemas.microsoft.com/office/drawing/2014/main" id="{413E457B-FE66-4812-87A4-2317AB211217}"/>
              </a:ext>
            </a:extLst>
          </p:cNvPr>
          <p:cNvSpPr>
            <a:spLocks noGrp="1"/>
          </p:cNvSpPr>
          <p:nvPr>
            <p:ph type="ctrTitle"/>
          </p:nvPr>
        </p:nvSpPr>
        <p:spPr>
          <a:xfrm>
            <a:off x="1240665" y="476672"/>
            <a:ext cx="7772400" cy="727075"/>
          </a:xfrm>
        </p:spPr>
        <p:txBody>
          <a:bodyPr/>
          <a:lstStyle/>
          <a:p>
            <a:pPr eaLnBrk="1" hangingPunct="1">
              <a:defRPr/>
            </a:pPr>
            <a:r>
              <a:rPr lang="fr-CH" altLang="de-DE" sz="2400" b="1" kern="1200" dirty="0">
                <a:latin typeface="ITC Officina Sans Book" pitchFamily="34" charset="0"/>
              </a:rPr>
              <a:t>La planification (ou calendrier), option 1</a:t>
            </a:r>
          </a:p>
        </p:txBody>
      </p:sp>
      <p:pic>
        <p:nvPicPr>
          <p:cNvPr id="4" name="Image 3">
            <a:extLst>
              <a:ext uri="{FF2B5EF4-FFF2-40B4-BE49-F238E27FC236}">
                <a16:creationId xmlns:a16="http://schemas.microsoft.com/office/drawing/2014/main" id="{40F262F9-0E83-C9BC-2B3C-A953ADD16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393" y="1203747"/>
            <a:ext cx="7968571" cy="5565865"/>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3" name="Picture 921">
            <a:extLst>
              <a:ext uri="{FF2B5EF4-FFF2-40B4-BE49-F238E27FC236}">
                <a16:creationId xmlns:a16="http://schemas.microsoft.com/office/drawing/2014/main" id="{3931291B-08D5-4A47-BA67-4F0B7E7E0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75" y="1412875"/>
            <a:ext cx="64325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a:extLst>
              <a:ext uri="{FF2B5EF4-FFF2-40B4-BE49-F238E27FC236}">
                <a16:creationId xmlns:a16="http://schemas.microsoft.com/office/drawing/2014/main" id="{F6D41D43-6A2F-4456-AD57-AA3EB6B3B8A9}"/>
              </a:ext>
            </a:extLst>
          </p:cNvPr>
          <p:cNvSpPr>
            <a:spLocks noGrp="1"/>
          </p:cNvSpPr>
          <p:nvPr>
            <p:ph type="ctrTitle"/>
          </p:nvPr>
        </p:nvSpPr>
        <p:spPr>
          <a:xfrm>
            <a:off x="1240665" y="476672"/>
            <a:ext cx="7772400" cy="727075"/>
          </a:xfrm>
        </p:spPr>
        <p:txBody>
          <a:bodyPr/>
          <a:lstStyle/>
          <a:p>
            <a:pPr eaLnBrk="1" hangingPunct="1">
              <a:defRPr/>
            </a:pPr>
            <a:r>
              <a:rPr lang="fr-CH" altLang="de-DE" sz="2400" kern="1200" dirty="0">
                <a:latin typeface="ITC Officina Sans Book" pitchFamily="34" charset="0"/>
              </a:rPr>
              <a:t>La planification (ou calendrier), option 2</a:t>
            </a:r>
            <a:endParaRPr lang="de-DE" altLang="de-DE" sz="2400" b="1" kern="1200" dirty="0">
              <a:latin typeface="ITC Officina Sans Book"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Folientitel1">
            <a:extLst>
              <a:ext uri="{FF2B5EF4-FFF2-40B4-BE49-F238E27FC236}">
                <a16:creationId xmlns:a16="http://schemas.microsoft.com/office/drawing/2014/main" id="{82E9BE1C-4C52-4FE8-8793-4E02B1280FF1}"/>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b="1" dirty="0">
                <a:latin typeface="ITC Officina Sans Book" panose="020B0500000000000000" pitchFamily="34" charset="0"/>
              </a:rPr>
              <a:t>Contenus des étapes et charge de travail</a:t>
            </a:r>
          </a:p>
        </p:txBody>
      </p:sp>
      <p:pic>
        <p:nvPicPr>
          <p:cNvPr id="7" name="Image 6">
            <a:extLst>
              <a:ext uri="{FF2B5EF4-FFF2-40B4-BE49-F238E27FC236}">
                <a16:creationId xmlns:a16="http://schemas.microsoft.com/office/drawing/2014/main" id="{A4DC2F1B-6E76-EA22-E435-C78F6D158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269" y="908720"/>
            <a:ext cx="8289461" cy="5647253"/>
          </a:xfrm>
          <a:prstGeom prst="rect">
            <a:avLst/>
          </a:prstGeom>
        </p:spPr>
      </p:pic>
      <p:pic>
        <p:nvPicPr>
          <p:cNvPr id="4" name="Image 3">
            <a:extLst>
              <a:ext uri="{FF2B5EF4-FFF2-40B4-BE49-F238E27FC236}">
                <a16:creationId xmlns:a16="http://schemas.microsoft.com/office/drawing/2014/main" id="{500845BB-44B8-0992-1942-6323AB35F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1491332"/>
            <a:ext cx="1739830" cy="1729234"/>
          </a:xfrm>
          <a:prstGeom prst="rect">
            <a:avLst/>
          </a:prstGeom>
        </p:spPr>
      </p:pic>
      <p:pic>
        <p:nvPicPr>
          <p:cNvPr id="3" name="Image 2">
            <a:extLst>
              <a:ext uri="{FF2B5EF4-FFF2-40B4-BE49-F238E27FC236}">
                <a16:creationId xmlns:a16="http://schemas.microsoft.com/office/drawing/2014/main" id="{8B0BA306-38E1-5A51-194B-F36ED9314B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077072"/>
            <a:ext cx="4866625" cy="2780928"/>
          </a:xfrm>
          <a:prstGeom prst="rect">
            <a:avLst/>
          </a:prstGeom>
        </p:spPr>
      </p:pic>
    </p:spTree>
    <p:extLst>
      <p:ext uri="{BB962C8B-B14F-4D97-AF65-F5344CB8AC3E}">
        <p14:creationId xmlns:p14="http://schemas.microsoft.com/office/powerpoint/2010/main" val="4019961487"/>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el 1">
            <a:extLst>
              <a:ext uri="{FF2B5EF4-FFF2-40B4-BE49-F238E27FC236}">
                <a16:creationId xmlns:a16="http://schemas.microsoft.com/office/drawing/2014/main" id="{3F6FDFE4-9E05-43EE-9EEB-36BB2FBD0A88}"/>
              </a:ext>
            </a:extLst>
          </p:cNvPr>
          <p:cNvSpPr>
            <a:spLocks noGrp="1"/>
          </p:cNvSpPr>
          <p:nvPr>
            <p:ph type="ctrTitle"/>
          </p:nvPr>
        </p:nvSpPr>
        <p:spPr>
          <a:xfrm>
            <a:off x="1047750" y="469900"/>
            <a:ext cx="7772400" cy="727075"/>
          </a:xfrm>
        </p:spPr>
        <p:txBody>
          <a:bodyPr/>
          <a:lstStyle/>
          <a:p>
            <a:pPr eaLnBrk="1" hangingPunct="1">
              <a:defRPr/>
            </a:pPr>
            <a:r>
              <a:rPr lang="fr-CH" altLang="de-DE" sz="2400" b="1" kern="1200" dirty="0">
                <a:latin typeface="ITC Officina Sans Book" pitchFamily="34" charset="0"/>
              </a:rPr>
              <a:t>Le journal de bord</a:t>
            </a:r>
          </a:p>
        </p:txBody>
      </p:sp>
      <p:graphicFrame>
        <p:nvGraphicFramePr>
          <p:cNvPr id="3" name="Tabelle 2">
            <a:extLst>
              <a:ext uri="{FF2B5EF4-FFF2-40B4-BE49-F238E27FC236}">
                <a16:creationId xmlns:a16="http://schemas.microsoft.com/office/drawing/2014/main" id="{5C5F8CEA-0B44-4712-8440-90E0DB515632}"/>
              </a:ext>
            </a:extLst>
          </p:cNvPr>
          <p:cNvGraphicFramePr>
            <a:graphicFrameLocks noGrp="1"/>
          </p:cNvGraphicFramePr>
          <p:nvPr>
            <p:extLst>
              <p:ext uri="{D42A27DB-BD31-4B8C-83A1-F6EECF244321}">
                <p14:modId xmlns:p14="http://schemas.microsoft.com/office/powerpoint/2010/main" val="379331894"/>
              </p:ext>
            </p:extLst>
          </p:nvPr>
        </p:nvGraphicFramePr>
        <p:xfrm>
          <a:off x="971550" y="1700213"/>
          <a:ext cx="7561263" cy="3673472"/>
        </p:xfrm>
        <a:graphic>
          <a:graphicData uri="http://schemas.openxmlformats.org/drawingml/2006/table">
            <a:tbl>
              <a:tblPr firstRow="1" firstCol="1" lastRow="1" lastCol="1" bandRow="1" bandCol="1">
                <a:tableStyleId>{5C22544A-7EE6-4342-B048-85BDC9FD1C3A}</a:tableStyleId>
              </a:tblPr>
              <a:tblGrid>
                <a:gridCol w="412643">
                  <a:extLst>
                    <a:ext uri="{9D8B030D-6E8A-4147-A177-3AD203B41FA5}">
                      <a16:colId xmlns:a16="http://schemas.microsoft.com/office/drawing/2014/main" val="20000"/>
                    </a:ext>
                  </a:extLst>
                </a:gridCol>
                <a:gridCol w="880923">
                  <a:extLst>
                    <a:ext uri="{9D8B030D-6E8A-4147-A177-3AD203B41FA5}">
                      <a16:colId xmlns:a16="http://schemas.microsoft.com/office/drawing/2014/main" val="20001"/>
                    </a:ext>
                  </a:extLst>
                </a:gridCol>
                <a:gridCol w="4378348">
                  <a:extLst>
                    <a:ext uri="{9D8B030D-6E8A-4147-A177-3AD203B41FA5}">
                      <a16:colId xmlns:a16="http://schemas.microsoft.com/office/drawing/2014/main" val="20002"/>
                    </a:ext>
                  </a:extLst>
                </a:gridCol>
                <a:gridCol w="1889349">
                  <a:extLst>
                    <a:ext uri="{9D8B030D-6E8A-4147-A177-3AD203B41FA5}">
                      <a16:colId xmlns:a16="http://schemas.microsoft.com/office/drawing/2014/main" val="20003"/>
                    </a:ext>
                  </a:extLst>
                </a:gridCol>
              </a:tblGrid>
              <a:tr h="459184">
                <a:tc>
                  <a:txBody>
                    <a:bodyPr/>
                    <a:lstStyle/>
                    <a:p>
                      <a:pPr>
                        <a:spcAft>
                          <a:spcPts val="0"/>
                        </a:spcAft>
                      </a:pPr>
                      <a:r>
                        <a:rPr lang="fr-CH" sz="1200" baseline="0" noProof="0">
                          <a:effectLst/>
                        </a:rPr>
                        <a:t>No</a:t>
                      </a:r>
                      <a:endParaRPr lang="fr-CH" sz="1200" baseline="0" noProof="0">
                        <a:effectLst/>
                        <a:latin typeface="Arial"/>
                        <a:ea typeface="Times New Roman"/>
                      </a:endParaRPr>
                    </a:p>
                  </a:txBody>
                  <a:tcPr marL="68584" marR="68584" marT="0" marB="0" anchor="ctr">
                    <a:solidFill>
                      <a:srgbClr val="92D050"/>
                    </a:solidFill>
                  </a:tcPr>
                </a:tc>
                <a:tc>
                  <a:txBody>
                    <a:bodyPr/>
                    <a:lstStyle/>
                    <a:p>
                      <a:pPr>
                        <a:spcAft>
                          <a:spcPts val="0"/>
                        </a:spcAft>
                      </a:pPr>
                      <a:r>
                        <a:rPr lang="fr-CH" sz="1200" baseline="0" noProof="0">
                          <a:effectLst/>
                        </a:rPr>
                        <a:t>Date</a:t>
                      </a:r>
                      <a:endParaRPr lang="fr-CH" sz="1200" baseline="0" noProof="0">
                        <a:effectLst/>
                        <a:latin typeface="Arial"/>
                        <a:ea typeface="Times New Roman"/>
                      </a:endParaRPr>
                    </a:p>
                  </a:txBody>
                  <a:tcPr marL="68584" marR="68584" marT="0" marB="0" anchor="ctr">
                    <a:solidFill>
                      <a:srgbClr val="92D050"/>
                    </a:solidFill>
                  </a:tcPr>
                </a:tc>
                <a:tc>
                  <a:txBody>
                    <a:bodyPr/>
                    <a:lstStyle/>
                    <a:p>
                      <a:pPr>
                        <a:spcAft>
                          <a:spcPts val="0"/>
                        </a:spcAft>
                      </a:pPr>
                      <a:r>
                        <a:rPr lang="fr-CH" sz="1200" baseline="0" noProof="0" dirty="0">
                          <a:effectLst/>
                        </a:rPr>
                        <a:t>Évènement, décision, etc.</a:t>
                      </a:r>
                      <a:endParaRPr lang="fr-CH" sz="1200" baseline="0" noProof="0" dirty="0">
                        <a:effectLst/>
                        <a:latin typeface="Arial"/>
                        <a:ea typeface="Times New Roman"/>
                      </a:endParaRPr>
                    </a:p>
                  </a:txBody>
                  <a:tcPr marL="68584" marR="68584" marT="0" marB="0" anchor="ctr">
                    <a:solidFill>
                      <a:srgbClr val="92D050"/>
                    </a:solidFill>
                  </a:tcPr>
                </a:tc>
                <a:tc>
                  <a:txBody>
                    <a:bodyPr/>
                    <a:lstStyle/>
                    <a:p>
                      <a:pPr>
                        <a:spcAft>
                          <a:spcPts val="0"/>
                        </a:spcAft>
                      </a:pPr>
                      <a:r>
                        <a:rPr lang="fr-CH" sz="1200" baseline="0" noProof="0" dirty="0">
                          <a:effectLst/>
                          <a:latin typeface="Arial"/>
                          <a:ea typeface="Times New Roman"/>
                        </a:rPr>
                        <a:t>Remarques</a:t>
                      </a:r>
                    </a:p>
                  </a:txBody>
                  <a:tcPr marL="68584" marR="68584" marT="0" marB="0" anchor="ctr">
                    <a:solidFill>
                      <a:srgbClr val="92D050"/>
                    </a:solidFill>
                  </a:tcPr>
                </a:tc>
                <a:extLst>
                  <a:ext uri="{0D108BD9-81ED-4DB2-BD59-A6C34878D82A}">
                    <a16:rowId xmlns:a16="http://schemas.microsoft.com/office/drawing/2014/main" val="10000"/>
                  </a:ext>
                </a:extLst>
              </a:tr>
              <a:tr h="459184">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dirty="0">
                          <a:effectLst/>
                        </a:rPr>
                        <a:t> </a:t>
                      </a:r>
                      <a:endParaRPr lang="de-DE" sz="1100" dirty="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extLst>
                  <a:ext uri="{0D108BD9-81ED-4DB2-BD59-A6C34878D82A}">
                    <a16:rowId xmlns:a16="http://schemas.microsoft.com/office/drawing/2014/main" val="10001"/>
                  </a:ext>
                </a:extLst>
              </a:tr>
              <a:tr h="459184">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dirty="0">
                          <a:effectLst/>
                        </a:rPr>
                        <a:t> </a:t>
                      </a:r>
                      <a:endParaRPr lang="de-DE" sz="1100" dirty="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extLst>
                  <a:ext uri="{0D108BD9-81ED-4DB2-BD59-A6C34878D82A}">
                    <a16:rowId xmlns:a16="http://schemas.microsoft.com/office/drawing/2014/main" val="10002"/>
                  </a:ext>
                </a:extLst>
              </a:tr>
              <a:tr h="459184">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extLst>
                  <a:ext uri="{0D108BD9-81ED-4DB2-BD59-A6C34878D82A}">
                    <a16:rowId xmlns:a16="http://schemas.microsoft.com/office/drawing/2014/main" val="10003"/>
                  </a:ext>
                </a:extLst>
              </a:tr>
              <a:tr h="459184">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dirty="0">
                          <a:effectLst/>
                        </a:rPr>
                        <a:t> </a:t>
                      </a:r>
                      <a:endParaRPr lang="de-DE" sz="1100" dirty="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extLst>
                  <a:ext uri="{0D108BD9-81ED-4DB2-BD59-A6C34878D82A}">
                    <a16:rowId xmlns:a16="http://schemas.microsoft.com/office/drawing/2014/main" val="10004"/>
                  </a:ext>
                </a:extLst>
              </a:tr>
              <a:tr h="459184">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extLst>
                  <a:ext uri="{0D108BD9-81ED-4DB2-BD59-A6C34878D82A}">
                    <a16:rowId xmlns:a16="http://schemas.microsoft.com/office/drawing/2014/main" val="10005"/>
                  </a:ext>
                </a:extLst>
              </a:tr>
              <a:tr h="459184">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extLst>
                  <a:ext uri="{0D108BD9-81ED-4DB2-BD59-A6C34878D82A}">
                    <a16:rowId xmlns:a16="http://schemas.microsoft.com/office/drawing/2014/main" val="10006"/>
                  </a:ext>
                </a:extLst>
              </a:tr>
              <a:tr h="459184">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a:effectLst/>
                        </a:rPr>
                        <a:t> </a:t>
                      </a:r>
                      <a:endParaRPr lang="de-DE" sz="110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dirty="0">
                          <a:effectLst/>
                        </a:rPr>
                        <a:t> </a:t>
                      </a:r>
                      <a:endParaRPr lang="de-DE" sz="1100" dirty="0">
                        <a:effectLst/>
                        <a:latin typeface="Arial"/>
                        <a:ea typeface="Times New Roman"/>
                      </a:endParaRPr>
                    </a:p>
                  </a:txBody>
                  <a:tcPr marL="68584" marR="68584" marT="0" marB="0" anchor="ctr">
                    <a:solidFill>
                      <a:srgbClr val="92D050"/>
                    </a:solidFill>
                  </a:tcPr>
                </a:tc>
                <a:tc>
                  <a:txBody>
                    <a:bodyPr/>
                    <a:lstStyle/>
                    <a:p>
                      <a:pPr>
                        <a:spcAft>
                          <a:spcPts val="0"/>
                        </a:spcAft>
                      </a:pPr>
                      <a:r>
                        <a:rPr lang="de-DE" sz="1000" dirty="0">
                          <a:effectLst/>
                        </a:rPr>
                        <a:t> </a:t>
                      </a:r>
                      <a:endParaRPr lang="de-DE" sz="1100" dirty="0">
                        <a:effectLst/>
                        <a:latin typeface="Arial"/>
                        <a:ea typeface="Times New Roman"/>
                      </a:endParaRPr>
                    </a:p>
                  </a:txBody>
                  <a:tcPr marL="68584" marR="68584" marT="0" marB="0" anchor="ctr">
                    <a:solidFill>
                      <a:srgbClr val="92D050"/>
                    </a:solidFill>
                  </a:tcPr>
                </a:tc>
                <a:extLst>
                  <a:ext uri="{0D108BD9-81ED-4DB2-BD59-A6C34878D82A}">
                    <a16:rowId xmlns:a16="http://schemas.microsoft.com/office/drawing/2014/main" val="10007"/>
                  </a:ext>
                </a:extLst>
              </a:tr>
            </a:tbl>
          </a:graphicData>
        </a:graphic>
      </p:graphicFrame>
    </p:spTree>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el 1">
            <a:extLst>
              <a:ext uri="{FF2B5EF4-FFF2-40B4-BE49-F238E27FC236}">
                <a16:creationId xmlns:a16="http://schemas.microsoft.com/office/drawing/2014/main" id="{6F2A456E-3250-49BD-8B6B-91E5F93531C0}"/>
              </a:ext>
            </a:extLst>
          </p:cNvPr>
          <p:cNvSpPr>
            <a:spLocks noGrp="1" noChangeArrowheads="1"/>
          </p:cNvSpPr>
          <p:nvPr>
            <p:ph type="ctrTitle"/>
          </p:nvPr>
        </p:nvSpPr>
        <p:spPr>
          <a:xfrm>
            <a:off x="1187450" y="469900"/>
            <a:ext cx="7772400" cy="727075"/>
          </a:xfrm>
        </p:spPr>
        <p:txBody>
          <a:bodyPr/>
          <a:lstStyle/>
          <a:p>
            <a:pPr eaLnBrk="1" hangingPunct="1"/>
            <a:r>
              <a:rPr lang="fr-CH" altLang="de-DE" sz="2400" dirty="0">
                <a:latin typeface="ITC Officina Sans Book" panose="020B0500000000000000" pitchFamily="34" charset="0"/>
              </a:rPr>
              <a:t>Les premiers pas</a:t>
            </a:r>
            <a:endParaRPr lang="de-DE" altLang="de-DE" sz="2400" b="1" dirty="0">
              <a:latin typeface="ITC Officina Sans Book" panose="020B0500000000000000" pitchFamily="34" charset="0"/>
            </a:endParaRPr>
          </a:p>
        </p:txBody>
      </p:sp>
      <p:sp>
        <p:nvSpPr>
          <p:cNvPr id="16386" name="Untertitel 2">
            <a:extLst>
              <a:ext uri="{FF2B5EF4-FFF2-40B4-BE49-F238E27FC236}">
                <a16:creationId xmlns:a16="http://schemas.microsoft.com/office/drawing/2014/main" id="{6810FFF3-3E4D-4D2C-8E52-99951928BF73}"/>
              </a:ext>
            </a:extLst>
          </p:cNvPr>
          <p:cNvSpPr>
            <a:spLocks noGrp="1"/>
          </p:cNvSpPr>
          <p:nvPr>
            <p:ph type="subTitle" idx="1"/>
          </p:nvPr>
        </p:nvSpPr>
        <p:spPr>
          <a:xfrm>
            <a:off x="976064" y="1211734"/>
            <a:ext cx="7632451" cy="5185047"/>
          </a:xfrm>
        </p:spPr>
        <p:txBody>
          <a:bodyPr/>
          <a:lstStyle/>
          <a:p>
            <a:pPr marL="363538" indent="-363538" algn="l" eaLnBrk="1" hangingPunct="1">
              <a:lnSpc>
                <a:spcPct val="90000"/>
              </a:lnSpc>
              <a:buFont typeface="Wingdings" panose="05000000000000000000" pitchFamily="2" charset="2"/>
              <a:buChar char="n"/>
              <a:defRPr/>
            </a:pPr>
            <a:r>
              <a:rPr lang="fr-CH" dirty="0">
                <a:solidFill>
                  <a:schemeClr val="tx1"/>
                </a:solidFill>
                <a:latin typeface="ITC Officina Sans Book" pitchFamily="34" charset="0"/>
                <a:cs typeface="Arial" panose="020B0604020202020204" pitchFamily="34" charset="0"/>
              </a:rPr>
              <a:t>Analyse des risques et opportunités liés à l'introduction d'un système de management environnemental</a:t>
            </a:r>
          </a:p>
          <a:p>
            <a:pPr marL="363538" indent="-363538" algn="l" eaLnBrk="1" hangingPunct="1">
              <a:lnSpc>
                <a:spcPct val="90000"/>
              </a:lnSpc>
              <a:buFont typeface="Wingdings" panose="05000000000000000000" pitchFamily="2" charset="2"/>
              <a:buChar char="n"/>
              <a:defRPr/>
            </a:pPr>
            <a:r>
              <a:rPr lang="fr-CH" dirty="0">
                <a:solidFill>
                  <a:schemeClr val="tx1"/>
                </a:solidFill>
                <a:latin typeface="ITC Officina Sans Book" pitchFamily="34" charset="0"/>
                <a:cs typeface="Arial" panose="020B0604020202020204" pitchFamily="34" charset="0"/>
              </a:rPr>
              <a:t>Les responsables de la communauté décide de l'introduction du management environnemental et allouent les ressources nécessaires à cet effet (personnel, finances).</a:t>
            </a:r>
          </a:p>
          <a:p>
            <a:pPr marL="363538" indent="-363538" algn="l" eaLnBrk="1" hangingPunct="1">
              <a:lnSpc>
                <a:spcPct val="90000"/>
              </a:lnSpc>
              <a:buFont typeface="Wingdings" panose="05000000000000000000" pitchFamily="2" charset="2"/>
              <a:buChar char="n"/>
              <a:defRPr/>
            </a:pPr>
            <a:r>
              <a:rPr lang="fr-CH" dirty="0">
                <a:solidFill>
                  <a:schemeClr val="tx1"/>
                </a:solidFill>
                <a:latin typeface="ITC Officina Sans Book" pitchFamily="34" charset="0"/>
                <a:cs typeface="Arial" panose="020B0604020202020204" pitchFamily="34" charset="0"/>
              </a:rPr>
              <a:t>L’équipe Environnement se crée parallèlement aux premières actions</a:t>
            </a:r>
          </a:p>
          <a:p>
            <a:pPr marL="363538" indent="-363538" algn="l" eaLnBrk="1" hangingPunct="1">
              <a:lnSpc>
                <a:spcPct val="90000"/>
              </a:lnSpc>
              <a:buFont typeface="Wingdings" panose="05000000000000000000" pitchFamily="2" charset="2"/>
              <a:buChar char="n"/>
              <a:defRPr/>
            </a:pPr>
            <a:r>
              <a:rPr lang="fr-CH" dirty="0">
                <a:solidFill>
                  <a:schemeClr val="tx1"/>
                </a:solidFill>
                <a:latin typeface="ITC Officina Sans Book" pitchFamily="34" charset="0"/>
                <a:cs typeface="Arial" panose="020B0604020202020204" pitchFamily="34" charset="0"/>
              </a:rPr>
              <a:t>Création d’une planification et d’un journal de bord (avec un responsable choisi)</a:t>
            </a:r>
          </a:p>
          <a:p>
            <a:pPr marL="363538" indent="-363538" algn="l" eaLnBrk="1" hangingPunct="1">
              <a:lnSpc>
                <a:spcPct val="90000"/>
              </a:lnSpc>
              <a:buFont typeface="Wingdings" panose="05000000000000000000" pitchFamily="2" charset="2"/>
              <a:buChar char="n"/>
              <a:defRPr/>
            </a:pPr>
            <a:r>
              <a:rPr lang="fr-CH" b="1" dirty="0">
                <a:solidFill>
                  <a:schemeClr val="tx1"/>
                </a:solidFill>
                <a:latin typeface="ITC Officina Sans Book" pitchFamily="34" charset="0"/>
                <a:cs typeface="Arial" panose="020B0604020202020204" pitchFamily="34" charset="0"/>
              </a:rPr>
              <a:t>Analyse du contexte de la paroisse</a:t>
            </a:r>
          </a:p>
          <a:p>
            <a:pPr marL="354013" indent="-354013" algn="l" eaLnBrk="1" hangingPunct="1">
              <a:defRPr/>
            </a:pPr>
            <a:endParaRPr lang="de-DE" sz="2400" b="1" dirty="0">
              <a:solidFill>
                <a:schemeClr val="tx1"/>
              </a:solidFill>
              <a:latin typeface="Bodoni MT" pitchFamily="18" charset="0"/>
            </a:endParaRPr>
          </a:p>
        </p:txBody>
      </p:sp>
      <p:sp>
        <p:nvSpPr>
          <p:cNvPr id="236548" name="AutoShape 4">
            <a:extLst>
              <a:ext uri="{FF2B5EF4-FFF2-40B4-BE49-F238E27FC236}">
                <a16:creationId xmlns:a16="http://schemas.microsoft.com/office/drawing/2014/main" id="{9ECF56BB-7DE0-4C3E-B1B1-A6E9B26B989F}"/>
              </a:ext>
            </a:extLst>
          </p:cNvPr>
          <p:cNvSpPr>
            <a:spLocks noChangeAspect="1" noChangeArrowheads="1"/>
          </p:cNvSpPr>
          <p:nvPr/>
        </p:nvSpPr>
        <p:spPr bwMode="auto">
          <a:xfrm>
            <a:off x="214313" y="6350000"/>
            <a:ext cx="298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latin typeface="Calibri" panose="020F0502020204030204" pitchFamily="34" charset="0"/>
            </a:endParaRPr>
          </a:p>
        </p:txBody>
      </p:sp>
    </p:spTree>
    <p:extLst>
      <p:ext uri="{BB962C8B-B14F-4D97-AF65-F5344CB8AC3E}">
        <p14:creationId xmlns:p14="http://schemas.microsoft.com/office/powerpoint/2010/main" val="658451565"/>
      </p:ext>
    </p:extLst>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58" name="Titel 1">
            <a:extLst>
              <a:ext uri="{FF2B5EF4-FFF2-40B4-BE49-F238E27FC236}">
                <a16:creationId xmlns:a16="http://schemas.microsoft.com/office/drawing/2014/main" id="{19C3E5A0-588D-4C25-9FD7-73EA9FB33D28}"/>
              </a:ext>
            </a:extLst>
          </p:cNvPr>
          <p:cNvSpPr>
            <a:spLocks noGrp="1"/>
          </p:cNvSpPr>
          <p:nvPr>
            <p:ph type="ctrTitle"/>
          </p:nvPr>
        </p:nvSpPr>
        <p:spPr>
          <a:xfrm>
            <a:off x="1120775" y="404813"/>
            <a:ext cx="7772400" cy="727075"/>
          </a:xfrm>
        </p:spPr>
        <p:txBody>
          <a:bodyPr/>
          <a:lstStyle/>
          <a:p>
            <a:pPr eaLnBrk="1" hangingPunct="1">
              <a:defRPr/>
            </a:pPr>
            <a:r>
              <a:rPr lang="de-DE" altLang="de-DE" sz="2400" b="1" kern="1200" dirty="0">
                <a:latin typeface="ITC Officina Sans Book" pitchFamily="34" charset="0"/>
              </a:rPr>
              <a:t>Kontextanalyse</a:t>
            </a:r>
          </a:p>
        </p:txBody>
      </p:sp>
      <p:sp>
        <p:nvSpPr>
          <p:cNvPr id="20" name="Titel 1">
            <a:extLst>
              <a:ext uri="{FF2B5EF4-FFF2-40B4-BE49-F238E27FC236}">
                <a16:creationId xmlns:a16="http://schemas.microsoft.com/office/drawing/2014/main" id="{D2C62D90-2EE1-47AC-BB22-DA5E68224988}"/>
              </a:ext>
            </a:extLst>
          </p:cNvPr>
          <p:cNvSpPr txBox="1">
            <a:spLocks/>
          </p:cNvSpPr>
          <p:nvPr/>
        </p:nvSpPr>
        <p:spPr bwMode="auto">
          <a:xfrm>
            <a:off x="1120775" y="3140968"/>
            <a:ext cx="7772400"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eaLnBrk="1" hangingPunct="1">
              <a:defRPr/>
            </a:pPr>
            <a:r>
              <a:rPr lang="de-DE" altLang="de-DE" sz="2400" b="1" kern="1200" dirty="0">
                <a:latin typeface="ITC Officina Sans Book" pitchFamily="34" charset="0"/>
              </a:rPr>
              <a:t>3 Darstellungsmöglichkeiten</a:t>
            </a:r>
          </a:p>
          <a:p>
            <a:pPr marL="342900" indent="-342900" eaLnBrk="1" hangingPunct="1">
              <a:buFontTx/>
              <a:buChar char="-"/>
              <a:defRPr/>
            </a:pPr>
            <a:r>
              <a:rPr lang="de-DE" altLang="de-DE" sz="2400" b="1" dirty="0">
                <a:latin typeface="ITC Officina Sans Book" pitchFamily="34" charset="0"/>
              </a:rPr>
              <a:t>Tabelle Stefanie Huber</a:t>
            </a:r>
          </a:p>
          <a:p>
            <a:pPr marL="342900" indent="-342900" eaLnBrk="1" hangingPunct="1">
              <a:buFontTx/>
              <a:buChar char="-"/>
              <a:defRPr/>
            </a:pPr>
            <a:r>
              <a:rPr lang="de-DE" altLang="de-DE" sz="2400" b="1" kern="1200" dirty="0">
                <a:latin typeface="ITC Officina Sans Book" pitchFamily="34" charset="0"/>
              </a:rPr>
              <a:t>Liste Selina Krause</a:t>
            </a:r>
          </a:p>
          <a:p>
            <a:pPr marL="342900" indent="-342900" eaLnBrk="1" hangingPunct="1">
              <a:buFontTx/>
              <a:buChar char="-"/>
              <a:defRPr/>
            </a:pPr>
            <a:r>
              <a:rPr lang="de-DE" altLang="de-DE" sz="2400" b="1" dirty="0">
                <a:latin typeface="ITC Officina Sans Book" pitchFamily="34" charset="0"/>
              </a:rPr>
              <a:t>Zeichnung </a:t>
            </a:r>
            <a:r>
              <a:rPr lang="de-DE" altLang="de-DE" sz="2400" b="1" dirty="0" err="1">
                <a:latin typeface="ITC Officina Sans Book" pitchFamily="34" charset="0"/>
              </a:rPr>
              <a:t>ak</a:t>
            </a:r>
            <a:endParaRPr lang="de-DE" altLang="de-DE" sz="2400" b="1" dirty="0">
              <a:latin typeface="ITC Officina Sans Book" pitchFamily="34" charset="0"/>
            </a:endParaRPr>
          </a:p>
          <a:p>
            <a:pPr marL="342900" indent="-342900" eaLnBrk="1" hangingPunct="1">
              <a:buFontTx/>
              <a:buChar char="-"/>
              <a:defRPr/>
            </a:pPr>
            <a:endParaRPr lang="de-DE" altLang="de-DE" sz="2400" b="1" kern="1200" dirty="0">
              <a:latin typeface="ITC Officina Sans Book" pitchFamily="34" charset="0"/>
            </a:endParaRPr>
          </a:p>
          <a:p>
            <a:pPr marL="342900" indent="-342900" eaLnBrk="1" hangingPunct="1">
              <a:buFontTx/>
              <a:buChar char="-"/>
              <a:defRPr/>
            </a:pPr>
            <a:endParaRPr lang="de-DE" altLang="de-DE" sz="2400" b="1" dirty="0">
              <a:latin typeface="ITC Officina Sans Book" pitchFamily="34" charset="0"/>
            </a:endParaRPr>
          </a:p>
          <a:p>
            <a:pPr marL="342900" indent="-342900" eaLnBrk="1" hangingPunct="1">
              <a:buFontTx/>
              <a:buChar char="-"/>
              <a:defRPr/>
            </a:pPr>
            <a:r>
              <a:rPr lang="de-DE" altLang="de-DE" sz="2400" b="1" kern="1200" dirty="0">
                <a:latin typeface="ITC Officina Sans Book" pitchFamily="34" charset="0"/>
              </a:rPr>
              <a:t>Alle 3 Beispiele im Ordner Dokumente + Grundlagen ablegen</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C68A2970-A12B-9FEC-8751-26F2D061B9D8}"/>
              </a:ext>
            </a:extLst>
          </p:cNvPr>
          <p:cNvSpPr txBox="1">
            <a:spLocks/>
          </p:cNvSpPr>
          <p:nvPr/>
        </p:nvSpPr>
        <p:spPr bwMode="auto">
          <a:xfrm>
            <a:off x="1120775" y="404813"/>
            <a:ext cx="7772400"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eaLnBrk="1" hangingPunct="1">
              <a:defRPr/>
            </a:pPr>
            <a:r>
              <a:rPr lang="fr-CH" altLang="de-DE" sz="2400" dirty="0">
                <a:latin typeface="ITC Officina Sans Book" pitchFamily="34" charset="0"/>
              </a:rPr>
              <a:t>A</a:t>
            </a:r>
            <a:r>
              <a:rPr lang="fr-CH" altLang="de-DE" sz="2400" kern="1200" dirty="0">
                <a:latin typeface="ITC Officina Sans Book" pitchFamily="34" charset="0"/>
              </a:rPr>
              <a:t>nalyse du contexte de la paroisse</a:t>
            </a:r>
          </a:p>
        </p:txBody>
      </p:sp>
      <p:pic>
        <p:nvPicPr>
          <p:cNvPr id="8" name="Image 7" descr="Une image contenant table&#10;&#10;Description générée automatiquement">
            <a:extLst>
              <a:ext uri="{FF2B5EF4-FFF2-40B4-BE49-F238E27FC236}">
                <a16:creationId xmlns:a16="http://schemas.microsoft.com/office/drawing/2014/main" id="{539F0C18-0779-1236-E58C-8B5117B7B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303" y="1131887"/>
            <a:ext cx="8446161" cy="5696165"/>
          </a:xfrm>
          <a:prstGeom prst="rect">
            <a:avLst/>
          </a:prstGeom>
        </p:spPr>
      </p:pic>
    </p:spTree>
    <p:extLst>
      <p:ext uri="{BB962C8B-B14F-4D97-AF65-F5344CB8AC3E}">
        <p14:creationId xmlns:p14="http://schemas.microsoft.com/office/powerpoint/2010/main" val="21387710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el 1">
            <a:extLst>
              <a:ext uri="{FF2B5EF4-FFF2-40B4-BE49-F238E27FC236}">
                <a16:creationId xmlns:a16="http://schemas.microsoft.com/office/drawing/2014/main" id="{2743C7BB-DA26-4DB0-A6D5-470D82F65C97}"/>
              </a:ext>
            </a:extLst>
          </p:cNvPr>
          <p:cNvSpPr>
            <a:spLocks noGrp="1"/>
          </p:cNvSpPr>
          <p:nvPr>
            <p:ph type="ctrTitle"/>
          </p:nvPr>
        </p:nvSpPr>
        <p:spPr>
          <a:xfrm>
            <a:off x="1120775" y="404813"/>
            <a:ext cx="7772400" cy="727075"/>
          </a:xfrm>
        </p:spPr>
        <p:txBody>
          <a:bodyPr/>
          <a:lstStyle/>
          <a:p>
            <a:pPr eaLnBrk="1" hangingPunct="1">
              <a:defRPr/>
            </a:pPr>
            <a:r>
              <a:rPr lang="fr-CH" altLang="de-DE" sz="2400" dirty="0">
                <a:latin typeface="ITC Officina Sans Book" pitchFamily="34" charset="0"/>
              </a:rPr>
              <a:t>           A</a:t>
            </a:r>
            <a:r>
              <a:rPr lang="fr-CH" altLang="de-DE" sz="2400" kern="1200" dirty="0">
                <a:latin typeface="ITC Officina Sans Book" pitchFamily="34" charset="0"/>
              </a:rPr>
              <a:t>nalyse du contexte de la paroisse</a:t>
            </a:r>
            <a:endParaRPr lang="de-DE" altLang="de-DE" sz="2400" b="1" kern="1200" dirty="0">
              <a:latin typeface="ITC Officina Sans Book" pitchFamily="34" charset="0"/>
            </a:endParaRPr>
          </a:p>
        </p:txBody>
      </p:sp>
      <p:pic>
        <p:nvPicPr>
          <p:cNvPr id="3" name="Image 2" descr="Une image contenant texte&#10;&#10;Description générée automatiquement">
            <a:extLst>
              <a:ext uri="{FF2B5EF4-FFF2-40B4-BE49-F238E27FC236}">
                <a16:creationId xmlns:a16="http://schemas.microsoft.com/office/drawing/2014/main" id="{F451B377-EEB4-650B-4B58-469083BDD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097360"/>
            <a:ext cx="4080819" cy="5760640"/>
          </a:xfrm>
          <a:prstGeom prst="rect">
            <a:avLst/>
          </a:prstGeom>
        </p:spPr>
      </p:pic>
    </p:spTree>
    <p:extLst>
      <p:ext uri="{BB962C8B-B14F-4D97-AF65-F5344CB8AC3E}">
        <p14:creationId xmlns:p14="http://schemas.microsoft.com/office/powerpoint/2010/main" val="3013709534"/>
      </p:ext>
    </p:extLst>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el 1">
            <a:extLst>
              <a:ext uri="{FF2B5EF4-FFF2-40B4-BE49-F238E27FC236}">
                <a16:creationId xmlns:a16="http://schemas.microsoft.com/office/drawing/2014/main" id="{2743C7BB-DA26-4DB0-A6D5-470D82F65C97}"/>
              </a:ext>
            </a:extLst>
          </p:cNvPr>
          <p:cNvSpPr>
            <a:spLocks noGrp="1"/>
          </p:cNvSpPr>
          <p:nvPr>
            <p:ph type="ctrTitle"/>
          </p:nvPr>
        </p:nvSpPr>
        <p:spPr>
          <a:xfrm>
            <a:off x="1120775" y="404813"/>
            <a:ext cx="7772400" cy="727075"/>
          </a:xfrm>
        </p:spPr>
        <p:txBody>
          <a:bodyPr/>
          <a:lstStyle/>
          <a:p>
            <a:pPr eaLnBrk="1" hangingPunct="1">
              <a:defRPr/>
            </a:pPr>
            <a:r>
              <a:rPr lang="fr-CH" altLang="de-DE" sz="2400" dirty="0">
                <a:latin typeface="ITC Officina Sans Book" pitchFamily="34" charset="0"/>
              </a:rPr>
              <a:t>A</a:t>
            </a:r>
            <a:r>
              <a:rPr lang="fr-CH" altLang="de-DE" sz="2400" kern="1200" dirty="0">
                <a:latin typeface="ITC Officina Sans Book" pitchFamily="34" charset="0"/>
              </a:rPr>
              <a:t>nalyse de contexte: exemple</a:t>
            </a:r>
            <a:endParaRPr lang="de-DE" altLang="de-DE" sz="2400" b="1" kern="1200" dirty="0">
              <a:latin typeface="ITC Officina Sans Book" pitchFamily="34" charset="0"/>
            </a:endParaRPr>
          </a:p>
        </p:txBody>
      </p:sp>
      <p:pic>
        <p:nvPicPr>
          <p:cNvPr id="246787" name="Grafik 1">
            <a:extLst>
              <a:ext uri="{FF2B5EF4-FFF2-40B4-BE49-F238E27FC236}">
                <a16:creationId xmlns:a16="http://schemas.microsoft.com/office/drawing/2014/main" id="{8411712C-1DF3-423D-812C-6BAFD5D37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42" y="1131888"/>
            <a:ext cx="7998022" cy="560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606966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titel1">
            <a:extLst>
              <a:ext uri="{FF2B5EF4-FFF2-40B4-BE49-F238E27FC236}">
                <a16:creationId xmlns:a16="http://schemas.microsoft.com/office/drawing/2014/main" id="{EE0A59BD-B5E0-4D7D-A133-67248B7F77EC}"/>
              </a:ext>
            </a:extLst>
          </p:cNvPr>
          <p:cNvSpPr>
            <a:spLocks noGrp="1" noChangeArrowheads="1"/>
          </p:cNvSpPr>
          <p:nvPr>
            <p:ph type="title" idx="4294967295"/>
          </p:nvPr>
        </p:nvSpPr>
        <p:spPr>
          <a:xfrm>
            <a:off x="1042244" y="373440"/>
            <a:ext cx="6842124" cy="693360"/>
          </a:xfrm>
          <a:noFill/>
        </p:spPr>
        <p:txBody>
          <a:bodyPr/>
          <a:lstStyle/>
          <a:p>
            <a:pPr eaLnBrk="1" hangingPunct="1"/>
            <a:r>
              <a:rPr lang="de-CH" altLang="de-DE" sz="2400" b="1" dirty="0">
                <a:latin typeface="ITC Officina Sans Book" panose="020B0500000000000000" pitchFamily="34" charset="0"/>
              </a:rPr>
              <a:t>Site </a:t>
            </a:r>
            <a:r>
              <a:rPr lang="de-CH" altLang="de-DE" sz="2400" b="1" dirty="0" err="1">
                <a:latin typeface="ITC Officina Sans Book" panose="020B0500000000000000" pitchFamily="34" charset="0"/>
              </a:rPr>
              <a:t>d’œco</a:t>
            </a:r>
            <a:r>
              <a:rPr lang="de-CH" altLang="de-DE" sz="2400" b="1" dirty="0">
                <a:latin typeface="ITC Officina Sans Book" panose="020B0500000000000000" pitchFamily="34" charset="0"/>
              </a:rPr>
              <a:t> </a:t>
            </a:r>
            <a:r>
              <a:rPr lang="de-CH" altLang="de-DE" sz="2400" b="1" dirty="0" err="1">
                <a:latin typeface="ITC Officina Sans Book" panose="020B0500000000000000" pitchFamily="34" charset="0"/>
              </a:rPr>
              <a:t>avec</a:t>
            </a:r>
            <a:r>
              <a:rPr lang="de-CH" altLang="de-DE" sz="2400" b="1" dirty="0">
                <a:latin typeface="ITC Officina Sans Book" panose="020B0500000000000000" pitchFamily="34" charset="0"/>
              </a:rPr>
              <a:t> </a:t>
            </a:r>
            <a:r>
              <a:rPr lang="de-CH" altLang="de-DE" sz="2400" b="1" dirty="0" err="1">
                <a:latin typeface="ITC Officina Sans Book" panose="020B0500000000000000" pitchFamily="34" charset="0"/>
              </a:rPr>
              <a:t>tous</a:t>
            </a:r>
            <a:r>
              <a:rPr lang="de-CH" altLang="de-DE" sz="2400" b="1" dirty="0">
                <a:latin typeface="ITC Officina Sans Book" panose="020B0500000000000000" pitchFamily="34" charset="0"/>
              </a:rPr>
              <a:t> les </a:t>
            </a:r>
            <a:r>
              <a:rPr lang="de-CH" altLang="de-DE" sz="2400" b="1" dirty="0" err="1">
                <a:latin typeface="ITC Officina Sans Book" panose="020B0500000000000000" pitchFamily="34" charset="0"/>
              </a:rPr>
              <a:t>documents</a:t>
            </a:r>
            <a:br>
              <a:rPr lang="de-CH" altLang="de-DE" sz="2400" dirty="0">
                <a:latin typeface="ITC Officina Sans Book" panose="020B0500000000000000" pitchFamily="34" charset="0"/>
              </a:rPr>
            </a:br>
            <a:r>
              <a:rPr lang="de-CH" altLang="de-DE" sz="2400" dirty="0">
                <a:latin typeface="ITC Officina Sans Book" panose="020B0500000000000000" pitchFamily="34" charset="0"/>
              </a:rPr>
              <a:t>de </a:t>
            </a:r>
            <a:r>
              <a:rPr lang="de-CH" altLang="de-DE" sz="2400" dirty="0" err="1">
                <a:latin typeface="ITC Officina Sans Book" panose="020B0500000000000000" pitchFamily="34" charset="0"/>
              </a:rPr>
              <a:t>formation</a:t>
            </a:r>
            <a:r>
              <a:rPr lang="de-CH" altLang="de-DE" sz="2400" dirty="0">
                <a:latin typeface="ITC Officina Sans Book" panose="020B0500000000000000" pitchFamily="34" charset="0"/>
              </a:rPr>
              <a:t> et de </a:t>
            </a:r>
            <a:r>
              <a:rPr lang="de-CH" altLang="de-DE" sz="2400" dirty="0" err="1">
                <a:latin typeface="ITC Officina Sans Book" panose="020B0500000000000000" pitchFamily="34" charset="0"/>
              </a:rPr>
              <a:t>conseil</a:t>
            </a:r>
            <a:r>
              <a:rPr lang="de-CH" altLang="de-DE" sz="2400" dirty="0">
                <a:latin typeface="ITC Officina Sans Book" panose="020B0500000000000000" pitchFamily="34" charset="0"/>
              </a:rPr>
              <a:t> </a:t>
            </a:r>
            <a:r>
              <a:rPr lang="de-CH" altLang="de-DE" sz="2400" dirty="0" err="1">
                <a:latin typeface="ITC Officina Sans Book" panose="020B0500000000000000" pitchFamily="34" charset="0"/>
              </a:rPr>
              <a:t>aux</a:t>
            </a:r>
            <a:r>
              <a:rPr lang="de-CH" altLang="de-DE" sz="2400" dirty="0">
                <a:latin typeface="ITC Officina Sans Book" panose="020B0500000000000000" pitchFamily="34" charset="0"/>
              </a:rPr>
              <a:t> </a:t>
            </a:r>
            <a:r>
              <a:rPr lang="de-CH" altLang="de-DE" sz="2400" dirty="0" err="1">
                <a:latin typeface="ITC Officina Sans Book" panose="020B0500000000000000" pitchFamily="34" charset="0"/>
              </a:rPr>
              <a:t>paroisses</a:t>
            </a:r>
            <a:r>
              <a:rPr lang="de-CH" altLang="de-DE" sz="2400" b="1" dirty="0">
                <a:latin typeface="ITC Officina Sans Book" panose="020B0500000000000000" pitchFamily="34" charset="0"/>
              </a:rPr>
              <a:t>:</a:t>
            </a:r>
          </a:p>
        </p:txBody>
      </p:sp>
      <p:sp>
        <p:nvSpPr>
          <p:cNvPr id="12" name="Rechteck 11">
            <a:extLst>
              <a:ext uri="{FF2B5EF4-FFF2-40B4-BE49-F238E27FC236}">
                <a16:creationId xmlns:a16="http://schemas.microsoft.com/office/drawing/2014/main" id="{6C66C39D-C772-448D-918E-1A84D61EF2C9}"/>
              </a:ext>
            </a:extLst>
          </p:cNvPr>
          <p:cNvSpPr/>
          <p:nvPr/>
        </p:nvSpPr>
        <p:spPr>
          <a:xfrm>
            <a:off x="13381038" y="2124075"/>
            <a:ext cx="373062" cy="53022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a:t>
            </a:r>
          </a:p>
        </p:txBody>
      </p:sp>
      <p:sp>
        <p:nvSpPr>
          <p:cNvPr id="13" name="Rechteck 12">
            <a:extLst>
              <a:ext uri="{FF2B5EF4-FFF2-40B4-BE49-F238E27FC236}">
                <a16:creationId xmlns:a16="http://schemas.microsoft.com/office/drawing/2014/main" id="{BFF32D89-CD24-48FB-A97F-F4E0108D64C8}"/>
              </a:ext>
            </a:extLst>
          </p:cNvPr>
          <p:cNvSpPr/>
          <p:nvPr/>
        </p:nvSpPr>
        <p:spPr>
          <a:xfrm>
            <a:off x="14924088" y="2124075"/>
            <a:ext cx="373062" cy="53022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a:t>
            </a:r>
          </a:p>
        </p:txBody>
      </p:sp>
      <p:sp>
        <p:nvSpPr>
          <p:cNvPr id="14" name="Rechteck 13">
            <a:extLst>
              <a:ext uri="{FF2B5EF4-FFF2-40B4-BE49-F238E27FC236}">
                <a16:creationId xmlns:a16="http://schemas.microsoft.com/office/drawing/2014/main" id="{F5679429-1605-4200-900C-98D176D6EBA3}"/>
              </a:ext>
            </a:extLst>
          </p:cNvPr>
          <p:cNvSpPr/>
          <p:nvPr/>
        </p:nvSpPr>
        <p:spPr>
          <a:xfrm>
            <a:off x="16438563" y="2117725"/>
            <a:ext cx="373062" cy="531813"/>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9</a:t>
            </a:r>
          </a:p>
        </p:txBody>
      </p:sp>
      <p:sp>
        <p:nvSpPr>
          <p:cNvPr id="15" name="Rechteck 14">
            <a:extLst>
              <a:ext uri="{FF2B5EF4-FFF2-40B4-BE49-F238E27FC236}">
                <a16:creationId xmlns:a16="http://schemas.microsoft.com/office/drawing/2014/main" id="{BDB2193B-EA49-4269-B2F2-7952B9995A33}"/>
              </a:ext>
            </a:extLst>
          </p:cNvPr>
          <p:cNvSpPr/>
          <p:nvPr/>
        </p:nvSpPr>
        <p:spPr>
          <a:xfrm>
            <a:off x="17929225" y="2108200"/>
            <a:ext cx="561975" cy="53022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10</a:t>
            </a:r>
          </a:p>
        </p:txBody>
      </p:sp>
      <p:pic>
        <p:nvPicPr>
          <p:cNvPr id="32777" name="Grafik 15" descr="C:\Users\Kurt Aufdereggen\AppData\Local\Microsoft\Windows\INetCache\Content.Word\Logo_GG_CMYK-web.jpg">
            <a:extLst>
              <a:ext uri="{FF2B5EF4-FFF2-40B4-BE49-F238E27FC236}">
                <a16:creationId xmlns:a16="http://schemas.microsoft.com/office/drawing/2014/main" id="{7FAE35C9-6098-457E-BA02-A75AAF46F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9575" y="1633538"/>
            <a:ext cx="9144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90DFB3FE-8A86-FF48-ACD2-75FD92BCB1B6}"/>
              </a:ext>
            </a:extLst>
          </p:cNvPr>
          <p:cNvSpPr txBox="1"/>
          <p:nvPr/>
        </p:nvSpPr>
        <p:spPr>
          <a:xfrm>
            <a:off x="1042244" y="1066800"/>
            <a:ext cx="3147015" cy="369332"/>
          </a:xfrm>
          <a:prstGeom prst="rect">
            <a:avLst/>
          </a:prstGeom>
          <a:solidFill>
            <a:schemeClr val="bg1"/>
          </a:solidFill>
          <a:ln>
            <a:solidFill>
              <a:schemeClr val="accent1"/>
            </a:solidFill>
          </a:ln>
        </p:spPr>
        <p:txBody>
          <a:bodyPr wrap="none" rtlCol="0">
            <a:spAutoFit/>
          </a:bodyPr>
          <a:lstStyle/>
          <a:p>
            <a:r>
              <a:rPr lang="de-CH" dirty="0">
                <a:hlinkClick r:id="rId3"/>
              </a:rPr>
              <a:t>https://</a:t>
            </a:r>
            <a:r>
              <a:rPr lang="de-CH" dirty="0" err="1">
                <a:hlinkClick r:id="rId3"/>
              </a:rPr>
              <a:t>oeku.ch</a:t>
            </a:r>
            <a:r>
              <a:rPr lang="de-CH" dirty="0">
                <a:hlinkClick r:id="rId3"/>
              </a:rPr>
              <a:t>/</a:t>
            </a:r>
            <a:r>
              <a:rPr lang="de-CH" dirty="0" err="1">
                <a:hlinkClick r:id="rId3"/>
              </a:rPr>
              <a:t>fr</a:t>
            </a:r>
            <a:r>
              <a:rPr lang="de-CH" dirty="0">
                <a:hlinkClick r:id="rId3"/>
              </a:rPr>
              <a:t>/</a:t>
            </a:r>
            <a:r>
              <a:rPr lang="de-CH" dirty="0" err="1">
                <a:hlinkClick r:id="rId3"/>
              </a:rPr>
              <a:t>documents</a:t>
            </a:r>
            <a:r>
              <a:rPr lang="de-CH" dirty="0">
                <a:hlinkClick r:id="rId3"/>
              </a:rPr>
              <a:t>/</a:t>
            </a:r>
            <a:endParaRPr lang="de-CH" dirty="0"/>
          </a:p>
        </p:txBody>
      </p:sp>
      <p:pic>
        <p:nvPicPr>
          <p:cNvPr id="3" name="Image 2" descr="Une image contenant texte&#10;&#10;Description générée automatiquement">
            <a:extLst>
              <a:ext uri="{FF2B5EF4-FFF2-40B4-BE49-F238E27FC236}">
                <a16:creationId xmlns:a16="http://schemas.microsoft.com/office/drawing/2014/main" id="{6BA30FBE-A39D-5144-849C-510DADB44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1657629"/>
            <a:ext cx="8281169" cy="4961942"/>
          </a:xfrm>
          <a:prstGeom prst="rect">
            <a:avLst/>
          </a:prstGeom>
        </p:spPr>
      </p:pic>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Block Arc 35">
            <a:extLst>
              <a:ext uri="{FF2B5EF4-FFF2-40B4-BE49-F238E27FC236}">
                <a16:creationId xmlns:a16="http://schemas.microsoft.com/office/drawing/2014/main" id="{D8142EB5-B0EE-40F1-8CA5-935EC77B90A3}"/>
              </a:ext>
            </a:extLst>
          </p:cNvPr>
          <p:cNvSpPr/>
          <p:nvPr/>
        </p:nvSpPr>
        <p:spPr>
          <a:xfrm rot="16200000" flipH="1">
            <a:off x="2444152" y="660220"/>
            <a:ext cx="4755813" cy="6871272"/>
          </a:xfrm>
          <a:prstGeom prst="blockArc">
            <a:avLst>
              <a:gd name="adj1" fmla="val 10807928"/>
              <a:gd name="adj2" fmla="val 21588560"/>
              <a:gd name="adj3" fmla="val 5566"/>
            </a:avLst>
          </a:prstGeom>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ln>
            <a:gradFill flip="none" rotWithShape="1">
              <a:gsLst>
                <a:gs pos="0">
                  <a:schemeClr val="accent1">
                    <a:lumMod val="0"/>
                    <a:lumOff val="100000"/>
                  </a:schemeClr>
                </a:gs>
                <a:gs pos="35000">
                  <a:schemeClr val="accent1">
                    <a:lumMod val="0"/>
                    <a:lumOff val="100000"/>
                  </a:schemeClr>
                </a:gs>
                <a:gs pos="100000">
                  <a:schemeClr val="accent1">
                    <a:lumMod val="60000"/>
                    <a:lumOff val="4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solidFill>
                <a:schemeClr val="tx1"/>
              </a:solidFill>
            </a:endParaRPr>
          </a:p>
        </p:txBody>
      </p:sp>
      <p:sp>
        <p:nvSpPr>
          <p:cNvPr id="3" name="Block Arc 37">
            <a:extLst>
              <a:ext uri="{FF2B5EF4-FFF2-40B4-BE49-F238E27FC236}">
                <a16:creationId xmlns:a16="http://schemas.microsoft.com/office/drawing/2014/main" id="{9193A0FE-A900-461C-AA99-508F326478A8}"/>
              </a:ext>
            </a:extLst>
          </p:cNvPr>
          <p:cNvSpPr/>
          <p:nvPr/>
        </p:nvSpPr>
        <p:spPr>
          <a:xfrm rot="5400000">
            <a:off x="2416070" y="655500"/>
            <a:ext cx="4757162" cy="6871272"/>
          </a:xfrm>
          <a:prstGeom prst="blockArc">
            <a:avLst>
              <a:gd name="adj1" fmla="val 10807928"/>
              <a:gd name="adj2" fmla="val 21596510"/>
              <a:gd name="adj3" fmla="val 5566"/>
            </a:avLst>
          </a:prstGeom>
          <a:gradFill flip="none" rotWithShape="1">
            <a:gsLst>
              <a:gs pos="0">
                <a:schemeClr val="accent2">
                  <a:lumMod val="0"/>
                  <a:lumOff val="100000"/>
                </a:schemeClr>
              </a:gs>
              <a:gs pos="35000">
                <a:schemeClr val="accent2">
                  <a:lumMod val="0"/>
                  <a:lumOff val="100000"/>
                </a:schemeClr>
              </a:gs>
              <a:gs pos="100000">
                <a:schemeClr val="accent2">
                  <a:lumMod val="60000"/>
                  <a:lumOff val="40000"/>
                </a:schemeClr>
              </a:gs>
            </a:gsLst>
            <a:path path="circle">
              <a:fillToRect l="50000" t="-80000" r="50000" b="180000"/>
            </a:path>
            <a:tileRect/>
          </a:gradFill>
          <a:ln>
            <a:gradFill flip="none" rotWithShape="1">
              <a:gsLst>
                <a:gs pos="0">
                  <a:schemeClr val="accent2">
                    <a:lumMod val="0"/>
                    <a:lumOff val="100000"/>
                  </a:schemeClr>
                </a:gs>
                <a:gs pos="35000">
                  <a:schemeClr val="accent2">
                    <a:lumMod val="0"/>
                    <a:lumOff val="100000"/>
                  </a:schemeClr>
                </a:gs>
                <a:gs pos="100000">
                  <a:schemeClr val="accent2">
                    <a:lumMod val="60000"/>
                    <a:lumOff val="4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solidFill>
                <a:schemeClr val="tx1"/>
              </a:solidFill>
            </a:endParaRPr>
          </a:p>
        </p:txBody>
      </p:sp>
      <p:sp>
        <p:nvSpPr>
          <p:cNvPr id="147458" name="Titel 1">
            <a:extLst>
              <a:ext uri="{FF2B5EF4-FFF2-40B4-BE49-F238E27FC236}">
                <a16:creationId xmlns:a16="http://schemas.microsoft.com/office/drawing/2014/main" id="{D473B2BF-F4EE-4E49-8BC1-2ED0E7158D64}"/>
              </a:ext>
            </a:extLst>
          </p:cNvPr>
          <p:cNvSpPr>
            <a:spLocks noGrp="1"/>
          </p:cNvSpPr>
          <p:nvPr>
            <p:ph type="ctrTitle"/>
          </p:nvPr>
        </p:nvSpPr>
        <p:spPr>
          <a:xfrm>
            <a:off x="1120775" y="404813"/>
            <a:ext cx="7772400" cy="727075"/>
          </a:xfrm>
        </p:spPr>
        <p:txBody>
          <a:bodyPr/>
          <a:lstStyle/>
          <a:p>
            <a:pPr eaLnBrk="1" hangingPunct="1">
              <a:defRPr/>
            </a:pPr>
            <a:r>
              <a:rPr lang="fr-CH" altLang="de-DE" sz="2400" dirty="0">
                <a:latin typeface="ITC Officina Sans Book" pitchFamily="34" charset="0"/>
              </a:rPr>
              <a:t>A</a:t>
            </a:r>
            <a:r>
              <a:rPr lang="fr-CH" altLang="de-DE" sz="2400" kern="1200" dirty="0">
                <a:latin typeface="ITC Officina Sans Book" pitchFamily="34" charset="0"/>
              </a:rPr>
              <a:t>nalyse de contexte, espace pastorale de</a:t>
            </a:r>
            <a:br>
              <a:rPr lang="fr-CH" altLang="de-DE" sz="2400" kern="1200" dirty="0">
                <a:latin typeface="ITC Officina Sans Book" pitchFamily="34" charset="0"/>
              </a:rPr>
            </a:br>
            <a:r>
              <a:rPr lang="fr-CH" altLang="de-DE" sz="2400" kern="1200" dirty="0">
                <a:latin typeface="ITC Officina Sans Book" pitchFamily="34" charset="0"/>
              </a:rPr>
              <a:t>l’agglomération de Berne (catholique)</a:t>
            </a:r>
          </a:p>
        </p:txBody>
      </p:sp>
      <p:sp>
        <p:nvSpPr>
          <p:cNvPr id="4" name="Block Arc 3">
            <a:extLst>
              <a:ext uri="{FF2B5EF4-FFF2-40B4-BE49-F238E27FC236}">
                <a16:creationId xmlns:a16="http://schemas.microsoft.com/office/drawing/2014/main" id="{C03A91C7-9E4F-444B-82B6-3905CCE44F14}"/>
              </a:ext>
            </a:extLst>
          </p:cNvPr>
          <p:cNvSpPr/>
          <p:nvPr/>
        </p:nvSpPr>
        <p:spPr>
          <a:xfrm rot="5400000">
            <a:off x="3249497" y="1631960"/>
            <a:ext cx="3064149" cy="4964319"/>
          </a:xfrm>
          <a:prstGeom prst="blockArc">
            <a:avLst>
              <a:gd name="adj1" fmla="val 10807928"/>
              <a:gd name="adj2" fmla="val 21577179"/>
              <a:gd name="adj3" fmla="val 7812"/>
            </a:avLst>
          </a:prstGeom>
          <a:gradFill flip="none" rotWithShape="1">
            <a:gsLst>
              <a:gs pos="0">
                <a:schemeClr val="accent2">
                  <a:lumMod val="0"/>
                  <a:lumOff val="100000"/>
                </a:schemeClr>
              </a:gs>
              <a:gs pos="35000">
                <a:schemeClr val="accent2">
                  <a:lumMod val="0"/>
                  <a:lumOff val="100000"/>
                </a:schemeClr>
              </a:gs>
              <a:gs pos="100000">
                <a:schemeClr val="accent2">
                  <a:lumMod val="75000"/>
                </a:schemeClr>
              </a:gs>
            </a:gsLst>
            <a:path path="circle">
              <a:fillToRect l="50000" t="-80000" r="50000" b="180000"/>
            </a:path>
            <a:tileRect/>
          </a:gradFill>
          <a:ln>
            <a:gradFill flip="none" rotWithShape="1">
              <a:gsLst>
                <a:gs pos="0">
                  <a:schemeClr val="accent2">
                    <a:lumMod val="0"/>
                    <a:lumOff val="100000"/>
                  </a:schemeClr>
                </a:gs>
                <a:gs pos="35000">
                  <a:schemeClr val="accent2">
                    <a:lumMod val="0"/>
                    <a:lumOff val="100000"/>
                  </a:schemeClr>
                </a:gs>
                <a:gs pos="100000">
                  <a:schemeClr val="accent2">
                    <a:lumMod val="75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dirty="0">
              <a:solidFill>
                <a:schemeClr val="tx1"/>
              </a:solidFill>
            </a:endParaRPr>
          </a:p>
        </p:txBody>
      </p:sp>
      <p:sp>
        <p:nvSpPr>
          <p:cNvPr id="5" name="Block Arc 36">
            <a:extLst>
              <a:ext uri="{FF2B5EF4-FFF2-40B4-BE49-F238E27FC236}">
                <a16:creationId xmlns:a16="http://schemas.microsoft.com/office/drawing/2014/main" id="{113CC92D-4AF9-4C51-A9CC-1485BCEE9428}"/>
              </a:ext>
            </a:extLst>
          </p:cNvPr>
          <p:cNvSpPr/>
          <p:nvPr/>
        </p:nvSpPr>
        <p:spPr>
          <a:xfrm rot="5400000">
            <a:off x="2838223" y="1150371"/>
            <a:ext cx="3882432" cy="5913337"/>
          </a:xfrm>
          <a:prstGeom prst="blockArc">
            <a:avLst>
              <a:gd name="adj1" fmla="val 10807928"/>
              <a:gd name="adj2" fmla="val 21581984"/>
              <a:gd name="adj3" fmla="val 5986"/>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solidFill>
                <a:schemeClr val="tx1"/>
              </a:solidFill>
            </a:endParaRPr>
          </a:p>
        </p:txBody>
      </p:sp>
      <p:sp>
        <p:nvSpPr>
          <p:cNvPr id="6" name="Block Arc 34">
            <a:extLst>
              <a:ext uri="{FF2B5EF4-FFF2-40B4-BE49-F238E27FC236}">
                <a16:creationId xmlns:a16="http://schemas.microsoft.com/office/drawing/2014/main" id="{BD29A9A7-387E-45F2-9118-02A028B5AE6B}"/>
              </a:ext>
            </a:extLst>
          </p:cNvPr>
          <p:cNvSpPr/>
          <p:nvPr/>
        </p:nvSpPr>
        <p:spPr>
          <a:xfrm rot="16200000" flipH="1">
            <a:off x="2843333" y="1153995"/>
            <a:ext cx="3882432" cy="5913337"/>
          </a:xfrm>
          <a:prstGeom prst="blockArc">
            <a:avLst>
              <a:gd name="adj1" fmla="val 10807928"/>
              <a:gd name="adj2" fmla="val 1657"/>
              <a:gd name="adj3" fmla="val 5987"/>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dirty="0">
              <a:solidFill>
                <a:schemeClr val="tx1"/>
              </a:solidFill>
            </a:endParaRPr>
          </a:p>
        </p:txBody>
      </p:sp>
      <p:pic>
        <p:nvPicPr>
          <p:cNvPr id="248850" name="Picture 70" descr="A picture containing table&#10;&#10;Description automatically generated">
            <a:extLst>
              <a:ext uri="{FF2B5EF4-FFF2-40B4-BE49-F238E27FC236}">
                <a16:creationId xmlns:a16="http://schemas.microsoft.com/office/drawing/2014/main" id="{8F90920C-8905-4D37-9162-7C22DC768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39" t="11646" r="8606" b="6181"/>
          <a:stretch>
            <a:fillRect/>
          </a:stretch>
        </p:blipFill>
        <p:spPr bwMode="auto">
          <a:xfrm>
            <a:off x="5447400" y="3033838"/>
            <a:ext cx="4635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51" name="Picture 79" descr="A picture containing table&#10;&#10;Description automatically generated">
            <a:extLst>
              <a:ext uri="{FF2B5EF4-FFF2-40B4-BE49-F238E27FC236}">
                <a16:creationId xmlns:a16="http://schemas.microsoft.com/office/drawing/2014/main" id="{9CAE02FE-AF9A-4815-9FFB-7F914A668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39" t="11646" r="8606" b="6181"/>
          <a:stretch>
            <a:fillRect/>
          </a:stretch>
        </p:blipFill>
        <p:spPr bwMode="auto">
          <a:xfrm>
            <a:off x="3618600" y="3086225"/>
            <a:ext cx="46355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p Arrow 81">
            <a:extLst>
              <a:ext uri="{FF2B5EF4-FFF2-40B4-BE49-F238E27FC236}">
                <a16:creationId xmlns:a16="http://schemas.microsoft.com/office/drawing/2014/main" id="{1AF2892A-1EB4-4CED-B083-3D964A6BFF6B}"/>
              </a:ext>
            </a:extLst>
          </p:cNvPr>
          <p:cNvSpPr/>
          <p:nvPr/>
        </p:nvSpPr>
        <p:spPr>
          <a:xfrm rot="18688701">
            <a:off x="4111093" y="3238051"/>
            <a:ext cx="289337" cy="341157"/>
          </a:xfrm>
          <a:prstGeom prst="upArrow">
            <a:avLst>
              <a:gd name="adj1" fmla="val 44497"/>
              <a:gd name="adj2" fmla="val 44623"/>
            </a:avLst>
          </a:prstGeom>
          <a:gradFill flip="none" rotWithShape="1">
            <a:gsLst>
              <a:gs pos="0">
                <a:schemeClr val="accent6">
                  <a:lumMod val="0"/>
                  <a:lumOff val="100000"/>
                </a:schemeClr>
              </a:gs>
              <a:gs pos="35000">
                <a:schemeClr val="accent6">
                  <a:lumMod val="0"/>
                  <a:lumOff val="100000"/>
                </a:schemeClr>
              </a:gs>
              <a:gs pos="100000">
                <a:schemeClr val="accent6">
                  <a:lumMod val="75000"/>
                </a:schemeClr>
              </a:gs>
            </a:gsLst>
            <a:path path="circle">
              <a:fillToRect l="50000" t="-80000" r="50000" b="180000"/>
            </a:path>
            <a:tileRect/>
          </a:gradFill>
          <a:ln cap="rnd">
            <a:gradFill flip="none" rotWithShape="1">
              <a:gsLst>
                <a:gs pos="0">
                  <a:schemeClr val="accent6">
                    <a:lumMod val="0"/>
                    <a:lumOff val="100000"/>
                  </a:schemeClr>
                </a:gs>
                <a:gs pos="35000">
                  <a:schemeClr val="accent6">
                    <a:lumMod val="0"/>
                    <a:lumOff val="100000"/>
                  </a:schemeClr>
                </a:gs>
                <a:gs pos="100000">
                  <a:schemeClr val="accent6">
                    <a:lumMod val="75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p>
        </p:txBody>
      </p:sp>
      <p:sp>
        <p:nvSpPr>
          <p:cNvPr id="10" name="Up Arrow 83">
            <a:extLst>
              <a:ext uri="{FF2B5EF4-FFF2-40B4-BE49-F238E27FC236}">
                <a16:creationId xmlns:a16="http://schemas.microsoft.com/office/drawing/2014/main" id="{EB4052B0-C2F6-4B10-A301-260361C96297}"/>
              </a:ext>
            </a:extLst>
          </p:cNvPr>
          <p:cNvSpPr/>
          <p:nvPr/>
        </p:nvSpPr>
        <p:spPr>
          <a:xfrm rot="2157170">
            <a:off x="5186651" y="3265873"/>
            <a:ext cx="289337" cy="341157"/>
          </a:xfrm>
          <a:prstGeom prst="upArrow">
            <a:avLst>
              <a:gd name="adj1" fmla="val 44497"/>
              <a:gd name="adj2" fmla="val 44623"/>
            </a:avLst>
          </a:prstGeom>
          <a:gradFill flip="none" rotWithShape="1">
            <a:gsLst>
              <a:gs pos="0">
                <a:schemeClr val="accent6">
                  <a:lumMod val="0"/>
                  <a:lumOff val="100000"/>
                </a:schemeClr>
              </a:gs>
              <a:gs pos="35000">
                <a:schemeClr val="accent6">
                  <a:lumMod val="0"/>
                  <a:lumOff val="100000"/>
                </a:schemeClr>
              </a:gs>
              <a:gs pos="100000">
                <a:schemeClr val="accent6">
                  <a:lumMod val="75000"/>
                </a:schemeClr>
              </a:gs>
            </a:gsLst>
            <a:path path="circle">
              <a:fillToRect l="50000" t="-80000" r="50000" b="180000"/>
            </a:path>
            <a:tileRect/>
          </a:gradFill>
          <a:ln cap="rnd">
            <a:gradFill flip="none" rotWithShape="1">
              <a:gsLst>
                <a:gs pos="0">
                  <a:schemeClr val="accent6">
                    <a:lumMod val="0"/>
                    <a:lumOff val="100000"/>
                  </a:schemeClr>
                </a:gs>
                <a:gs pos="35000">
                  <a:schemeClr val="accent6">
                    <a:lumMod val="0"/>
                    <a:lumOff val="100000"/>
                  </a:schemeClr>
                </a:gs>
                <a:gs pos="100000">
                  <a:schemeClr val="accent6">
                    <a:lumMod val="75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p>
        </p:txBody>
      </p:sp>
      <p:pic>
        <p:nvPicPr>
          <p:cNvPr id="248858" name="Picture 6" descr="A picture containing table&#10;&#10;Description automatically generated">
            <a:extLst>
              <a:ext uri="{FF2B5EF4-FFF2-40B4-BE49-F238E27FC236}">
                <a16:creationId xmlns:a16="http://schemas.microsoft.com/office/drawing/2014/main" id="{F2DCC5EC-1600-4DBA-BBAD-4CC3DB200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9" t="4012" r="4443" b="5341"/>
          <a:stretch>
            <a:fillRect/>
          </a:stretch>
        </p:blipFill>
        <p:spPr bwMode="auto">
          <a:xfrm>
            <a:off x="4507600" y="3913313"/>
            <a:ext cx="57626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Up Arrow 82">
            <a:extLst>
              <a:ext uri="{FF2B5EF4-FFF2-40B4-BE49-F238E27FC236}">
                <a16:creationId xmlns:a16="http://schemas.microsoft.com/office/drawing/2014/main" id="{EC12A2EC-D3E1-47BE-97DF-0C02F355B83C}"/>
              </a:ext>
            </a:extLst>
          </p:cNvPr>
          <p:cNvSpPr/>
          <p:nvPr/>
        </p:nvSpPr>
        <p:spPr>
          <a:xfrm rot="8615243">
            <a:off x="4334394" y="3689877"/>
            <a:ext cx="289337" cy="341157"/>
          </a:xfrm>
          <a:prstGeom prst="upArrow">
            <a:avLst>
              <a:gd name="adj1" fmla="val 44497"/>
              <a:gd name="adj2" fmla="val 44623"/>
            </a:avLst>
          </a:prstGeom>
          <a:gradFill flip="none" rotWithShape="1">
            <a:gsLst>
              <a:gs pos="0">
                <a:schemeClr val="accent6">
                  <a:lumMod val="0"/>
                  <a:lumOff val="100000"/>
                </a:schemeClr>
              </a:gs>
              <a:gs pos="35000">
                <a:schemeClr val="accent6">
                  <a:lumMod val="0"/>
                  <a:lumOff val="100000"/>
                </a:schemeClr>
              </a:gs>
              <a:gs pos="100000">
                <a:schemeClr val="accent6">
                  <a:lumMod val="75000"/>
                </a:schemeClr>
              </a:gs>
            </a:gsLst>
            <a:path path="circle">
              <a:fillToRect l="50000" t="-80000" r="50000" b="180000"/>
            </a:path>
            <a:tileRect/>
          </a:gradFill>
          <a:ln cap="rnd">
            <a:gradFill flip="none" rotWithShape="1">
              <a:gsLst>
                <a:gs pos="0">
                  <a:schemeClr val="accent6">
                    <a:lumMod val="0"/>
                    <a:lumOff val="100000"/>
                  </a:schemeClr>
                </a:gs>
                <a:gs pos="35000">
                  <a:schemeClr val="accent6">
                    <a:lumMod val="0"/>
                    <a:lumOff val="100000"/>
                  </a:schemeClr>
                </a:gs>
                <a:gs pos="100000">
                  <a:schemeClr val="accent6">
                    <a:lumMod val="75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p>
        </p:txBody>
      </p:sp>
      <p:pic>
        <p:nvPicPr>
          <p:cNvPr id="248862" name="Picture 9" descr="A picture containing table&#10;&#10;Description automatically generated">
            <a:extLst>
              <a:ext uri="{FF2B5EF4-FFF2-40B4-BE49-F238E27FC236}">
                <a16:creationId xmlns:a16="http://schemas.microsoft.com/office/drawing/2014/main" id="{F0B4A655-4B49-4248-B43E-81AC3CCA7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39" t="11646" r="8606" b="6181"/>
          <a:stretch>
            <a:fillRect/>
          </a:stretch>
        </p:blipFill>
        <p:spPr bwMode="auto">
          <a:xfrm>
            <a:off x="3116950" y="4376863"/>
            <a:ext cx="4635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63" name="Picture 67" descr="A picture containing table&#10;&#10;Description automatically generated">
            <a:extLst>
              <a:ext uri="{FF2B5EF4-FFF2-40B4-BE49-F238E27FC236}">
                <a16:creationId xmlns:a16="http://schemas.microsoft.com/office/drawing/2014/main" id="{62B6A16F-A99E-42E2-9EF4-489E27246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39" t="11646" r="8606" b="6181"/>
          <a:stretch>
            <a:fillRect/>
          </a:stretch>
        </p:blipFill>
        <p:spPr bwMode="auto">
          <a:xfrm>
            <a:off x="5958575" y="3943475"/>
            <a:ext cx="46355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Block Arc 33">
            <a:extLst>
              <a:ext uri="{FF2B5EF4-FFF2-40B4-BE49-F238E27FC236}">
                <a16:creationId xmlns:a16="http://schemas.microsoft.com/office/drawing/2014/main" id="{9DC34AEE-92E1-4086-A851-28052C2AA514}"/>
              </a:ext>
            </a:extLst>
          </p:cNvPr>
          <p:cNvSpPr/>
          <p:nvPr/>
        </p:nvSpPr>
        <p:spPr>
          <a:xfrm rot="16200000" flipH="1">
            <a:off x="3256697" y="1631960"/>
            <a:ext cx="3064149" cy="4964319"/>
          </a:xfrm>
          <a:prstGeom prst="blockArc">
            <a:avLst>
              <a:gd name="adj1" fmla="val 10807928"/>
              <a:gd name="adj2" fmla="val 3187"/>
              <a:gd name="adj3" fmla="val 7813"/>
            </a:avLst>
          </a:prstGeom>
          <a:gradFill flip="none" rotWithShape="1">
            <a:gsLst>
              <a:gs pos="0">
                <a:schemeClr val="accent1">
                  <a:lumMod val="0"/>
                  <a:lumOff val="100000"/>
                </a:schemeClr>
              </a:gs>
              <a:gs pos="35000">
                <a:schemeClr val="accent1">
                  <a:lumMod val="0"/>
                  <a:lumOff val="100000"/>
                </a:schemeClr>
              </a:gs>
              <a:gs pos="100000">
                <a:schemeClr val="accent1">
                  <a:lumMod val="75000"/>
                </a:schemeClr>
              </a:gs>
            </a:gsLst>
            <a:path path="circle">
              <a:fillToRect l="50000" t="-80000" r="50000" b="180000"/>
            </a:path>
            <a:tileRect/>
          </a:gradFill>
          <a:ln>
            <a:gradFill flip="none" rotWithShape="1">
              <a:gsLst>
                <a:gs pos="0">
                  <a:schemeClr val="accent1">
                    <a:lumMod val="0"/>
                    <a:lumOff val="100000"/>
                  </a:schemeClr>
                </a:gs>
                <a:gs pos="35000">
                  <a:schemeClr val="accent1">
                    <a:lumMod val="0"/>
                    <a:lumOff val="100000"/>
                  </a:schemeClr>
                </a:gs>
                <a:gs pos="100000">
                  <a:schemeClr val="accent1">
                    <a:lumMod val="75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solidFill>
                <a:schemeClr val="tx1"/>
              </a:solidFill>
            </a:endParaRPr>
          </a:p>
        </p:txBody>
      </p:sp>
      <p:sp>
        <p:nvSpPr>
          <p:cNvPr id="16" name="Rectangle 41">
            <a:extLst>
              <a:ext uri="{FF2B5EF4-FFF2-40B4-BE49-F238E27FC236}">
                <a16:creationId xmlns:a16="http://schemas.microsoft.com/office/drawing/2014/main" id="{62C772EE-569F-4AF8-A3E6-92F3CFC9A3E5}"/>
              </a:ext>
            </a:extLst>
          </p:cNvPr>
          <p:cNvSpPr/>
          <p:nvPr/>
        </p:nvSpPr>
        <p:spPr>
          <a:xfrm rot="11629883" flipH="1" flipV="1">
            <a:off x="4907338" y="2443090"/>
            <a:ext cx="1730505" cy="923330"/>
          </a:xfrm>
          <a:prstGeom prst="rect">
            <a:avLst/>
          </a:prstGeom>
          <a:noFill/>
        </p:spPr>
        <p:txBody>
          <a:bodyPr spcFirstLastPara="1" wrap="none">
            <a:prstTxWarp prst="textArchUp">
              <a:avLst>
                <a:gd name="adj" fmla="val 11246084"/>
              </a:avLst>
            </a:prstTxWarp>
            <a:spAutoFit/>
          </a:bodyPr>
          <a:lstStyle/>
          <a:p>
            <a:pPr algn="ctr">
              <a:defRPr/>
            </a:pPr>
            <a:r>
              <a:rPr lang="en-GB" sz="1400" dirty="0" err="1">
                <a:ln w="0"/>
                <a:effectLst>
                  <a:outerShdw blurRad="38100" dist="19050" dir="2700000" algn="tl" rotWithShape="0">
                    <a:schemeClr val="dk1">
                      <a:alpha val="40000"/>
                    </a:schemeClr>
                  </a:outerShdw>
                </a:effectLst>
              </a:rPr>
              <a:t>Bistum</a:t>
            </a:r>
            <a:endParaRPr lang="en-GB" sz="1400" dirty="0">
              <a:ln w="0"/>
              <a:effectLst>
                <a:outerShdw blurRad="38100" dist="19050" dir="2700000" algn="tl" rotWithShape="0">
                  <a:schemeClr val="dk1">
                    <a:alpha val="40000"/>
                  </a:schemeClr>
                </a:outerShdw>
              </a:effectLst>
            </a:endParaRPr>
          </a:p>
        </p:txBody>
      </p:sp>
      <p:sp>
        <p:nvSpPr>
          <p:cNvPr id="17" name="Rectangle 43">
            <a:extLst>
              <a:ext uri="{FF2B5EF4-FFF2-40B4-BE49-F238E27FC236}">
                <a16:creationId xmlns:a16="http://schemas.microsoft.com/office/drawing/2014/main" id="{1D074F53-95D5-47D8-9057-5B7855CED3E9}"/>
              </a:ext>
            </a:extLst>
          </p:cNvPr>
          <p:cNvSpPr/>
          <p:nvPr/>
        </p:nvSpPr>
        <p:spPr>
          <a:xfrm rot="12237672" flipH="1" flipV="1">
            <a:off x="5136809" y="2250456"/>
            <a:ext cx="2612367" cy="953271"/>
          </a:xfrm>
          <a:prstGeom prst="rect">
            <a:avLst/>
          </a:prstGeom>
          <a:noFill/>
        </p:spPr>
        <p:txBody>
          <a:bodyPr spcFirstLastPara="1" wrap="none">
            <a:prstTxWarp prst="textArchUp">
              <a:avLst>
                <a:gd name="adj" fmla="val 12543729"/>
              </a:avLst>
            </a:prstTxWarp>
            <a:spAutoFit/>
          </a:bodyPr>
          <a:lstStyle/>
          <a:p>
            <a:pPr algn="ctr">
              <a:defRPr/>
            </a:pPr>
            <a:r>
              <a:rPr lang="en-GB" sz="1400" dirty="0">
                <a:ln w="0"/>
                <a:effectLst>
                  <a:outerShdw blurRad="38100" dist="19050" dir="2700000" algn="tl" rotWithShape="0">
                    <a:schemeClr val="dk1">
                      <a:alpha val="40000"/>
                    </a:schemeClr>
                  </a:outerShdw>
                </a:effectLst>
              </a:rPr>
              <a:t>SBK / </a:t>
            </a:r>
            <a:r>
              <a:rPr lang="en-GB" sz="1400" dirty="0" err="1">
                <a:ln w="0"/>
                <a:effectLst>
                  <a:outerShdw blurRad="38100" dist="19050" dir="2700000" algn="tl" rotWithShape="0">
                    <a:schemeClr val="dk1">
                      <a:alpha val="40000"/>
                    </a:schemeClr>
                  </a:outerShdw>
                </a:effectLst>
              </a:rPr>
              <a:t>Papst</a:t>
            </a:r>
            <a:r>
              <a:rPr lang="en-GB" sz="1400" dirty="0">
                <a:ln w="0"/>
                <a:effectLst>
                  <a:outerShdw blurRad="38100" dist="19050" dir="2700000" algn="tl" rotWithShape="0">
                    <a:schemeClr val="dk1">
                      <a:alpha val="40000"/>
                    </a:schemeClr>
                  </a:outerShdw>
                </a:effectLst>
              </a:rPr>
              <a:t> </a:t>
            </a:r>
            <a:r>
              <a:rPr lang="en-GB" sz="1400" dirty="0" err="1">
                <a:ln w="0"/>
                <a:effectLst>
                  <a:outerShdw blurRad="38100" dist="19050" dir="2700000" algn="tl" rotWithShape="0">
                    <a:schemeClr val="dk1">
                      <a:alpha val="40000"/>
                    </a:schemeClr>
                  </a:outerShdw>
                </a:effectLst>
              </a:rPr>
              <a:t>Franziskus</a:t>
            </a:r>
            <a:endParaRPr lang="en-GB" sz="1400" dirty="0">
              <a:ln w="0"/>
              <a:effectLst>
                <a:outerShdw blurRad="38100" dist="19050" dir="2700000" algn="tl" rotWithShape="0">
                  <a:schemeClr val="dk1">
                    <a:alpha val="40000"/>
                  </a:schemeClr>
                </a:outerShdw>
              </a:effectLst>
            </a:endParaRPr>
          </a:p>
        </p:txBody>
      </p:sp>
      <p:sp>
        <p:nvSpPr>
          <p:cNvPr id="18" name="Rectangle 50">
            <a:extLst>
              <a:ext uri="{FF2B5EF4-FFF2-40B4-BE49-F238E27FC236}">
                <a16:creationId xmlns:a16="http://schemas.microsoft.com/office/drawing/2014/main" id="{0B2ABA7E-924C-4575-B40B-EE82DF11549D}"/>
              </a:ext>
            </a:extLst>
          </p:cNvPr>
          <p:cNvSpPr/>
          <p:nvPr/>
        </p:nvSpPr>
        <p:spPr>
          <a:xfrm rot="11595028" flipH="1" flipV="1">
            <a:off x="4542133" y="2814648"/>
            <a:ext cx="2074599" cy="923330"/>
          </a:xfrm>
          <a:prstGeom prst="rect">
            <a:avLst/>
          </a:prstGeom>
          <a:noFill/>
        </p:spPr>
        <p:txBody>
          <a:bodyPr spcFirstLastPara="1" wrap="none">
            <a:prstTxWarp prst="textArchUp">
              <a:avLst>
                <a:gd name="adj" fmla="val 13168684"/>
              </a:avLst>
            </a:prstTxWarp>
            <a:spAutoFit/>
          </a:bodyPr>
          <a:lstStyle/>
          <a:p>
            <a:pPr algn="ctr">
              <a:defRPr/>
            </a:pPr>
            <a:r>
              <a:rPr lang="en-GB" sz="1400" dirty="0" err="1">
                <a:ln w="0"/>
                <a:effectLst>
                  <a:outerShdw blurRad="38100" dist="19050" dir="2700000" algn="tl" rotWithShape="0">
                    <a:schemeClr val="dk1">
                      <a:alpha val="40000"/>
                    </a:schemeClr>
                  </a:outerShdw>
                </a:effectLst>
              </a:rPr>
              <a:t>Pastoralraum</a:t>
            </a:r>
            <a:endParaRPr lang="en-GB" sz="1400" dirty="0">
              <a:ln w="0"/>
              <a:effectLst>
                <a:outerShdw blurRad="38100" dist="19050" dir="2700000" algn="tl" rotWithShape="0">
                  <a:schemeClr val="dk1">
                    <a:alpha val="40000"/>
                  </a:schemeClr>
                </a:outerShdw>
              </a:effectLst>
            </a:endParaRPr>
          </a:p>
        </p:txBody>
      </p:sp>
      <p:sp>
        <p:nvSpPr>
          <p:cNvPr id="19" name="Rectangle 53">
            <a:extLst>
              <a:ext uri="{FF2B5EF4-FFF2-40B4-BE49-F238E27FC236}">
                <a16:creationId xmlns:a16="http://schemas.microsoft.com/office/drawing/2014/main" id="{1A869D31-AE7E-4217-9251-96D57DD9AB70}"/>
              </a:ext>
            </a:extLst>
          </p:cNvPr>
          <p:cNvSpPr/>
          <p:nvPr/>
        </p:nvSpPr>
        <p:spPr>
          <a:xfrm rot="20148988">
            <a:off x="1963588" y="2332775"/>
            <a:ext cx="2051462" cy="923330"/>
          </a:xfrm>
          <a:prstGeom prst="rect">
            <a:avLst/>
          </a:prstGeom>
          <a:noFill/>
        </p:spPr>
        <p:txBody>
          <a:bodyPr spcFirstLastPara="1" wrap="none">
            <a:prstTxWarp prst="textArchUp">
              <a:avLst>
                <a:gd name="adj" fmla="val 13940413"/>
              </a:avLst>
            </a:prstTxWarp>
            <a:spAutoFit/>
          </a:bodyPr>
          <a:lstStyle/>
          <a:p>
            <a:pPr algn="ctr">
              <a:defRPr/>
            </a:pPr>
            <a:r>
              <a:rPr lang="en-GB" sz="1400" dirty="0">
                <a:ln w="0"/>
                <a:effectLst>
                  <a:outerShdw blurRad="38100" dist="19050" dir="2700000" algn="tl" rotWithShape="0">
                    <a:schemeClr val="dk1">
                      <a:alpha val="40000"/>
                    </a:schemeClr>
                  </a:outerShdw>
                </a:effectLst>
              </a:rPr>
              <a:t>Bund</a:t>
            </a:r>
          </a:p>
        </p:txBody>
      </p:sp>
      <p:sp>
        <p:nvSpPr>
          <p:cNvPr id="20" name="Oval Callout 65">
            <a:extLst>
              <a:ext uri="{FF2B5EF4-FFF2-40B4-BE49-F238E27FC236}">
                <a16:creationId xmlns:a16="http://schemas.microsoft.com/office/drawing/2014/main" id="{44806BF3-1721-4E94-9151-CCD4BCF1F29F}"/>
              </a:ext>
            </a:extLst>
          </p:cNvPr>
          <p:cNvSpPr/>
          <p:nvPr/>
        </p:nvSpPr>
        <p:spPr>
          <a:xfrm>
            <a:off x="6938203" y="1686162"/>
            <a:ext cx="1251039" cy="409051"/>
          </a:xfrm>
          <a:custGeom>
            <a:avLst/>
            <a:gdLst>
              <a:gd name="connsiteX0" fmla="*/ -92827 w 1251039"/>
              <a:gd name="connsiteY0" fmla="*/ 583041 h 409051"/>
              <a:gd name="connsiteX1" fmla="*/ 200351 w 1251039"/>
              <a:gd name="connsiteY1" fmla="*/ 354542 h 409051"/>
              <a:gd name="connsiteX2" fmla="*/ 532291 w 1251039"/>
              <a:gd name="connsiteY2" fmla="*/ 2283 h 409051"/>
              <a:gd name="connsiteX3" fmla="*/ 933184 w 1251039"/>
              <a:gd name="connsiteY3" fmla="*/ 26448 h 409051"/>
              <a:gd name="connsiteX4" fmla="*/ 766979 w 1251039"/>
              <a:gd name="connsiteY4" fmla="*/ 403752 h 409051"/>
              <a:gd name="connsiteX5" fmla="*/ 403185 w 1251039"/>
              <a:gd name="connsiteY5" fmla="*/ 395695 h 409051"/>
              <a:gd name="connsiteX6" fmla="*/ -92827 w 1251039"/>
              <a:gd name="connsiteY6" fmla="*/ 583041 h 40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039" h="409051" fill="none" extrusionOk="0">
                <a:moveTo>
                  <a:pt x="-92827" y="583041"/>
                </a:moveTo>
                <a:cubicBezTo>
                  <a:pt x="30788" y="472139"/>
                  <a:pt x="142353" y="400453"/>
                  <a:pt x="200351" y="354542"/>
                </a:cubicBezTo>
                <a:cubicBezTo>
                  <a:pt x="-140848" y="224506"/>
                  <a:pt x="-28474" y="65997"/>
                  <a:pt x="532291" y="2283"/>
                </a:cubicBezTo>
                <a:cubicBezTo>
                  <a:pt x="670615" y="1252"/>
                  <a:pt x="827154" y="9609"/>
                  <a:pt x="933184" y="26448"/>
                </a:cubicBezTo>
                <a:cubicBezTo>
                  <a:pt x="1437066" y="94047"/>
                  <a:pt x="1320342" y="364188"/>
                  <a:pt x="766979" y="403752"/>
                </a:cubicBezTo>
                <a:cubicBezTo>
                  <a:pt x="649017" y="413131"/>
                  <a:pt x="503263" y="395691"/>
                  <a:pt x="403185" y="395695"/>
                </a:cubicBezTo>
                <a:cubicBezTo>
                  <a:pt x="186828" y="427072"/>
                  <a:pt x="33309" y="548241"/>
                  <a:pt x="-92827" y="583041"/>
                </a:cubicBezTo>
                <a:close/>
              </a:path>
              <a:path w="1251039" h="409051" stroke="0" extrusionOk="0">
                <a:moveTo>
                  <a:pt x="-92827" y="583041"/>
                </a:moveTo>
                <a:cubicBezTo>
                  <a:pt x="-20616" y="491509"/>
                  <a:pt x="128888" y="407498"/>
                  <a:pt x="200351" y="354542"/>
                </a:cubicBezTo>
                <a:cubicBezTo>
                  <a:pt x="-180061" y="236229"/>
                  <a:pt x="24405" y="69586"/>
                  <a:pt x="532291" y="2283"/>
                </a:cubicBezTo>
                <a:cubicBezTo>
                  <a:pt x="672268" y="19099"/>
                  <a:pt x="807579" y="8669"/>
                  <a:pt x="933184" y="26448"/>
                </a:cubicBezTo>
                <a:cubicBezTo>
                  <a:pt x="1405037" y="91841"/>
                  <a:pt x="1343345" y="373238"/>
                  <a:pt x="766979" y="403752"/>
                </a:cubicBezTo>
                <a:cubicBezTo>
                  <a:pt x="656880" y="421171"/>
                  <a:pt x="531553" y="408992"/>
                  <a:pt x="403185" y="395695"/>
                </a:cubicBezTo>
                <a:cubicBezTo>
                  <a:pt x="178818" y="442280"/>
                  <a:pt x="63092" y="523140"/>
                  <a:pt x="-92827" y="583041"/>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000" dirty="0">
                <a:solidFill>
                  <a:schemeClr val="tx1">
                    <a:lumMod val="75000"/>
                    <a:lumOff val="25000"/>
                  </a:schemeClr>
                </a:solidFill>
              </a:rPr>
              <a:t>“Laudato Si”</a:t>
            </a:r>
          </a:p>
        </p:txBody>
      </p:sp>
      <p:sp>
        <p:nvSpPr>
          <p:cNvPr id="21" name="Rectangle 68">
            <a:extLst>
              <a:ext uri="{FF2B5EF4-FFF2-40B4-BE49-F238E27FC236}">
                <a16:creationId xmlns:a16="http://schemas.microsoft.com/office/drawing/2014/main" id="{99CE7DC5-6435-4241-B907-E459D48D0F5F}"/>
              </a:ext>
            </a:extLst>
          </p:cNvPr>
          <p:cNvSpPr/>
          <p:nvPr/>
        </p:nvSpPr>
        <p:spPr>
          <a:xfrm rot="20659245">
            <a:off x="2792499" y="2845657"/>
            <a:ext cx="2256173" cy="923330"/>
          </a:xfrm>
          <a:prstGeom prst="rect">
            <a:avLst/>
          </a:prstGeom>
          <a:noFill/>
        </p:spPr>
        <p:txBody>
          <a:bodyPr spcFirstLastPara="1" wrap="none">
            <a:prstTxWarp prst="textArchUp">
              <a:avLst>
                <a:gd name="adj" fmla="val 12211754"/>
              </a:avLst>
            </a:prstTxWarp>
            <a:spAutoFit/>
          </a:bodyPr>
          <a:lstStyle/>
          <a:p>
            <a:pPr algn="ctr">
              <a:defRPr/>
            </a:pPr>
            <a:r>
              <a:rPr lang="en-GB" sz="1400" dirty="0">
                <a:ln w="0"/>
                <a:effectLst>
                  <a:outerShdw blurRad="38100" dist="19050" dir="2700000" algn="tl" rotWithShape="0">
                    <a:schemeClr val="dk1">
                      <a:alpha val="40000"/>
                    </a:schemeClr>
                  </a:outerShdw>
                </a:effectLst>
              </a:rPr>
              <a:t>Stadt Bern</a:t>
            </a:r>
          </a:p>
        </p:txBody>
      </p:sp>
      <p:sp>
        <p:nvSpPr>
          <p:cNvPr id="22" name="Rectangle 69">
            <a:extLst>
              <a:ext uri="{FF2B5EF4-FFF2-40B4-BE49-F238E27FC236}">
                <a16:creationId xmlns:a16="http://schemas.microsoft.com/office/drawing/2014/main" id="{8921EA9B-A87A-422C-95BA-5B9494890280}"/>
              </a:ext>
            </a:extLst>
          </p:cNvPr>
          <p:cNvSpPr/>
          <p:nvPr/>
        </p:nvSpPr>
        <p:spPr>
          <a:xfrm rot="20705137">
            <a:off x="2552693" y="2414492"/>
            <a:ext cx="2550271" cy="923330"/>
          </a:xfrm>
          <a:prstGeom prst="rect">
            <a:avLst/>
          </a:prstGeom>
          <a:noFill/>
        </p:spPr>
        <p:txBody>
          <a:bodyPr spcFirstLastPara="1" wrap="none">
            <a:prstTxWarp prst="textArchUp">
              <a:avLst>
                <a:gd name="adj" fmla="val 12214830"/>
              </a:avLst>
            </a:prstTxWarp>
            <a:spAutoFit/>
          </a:bodyPr>
          <a:lstStyle/>
          <a:p>
            <a:pPr algn="ctr">
              <a:defRPr/>
            </a:pPr>
            <a:r>
              <a:rPr lang="en-GB" sz="1400" dirty="0">
                <a:ln w="0"/>
                <a:effectLst>
                  <a:outerShdw blurRad="38100" dist="19050" dir="2700000" algn="tl" rotWithShape="0">
                    <a:schemeClr val="dk1">
                      <a:alpha val="40000"/>
                    </a:schemeClr>
                  </a:outerShdw>
                </a:effectLst>
              </a:rPr>
              <a:t>Kanton / </a:t>
            </a:r>
            <a:r>
              <a:rPr lang="en-GB" sz="1400" dirty="0" err="1">
                <a:ln w="0"/>
                <a:effectLst>
                  <a:outerShdw blurRad="38100" dist="19050" dir="2700000" algn="tl" rotWithShape="0">
                    <a:schemeClr val="dk1">
                      <a:alpha val="40000"/>
                    </a:schemeClr>
                  </a:outerShdw>
                </a:effectLst>
              </a:rPr>
              <a:t>Landeskirche</a:t>
            </a:r>
            <a:endParaRPr lang="en-GB" sz="1400" dirty="0">
              <a:ln w="0"/>
              <a:effectLst>
                <a:outerShdw blurRad="38100" dist="19050" dir="2700000" algn="tl" rotWithShape="0">
                  <a:schemeClr val="dk1">
                    <a:alpha val="40000"/>
                  </a:schemeClr>
                </a:outerShdw>
              </a:effectLst>
            </a:endParaRPr>
          </a:p>
        </p:txBody>
      </p:sp>
      <p:sp>
        <p:nvSpPr>
          <p:cNvPr id="23" name="Oval Callout 49">
            <a:extLst>
              <a:ext uri="{FF2B5EF4-FFF2-40B4-BE49-F238E27FC236}">
                <a16:creationId xmlns:a16="http://schemas.microsoft.com/office/drawing/2014/main" id="{EDE6B4B3-AE4E-40D4-BFCC-491377A4BF9A}"/>
              </a:ext>
            </a:extLst>
          </p:cNvPr>
          <p:cNvSpPr/>
          <p:nvPr/>
        </p:nvSpPr>
        <p:spPr>
          <a:xfrm>
            <a:off x="3019492" y="1337971"/>
            <a:ext cx="1397628" cy="373662"/>
          </a:xfrm>
          <a:custGeom>
            <a:avLst/>
            <a:gdLst>
              <a:gd name="connsiteX0" fmla="*/ -4249 w 1397628"/>
              <a:gd name="connsiteY0" fmla="*/ 853545 h 373662"/>
              <a:gd name="connsiteX1" fmla="*/ 384336 w 1397628"/>
              <a:gd name="connsiteY1" fmla="*/ 353675 h 373662"/>
              <a:gd name="connsiteX2" fmla="*/ 550194 w 1397628"/>
              <a:gd name="connsiteY2" fmla="*/ 4274 h 373662"/>
              <a:gd name="connsiteX3" fmla="*/ 849981 w 1397628"/>
              <a:gd name="connsiteY3" fmla="*/ 4424 h 373662"/>
              <a:gd name="connsiteX4" fmla="*/ 1008052 w 1397628"/>
              <a:gd name="connsiteY4" fmla="*/ 354374 h 373662"/>
              <a:gd name="connsiteX5" fmla="*/ 641010 w 1397628"/>
              <a:gd name="connsiteY5" fmla="*/ 373022 h 373662"/>
              <a:gd name="connsiteX6" fmla="*/ -4249 w 1397628"/>
              <a:gd name="connsiteY6" fmla="*/ 853545 h 37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628" h="373662" fill="none" extrusionOk="0">
                <a:moveTo>
                  <a:pt x="-4249" y="853545"/>
                </a:moveTo>
                <a:cubicBezTo>
                  <a:pt x="59032" y="759308"/>
                  <a:pt x="295963" y="547339"/>
                  <a:pt x="384336" y="353675"/>
                </a:cubicBezTo>
                <a:cubicBezTo>
                  <a:pt x="-187870" y="269559"/>
                  <a:pt x="-96880" y="45116"/>
                  <a:pt x="550194" y="4274"/>
                </a:cubicBezTo>
                <a:cubicBezTo>
                  <a:pt x="649097" y="1876"/>
                  <a:pt x="769205" y="5046"/>
                  <a:pt x="849981" y="4424"/>
                </a:cubicBezTo>
                <a:cubicBezTo>
                  <a:pt x="1501912" y="17467"/>
                  <a:pt x="1591737" y="285871"/>
                  <a:pt x="1008052" y="354374"/>
                </a:cubicBezTo>
                <a:cubicBezTo>
                  <a:pt x="897549" y="369585"/>
                  <a:pt x="753488" y="363288"/>
                  <a:pt x="641010" y="373022"/>
                </a:cubicBezTo>
                <a:cubicBezTo>
                  <a:pt x="488013" y="559002"/>
                  <a:pt x="210264" y="647388"/>
                  <a:pt x="-4249" y="853545"/>
                </a:cubicBezTo>
                <a:close/>
              </a:path>
              <a:path w="1397628" h="373662" stroke="0" extrusionOk="0">
                <a:moveTo>
                  <a:pt x="-4249" y="853545"/>
                </a:moveTo>
                <a:cubicBezTo>
                  <a:pt x="115180" y="727931"/>
                  <a:pt x="362884" y="445562"/>
                  <a:pt x="384336" y="353675"/>
                </a:cubicBezTo>
                <a:cubicBezTo>
                  <a:pt x="-176886" y="262739"/>
                  <a:pt x="-85509" y="71884"/>
                  <a:pt x="550194" y="4274"/>
                </a:cubicBezTo>
                <a:cubicBezTo>
                  <a:pt x="650052" y="12175"/>
                  <a:pt x="739448" y="12512"/>
                  <a:pt x="849981" y="4424"/>
                </a:cubicBezTo>
                <a:cubicBezTo>
                  <a:pt x="1470898" y="17660"/>
                  <a:pt x="1616766" y="285761"/>
                  <a:pt x="1008052" y="354374"/>
                </a:cubicBezTo>
                <a:cubicBezTo>
                  <a:pt x="900102" y="373752"/>
                  <a:pt x="770289" y="375559"/>
                  <a:pt x="641010" y="373022"/>
                </a:cubicBezTo>
                <a:cubicBezTo>
                  <a:pt x="483020" y="432755"/>
                  <a:pt x="207886" y="639955"/>
                  <a:pt x="-4249" y="853545"/>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000" dirty="0">
                <a:solidFill>
                  <a:schemeClr val="tx1">
                    <a:lumMod val="75000"/>
                    <a:lumOff val="25000"/>
                  </a:schemeClr>
                </a:solidFill>
              </a:rPr>
              <a:t>Energiestrategie 2050</a:t>
            </a:r>
          </a:p>
        </p:txBody>
      </p:sp>
      <p:sp>
        <p:nvSpPr>
          <p:cNvPr id="24" name="Oval Callout 51">
            <a:extLst>
              <a:ext uri="{FF2B5EF4-FFF2-40B4-BE49-F238E27FC236}">
                <a16:creationId xmlns:a16="http://schemas.microsoft.com/office/drawing/2014/main" id="{B0445396-C9B7-4DC7-982A-35033909E298}"/>
              </a:ext>
            </a:extLst>
          </p:cNvPr>
          <p:cNvSpPr/>
          <p:nvPr/>
        </p:nvSpPr>
        <p:spPr>
          <a:xfrm>
            <a:off x="1203761" y="6139896"/>
            <a:ext cx="1337945" cy="457458"/>
          </a:xfrm>
          <a:custGeom>
            <a:avLst/>
            <a:gdLst>
              <a:gd name="connsiteX0" fmla="*/ 2105832 w 1337945"/>
              <a:gd name="connsiteY0" fmla="*/ -495701 h 457458"/>
              <a:gd name="connsiteX1" fmla="*/ 1143190 w 1337945"/>
              <a:gd name="connsiteY1" fmla="*/ 67399 h 457458"/>
              <a:gd name="connsiteX2" fmla="*/ 768521 w 1337945"/>
              <a:gd name="connsiteY2" fmla="*/ 454912 h 457458"/>
              <a:gd name="connsiteX3" fmla="*/ 314856 w 1337945"/>
              <a:gd name="connsiteY3" fmla="*/ 422785 h 457458"/>
              <a:gd name="connsiteX4" fmla="*/ 520301 w 1337945"/>
              <a:gd name="connsiteY4" fmla="*/ 5721 h 457458"/>
              <a:gd name="connsiteX5" fmla="*/ 931902 w 1337945"/>
              <a:gd name="connsiteY5" fmla="*/ 18408 h 457458"/>
              <a:gd name="connsiteX6" fmla="*/ 2105832 w 1337945"/>
              <a:gd name="connsiteY6" fmla="*/ -495701 h 45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945" h="457458" fill="none" extrusionOk="0">
                <a:moveTo>
                  <a:pt x="2105832" y="-495701"/>
                </a:moveTo>
                <a:cubicBezTo>
                  <a:pt x="1807508" y="-310790"/>
                  <a:pt x="1359810" y="-25408"/>
                  <a:pt x="1143190" y="67399"/>
                </a:cubicBezTo>
                <a:cubicBezTo>
                  <a:pt x="1584949" y="183062"/>
                  <a:pt x="1279304" y="455216"/>
                  <a:pt x="768521" y="454912"/>
                </a:cubicBezTo>
                <a:cubicBezTo>
                  <a:pt x="611210" y="471431"/>
                  <a:pt x="460002" y="455215"/>
                  <a:pt x="314856" y="422785"/>
                </a:cubicBezTo>
                <a:cubicBezTo>
                  <a:pt x="-186676" y="297947"/>
                  <a:pt x="-76078" y="67774"/>
                  <a:pt x="520301" y="5721"/>
                </a:cubicBezTo>
                <a:cubicBezTo>
                  <a:pt x="677566" y="-3781"/>
                  <a:pt x="784446" y="-16417"/>
                  <a:pt x="931902" y="18408"/>
                </a:cubicBezTo>
                <a:cubicBezTo>
                  <a:pt x="1169962" y="-136203"/>
                  <a:pt x="1673098" y="-398182"/>
                  <a:pt x="2105832" y="-495701"/>
                </a:cubicBezTo>
                <a:close/>
              </a:path>
              <a:path w="1337945" h="457458" stroke="0" extrusionOk="0">
                <a:moveTo>
                  <a:pt x="2105832" y="-495701"/>
                </a:moveTo>
                <a:cubicBezTo>
                  <a:pt x="1668606" y="-337692"/>
                  <a:pt x="1347797" y="49106"/>
                  <a:pt x="1143190" y="67399"/>
                </a:cubicBezTo>
                <a:cubicBezTo>
                  <a:pt x="1539236" y="196144"/>
                  <a:pt x="1319499" y="462361"/>
                  <a:pt x="768521" y="454912"/>
                </a:cubicBezTo>
                <a:cubicBezTo>
                  <a:pt x="611540" y="470771"/>
                  <a:pt x="444957" y="457643"/>
                  <a:pt x="314856" y="422785"/>
                </a:cubicBezTo>
                <a:cubicBezTo>
                  <a:pt x="-230847" y="273099"/>
                  <a:pt x="-36044" y="65586"/>
                  <a:pt x="520301" y="5721"/>
                </a:cubicBezTo>
                <a:cubicBezTo>
                  <a:pt x="678186" y="10221"/>
                  <a:pt x="819779" y="-2222"/>
                  <a:pt x="931902" y="18408"/>
                </a:cubicBezTo>
                <a:cubicBezTo>
                  <a:pt x="1244421" y="-96577"/>
                  <a:pt x="1723458" y="-434262"/>
                  <a:pt x="2105832" y="-495701"/>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1000" dirty="0">
                <a:solidFill>
                  <a:schemeClr val="tx1">
                    <a:lumMod val="75000"/>
                    <a:lumOff val="25000"/>
                  </a:schemeClr>
                </a:solidFill>
              </a:rPr>
              <a:t>u</a:t>
            </a:r>
            <a:r>
              <a:rPr lang="en-CH" sz="1000" dirty="0">
                <a:solidFill>
                  <a:schemeClr val="tx1">
                    <a:lumMod val="75000"/>
                    <a:lumOff val="25000"/>
                  </a:schemeClr>
                </a:solidFill>
              </a:rPr>
              <a:t>rwaldfreundlich.ch</a:t>
            </a:r>
          </a:p>
        </p:txBody>
      </p:sp>
      <p:sp>
        <p:nvSpPr>
          <p:cNvPr id="25" name="Oval Callout 52">
            <a:extLst>
              <a:ext uri="{FF2B5EF4-FFF2-40B4-BE49-F238E27FC236}">
                <a16:creationId xmlns:a16="http://schemas.microsoft.com/office/drawing/2014/main" id="{34E2CDE5-ED65-4C19-9B99-FA71A8754F8C}"/>
              </a:ext>
            </a:extLst>
          </p:cNvPr>
          <p:cNvSpPr/>
          <p:nvPr/>
        </p:nvSpPr>
        <p:spPr>
          <a:xfrm>
            <a:off x="2833674" y="6208042"/>
            <a:ext cx="1337946" cy="521713"/>
          </a:xfrm>
          <a:custGeom>
            <a:avLst/>
            <a:gdLst>
              <a:gd name="connsiteX0" fmla="*/ 552063 w 1337946"/>
              <a:gd name="connsiteY0" fmla="*/ -773596 h 521713"/>
              <a:gd name="connsiteX1" fmla="*/ 767584 w 1337946"/>
              <a:gd name="connsiteY1" fmla="*/ 2850 h 521713"/>
              <a:gd name="connsiteX2" fmla="*/ 1300391 w 1337946"/>
              <a:gd name="connsiteY2" fmla="*/ 347028 h 521713"/>
              <a:gd name="connsiteX3" fmla="*/ 693497 w 1337946"/>
              <a:gd name="connsiteY3" fmla="*/ 521539 h 521713"/>
              <a:gd name="connsiteX4" fmla="*/ 161537 w 1337946"/>
              <a:gd name="connsiteY4" fmla="*/ 430842 h 521713"/>
              <a:gd name="connsiteX5" fmla="*/ 512538 w 1337946"/>
              <a:gd name="connsiteY5" fmla="*/ 7233 h 521713"/>
              <a:gd name="connsiteX6" fmla="*/ 552063 w 1337946"/>
              <a:gd name="connsiteY6" fmla="*/ -773596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946" h="521713" fill="none" extrusionOk="0">
                <a:moveTo>
                  <a:pt x="552063" y="-773596"/>
                </a:moveTo>
                <a:cubicBezTo>
                  <a:pt x="665310" y="-489964"/>
                  <a:pt x="657847" y="-208123"/>
                  <a:pt x="767584" y="2850"/>
                </a:cubicBezTo>
                <a:cubicBezTo>
                  <a:pt x="1187034" y="25652"/>
                  <a:pt x="1431539" y="199303"/>
                  <a:pt x="1300391" y="347028"/>
                </a:cubicBezTo>
                <a:cubicBezTo>
                  <a:pt x="1209680" y="455366"/>
                  <a:pt x="1014620" y="534200"/>
                  <a:pt x="693497" y="521539"/>
                </a:cubicBezTo>
                <a:cubicBezTo>
                  <a:pt x="497181" y="500721"/>
                  <a:pt x="280567" y="507102"/>
                  <a:pt x="161537" y="430842"/>
                </a:cubicBezTo>
                <a:cubicBezTo>
                  <a:pt x="-115177" y="285969"/>
                  <a:pt x="8684" y="37121"/>
                  <a:pt x="512538" y="7233"/>
                </a:cubicBezTo>
                <a:cubicBezTo>
                  <a:pt x="483968" y="-365381"/>
                  <a:pt x="555781" y="-575818"/>
                  <a:pt x="552063" y="-773596"/>
                </a:cubicBezTo>
                <a:close/>
              </a:path>
              <a:path w="1337946" h="521713" stroke="0" extrusionOk="0">
                <a:moveTo>
                  <a:pt x="552063" y="-773596"/>
                </a:moveTo>
                <a:cubicBezTo>
                  <a:pt x="587003" y="-623605"/>
                  <a:pt x="724990" y="-88148"/>
                  <a:pt x="767584" y="2850"/>
                </a:cubicBezTo>
                <a:cubicBezTo>
                  <a:pt x="1217019" y="11943"/>
                  <a:pt x="1444432" y="213884"/>
                  <a:pt x="1300391" y="347028"/>
                </a:cubicBezTo>
                <a:cubicBezTo>
                  <a:pt x="1211643" y="476474"/>
                  <a:pt x="964234" y="522762"/>
                  <a:pt x="693497" y="521539"/>
                </a:cubicBezTo>
                <a:cubicBezTo>
                  <a:pt x="470344" y="503514"/>
                  <a:pt x="301149" y="494955"/>
                  <a:pt x="161537" y="430842"/>
                </a:cubicBezTo>
                <a:cubicBezTo>
                  <a:pt x="-156764" y="288669"/>
                  <a:pt x="61878" y="49514"/>
                  <a:pt x="512538" y="7233"/>
                </a:cubicBezTo>
                <a:cubicBezTo>
                  <a:pt x="473266" y="-270594"/>
                  <a:pt x="529932" y="-513633"/>
                  <a:pt x="552063" y="-773596"/>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000" dirty="0">
                <a:solidFill>
                  <a:schemeClr val="tx1">
                    <a:lumMod val="75000"/>
                    <a:lumOff val="25000"/>
                  </a:schemeClr>
                </a:solidFill>
              </a:rPr>
              <a:t>Sharing Communities</a:t>
            </a:r>
          </a:p>
        </p:txBody>
      </p:sp>
      <p:sp>
        <p:nvSpPr>
          <p:cNvPr id="27" name="Doughnut 1">
            <a:extLst>
              <a:ext uri="{FF2B5EF4-FFF2-40B4-BE49-F238E27FC236}">
                <a16:creationId xmlns:a16="http://schemas.microsoft.com/office/drawing/2014/main" id="{11DD19F7-7631-44D8-9790-EEEAD2E2DA6C}"/>
              </a:ext>
            </a:extLst>
          </p:cNvPr>
          <p:cNvSpPr/>
          <p:nvPr/>
        </p:nvSpPr>
        <p:spPr>
          <a:xfrm>
            <a:off x="3779912" y="3429000"/>
            <a:ext cx="2006848" cy="1439190"/>
          </a:xfrm>
          <a:prstGeom prst="donut">
            <a:avLst>
              <a:gd name="adj" fmla="val 16149"/>
            </a:avLst>
          </a:prstGeom>
          <a:gradFill flip="none" rotWithShape="1">
            <a:gsLst>
              <a:gs pos="0">
                <a:schemeClr val="accent6">
                  <a:lumMod val="0"/>
                  <a:lumOff val="100000"/>
                </a:schemeClr>
              </a:gs>
              <a:gs pos="35000">
                <a:schemeClr val="accent6">
                  <a:lumMod val="0"/>
                  <a:lumOff val="100000"/>
                </a:schemeClr>
              </a:gs>
              <a:gs pos="93000">
                <a:schemeClr val="accent6">
                  <a:lumMod val="75000"/>
                </a:schemeClr>
              </a:gs>
            </a:gsLst>
            <a:path path="circle">
              <a:fillToRect l="50000" t="50000" r="50000" b="50000"/>
            </a:path>
            <a:tileRect/>
          </a:gradFill>
          <a:ln>
            <a:gradFill flip="none" rotWithShape="1">
              <a:gsLst>
                <a:gs pos="0">
                  <a:schemeClr val="accent6">
                    <a:lumMod val="0"/>
                    <a:lumOff val="100000"/>
                  </a:schemeClr>
                </a:gs>
                <a:gs pos="35000">
                  <a:schemeClr val="accent6">
                    <a:lumMod val="0"/>
                    <a:lumOff val="100000"/>
                  </a:schemeClr>
                </a:gs>
                <a:gs pos="93000">
                  <a:schemeClr val="accent6">
                    <a:lumMod val="75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solidFill>
                <a:schemeClr val="tx1"/>
              </a:solidFill>
            </a:endParaRPr>
          </a:p>
        </p:txBody>
      </p:sp>
      <p:sp>
        <p:nvSpPr>
          <p:cNvPr id="28" name="Rectangle 56">
            <a:extLst>
              <a:ext uri="{FF2B5EF4-FFF2-40B4-BE49-F238E27FC236}">
                <a16:creationId xmlns:a16="http://schemas.microsoft.com/office/drawing/2014/main" id="{8B80FF9C-2C17-4BBA-8B9C-63CE1DBD524A}"/>
              </a:ext>
            </a:extLst>
          </p:cNvPr>
          <p:cNvSpPr/>
          <p:nvPr/>
        </p:nvSpPr>
        <p:spPr>
          <a:xfrm>
            <a:off x="3893036" y="3555540"/>
            <a:ext cx="1773393" cy="1189197"/>
          </a:xfrm>
          <a:prstGeom prst="rect">
            <a:avLst/>
          </a:prstGeom>
          <a:noFill/>
        </p:spPr>
        <p:txBody>
          <a:bodyPr spcFirstLastPara="1" wrap="none">
            <a:prstTxWarp prst="textArchUp">
              <a:avLst>
                <a:gd name="adj" fmla="val 11046158"/>
              </a:avLst>
            </a:prstTxWarp>
            <a:spAutoFit/>
          </a:bodyPr>
          <a:lstStyle/>
          <a:p>
            <a:pPr algn="ctr">
              <a:defRPr/>
            </a:pPr>
            <a:r>
              <a:rPr lang="en-GB" sz="1400" b="1" dirty="0" err="1">
                <a:ln w="0"/>
                <a:solidFill>
                  <a:schemeClr val="accent2"/>
                </a:solidFill>
                <a:effectLst>
                  <a:outerShdw blurRad="38100" dist="19050" dir="2700000" algn="tl" rotWithShape="0">
                    <a:schemeClr val="dk1">
                      <a:alpha val="40000"/>
                    </a:schemeClr>
                  </a:outerShdw>
                </a:effectLst>
              </a:rPr>
              <a:t>Steuergruppe</a:t>
            </a:r>
            <a:r>
              <a:rPr lang="en-GB" sz="1400" b="1" dirty="0">
                <a:ln w="0"/>
                <a:solidFill>
                  <a:schemeClr val="accent2"/>
                </a:solidFill>
                <a:effectLst>
                  <a:outerShdw blurRad="38100" dist="19050" dir="2700000" algn="tl" rotWithShape="0">
                    <a:schemeClr val="dk1">
                      <a:alpha val="40000"/>
                    </a:schemeClr>
                  </a:outerShdw>
                </a:effectLst>
              </a:rPr>
              <a:t> </a:t>
            </a:r>
            <a:r>
              <a:rPr lang="en-GB" sz="1400" b="1" dirty="0" err="1">
                <a:ln w="0"/>
                <a:solidFill>
                  <a:schemeClr val="accent2"/>
                </a:solidFill>
                <a:effectLst>
                  <a:outerShdw blurRad="38100" dist="19050" dir="2700000" algn="tl" rotWithShape="0">
                    <a:schemeClr val="dk1">
                      <a:alpha val="40000"/>
                    </a:schemeClr>
                  </a:outerShdw>
                </a:effectLst>
              </a:rPr>
              <a:t>Nachhaltigkeit</a:t>
            </a:r>
            <a:endParaRPr lang="en-GB" sz="1400" b="1" dirty="0">
              <a:ln w="0"/>
              <a:solidFill>
                <a:schemeClr val="accent2"/>
              </a:solidFill>
              <a:effectLst>
                <a:outerShdw blurRad="38100" dist="19050" dir="2700000" algn="tl" rotWithShape="0">
                  <a:schemeClr val="dk1">
                    <a:alpha val="40000"/>
                  </a:schemeClr>
                </a:outerShdw>
              </a:effectLst>
            </a:endParaRPr>
          </a:p>
        </p:txBody>
      </p:sp>
      <p:sp>
        <p:nvSpPr>
          <p:cNvPr id="29" name="Oval Callout 59">
            <a:extLst>
              <a:ext uri="{FF2B5EF4-FFF2-40B4-BE49-F238E27FC236}">
                <a16:creationId xmlns:a16="http://schemas.microsoft.com/office/drawing/2014/main" id="{32D30F92-E46C-4AD8-AA75-C12AD573C8D5}"/>
              </a:ext>
            </a:extLst>
          </p:cNvPr>
          <p:cNvSpPr/>
          <p:nvPr/>
        </p:nvSpPr>
        <p:spPr>
          <a:xfrm>
            <a:off x="844018" y="5064820"/>
            <a:ext cx="1409448" cy="344271"/>
          </a:xfrm>
          <a:custGeom>
            <a:avLst/>
            <a:gdLst>
              <a:gd name="connsiteX0" fmla="*/ 2015933 w 1409448"/>
              <a:gd name="connsiteY0" fmla="*/ 396049 h 344271"/>
              <a:gd name="connsiteX1" fmla="*/ 1194633 w 1409448"/>
              <a:gd name="connsiteY1" fmla="*/ 295873 h 344271"/>
              <a:gd name="connsiteX2" fmla="*/ 667621 w 1409448"/>
              <a:gd name="connsiteY2" fmla="*/ 344033 h 344271"/>
              <a:gd name="connsiteX3" fmla="*/ 137017 w 1409448"/>
              <a:gd name="connsiteY3" fmla="*/ 70146 h 344271"/>
              <a:gd name="connsiteX4" fmla="*/ 729481 w 1409448"/>
              <a:gd name="connsiteY4" fmla="*/ 107 h 344271"/>
              <a:gd name="connsiteX5" fmla="*/ 1348728 w 1409448"/>
              <a:gd name="connsiteY5" fmla="*/ 242037 h 344271"/>
              <a:gd name="connsiteX6" fmla="*/ 2015933 w 1409448"/>
              <a:gd name="connsiteY6" fmla="*/ 396049 h 34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448" h="344271" fill="none" extrusionOk="0">
                <a:moveTo>
                  <a:pt x="2015933" y="396049"/>
                </a:moveTo>
                <a:cubicBezTo>
                  <a:pt x="1615976" y="420112"/>
                  <a:pt x="1514024" y="283937"/>
                  <a:pt x="1194633" y="295873"/>
                </a:cubicBezTo>
                <a:cubicBezTo>
                  <a:pt x="1067968" y="324728"/>
                  <a:pt x="835857" y="371035"/>
                  <a:pt x="667621" y="344033"/>
                </a:cubicBezTo>
                <a:cubicBezTo>
                  <a:pt x="109306" y="388397"/>
                  <a:pt x="-179923" y="186017"/>
                  <a:pt x="137017" y="70146"/>
                </a:cubicBezTo>
                <a:cubicBezTo>
                  <a:pt x="284824" y="-8244"/>
                  <a:pt x="468556" y="31217"/>
                  <a:pt x="729481" y="107"/>
                </a:cubicBezTo>
                <a:cubicBezTo>
                  <a:pt x="1238392" y="5013"/>
                  <a:pt x="1533345" y="114250"/>
                  <a:pt x="1348728" y="242037"/>
                </a:cubicBezTo>
                <a:cubicBezTo>
                  <a:pt x="1568578" y="342094"/>
                  <a:pt x="1868104" y="403415"/>
                  <a:pt x="2015933" y="396049"/>
                </a:cubicBezTo>
                <a:close/>
              </a:path>
              <a:path w="1409448" h="344271" stroke="0" extrusionOk="0">
                <a:moveTo>
                  <a:pt x="2015933" y="396049"/>
                </a:moveTo>
                <a:cubicBezTo>
                  <a:pt x="1879121" y="402275"/>
                  <a:pt x="1371801" y="274185"/>
                  <a:pt x="1194633" y="295873"/>
                </a:cubicBezTo>
                <a:cubicBezTo>
                  <a:pt x="1077624" y="318708"/>
                  <a:pt x="870944" y="377954"/>
                  <a:pt x="667621" y="344033"/>
                </a:cubicBezTo>
                <a:cubicBezTo>
                  <a:pt x="110874" y="378578"/>
                  <a:pt x="-226551" y="217398"/>
                  <a:pt x="137017" y="70146"/>
                </a:cubicBezTo>
                <a:cubicBezTo>
                  <a:pt x="247066" y="-5397"/>
                  <a:pt x="534888" y="19510"/>
                  <a:pt x="729481" y="107"/>
                </a:cubicBezTo>
                <a:cubicBezTo>
                  <a:pt x="1243090" y="15393"/>
                  <a:pt x="1583680" y="127576"/>
                  <a:pt x="1348728" y="242037"/>
                </a:cubicBezTo>
                <a:cubicBezTo>
                  <a:pt x="1511402" y="283408"/>
                  <a:pt x="1775442" y="338747"/>
                  <a:pt x="2015933" y="396049"/>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000" dirty="0">
                <a:solidFill>
                  <a:schemeClr val="tx1">
                    <a:lumMod val="75000"/>
                    <a:lumOff val="25000"/>
                  </a:schemeClr>
                </a:solidFill>
              </a:rPr>
              <a:t>Blue Community.ch</a:t>
            </a:r>
          </a:p>
        </p:txBody>
      </p:sp>
      <p:sp>
        <p:nvSpPr>
          <p:cNvPr id="30" name="Oval Callout 60">
            <a:extLst>
              <a:ext uri="{FF2B5EF4-FFF2-40B4-BE49-F238E27FC236}">
                <a16:creationId xmlns:a16="http://schemas.microsoft.com/office/drawing/2014/main" id="{7F16B5BB-9396-4521-882B-EC915D923103}"/>
              </a:ext>
            </a:extLst>
          </p:cNvPr>
          <p:cNvSpPr/>
          <p:nvPr/>
        </p:nvSpPr>
        <p:spPr>
          <a:xfrm>
            <a:off x="935493" y="5600331"/>
            <a:ext cx="1159464" cy="310411"/>
          </a:xfrm>
          <a:custGeom>
            <a:avLst/>
            <a:gdLst>
              <a:gd name="connsiteX0" fmla="*/ 1817827 w 1219347"/>
              <a:gd name="connsiteY0" fmla="*/ 10581 h 394954"/>
              <a:gd name="connsiteX1" fmla="*/ 1199850 w 1219347"/>
              <a:gd name="connsiteY1" fmla="*/ 147936 h 394954"/>
              <a:gd name="connsiteX2" fmla="*/ 633802 w 1219347"/>
              <a:gd name="connsiteY2" fmla="*/ 394799 h 394954"/>
              <a:gd name="connsiteX3" fmla="*/ 63710 w 1219347"/>
              <a:gd name="connsiteY3" fmla="*/ 285367 h 394954"/>
              <a:gd name="connsiteX4" fmla="*/ 570229 w 1219347"/>
              <a:gd name="connsiteY4" fmla="*/ 414 h 394954"/>
              <a:gd name="connsiteX5" fmla="*/ 1099580 w 1219347"/>
              <a:gd name="connsiteY5" fmla="*/ 79934 h 394954"/>
              <a:gd name="connsiteX6" fmla="*/ 1817827 w 1219347"/>
              <a:gd name="connsiteY6" fmla="*/ 10581 h 39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347" h="394954" fill="none" extrusionOk="0">
                <a:moveTo>
                  <a:pt x="1817827" y="10581"/>
                </a:moveTo>
                <a:cubicBezTo>
                  <a:pt x="1552150" y="102045"/>
                  <a:pt x="1301163" y="141988"/>
                  <a:pt x="1199850" y="147936"/>
                </a:cubicBezTo>
                <a:cubicBezTo>
                  <a:pt x="1337575" y="257322"/>
                  <a:pt x="982539" y="425679"/>
                  <a:pt x="633802" y="394799"/>
                </a:cubicBezTo>
                <a:cubicBezTo>
                  <a:pt x="394021" y="404242"/>
                  <a:pt x="188244" y="361395"/>
                  <a:pt x="63710" y="285367"/>
                </a:cubicBezTo>
                <a:cubicBezTo>
                  <a:pt x="-128750" y="154524"/>
                  <a:pt x="114630" y="34219"/>
                  <a:pt x="570229" y="414"/>
                </a:cubicBezTo>
                <a:cubicBezTo>
                  <a:pt x="791714" y="-3000"/>
                  <a:pt x="967471" y="18085"/>
                  <a:pt x="1099580" y="79934"/>
                </a:cubicBezTo>
                <a:cubicBezTo>
                  <a:pt x="1351548" y="-5662"/>
                  <a:pt x="1680186" y="13339"/>
                  <a:pt x="1817827" y="10581"/>
                </a:cubicBezTo>
                <a:close/>
              </a:path>
              <a:path w="1219347" h="394954" stroke="0" extrusionOk="0">
                <a:moveTo>
                  <a:pt x="1817827" y="10581"/>
                </a:moveTo>
                <a:cubicBezTo>
                  <a:pt x="1756708" y="70221"/>
                  <a:pt x="1497101" y="53288"/>
                  <a:pt x="1199850" y="147936"/>
                </a:cubicBezTo>
                <a:cubicBezTo>
                  <a:pt x="1311633" y="263616"/>
                  <a:pt x="1023912" y="395968"/>
                  <a:pt x="633802" y="394799"/>
                </a:cubicBezTo>
                <a:cubicBezTo>
                  <a:pt x="394540" y="407198"/>
                  <a:pt x="165335" y="361244"/>
                  <a:pt x="63710" y="285367"/>
                </a:cubicBezTo>
                <a:cubicBezTo>
                  <a:pt x="-168383" y="118330"/>
                  <a:pt x="174108" y="31123"/>
                  <a:pt x="570229" y="414"/>
                </a:cubicBezTo>
                <a:cubicBezTo>
                  <a:pt x="779686" y="-1847"/>
                  <a:pt x="996417" y="24144"/>
                  <a:pt x="1099580" y="79934"/>
                </a:cubicBezTo>
                <a:cubicBezTo>
                  <a:pt x="1452020" y="110938"/>
                  <a:pt x="1486321" y="32798"/>
                  <a:pt x="1817827" y="10581"/>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1000" dirty="0">
                <a:solidFill>
                  <a:schemeClr val="tx1">
                    <a:lumMod val="75000"/>
                    <a:lumOff val="25000"/>
                  </a:schemeClr>
                </a:solidFill>
              </a:rPr>
              <a:t>tierfreundlich.ch</a:t>
            </a:r>
            <a:endParaRPr lang="en-CH" sz="1000" dirty="0">
              <a:solidFill>
                <a:schemeClr val="tx1">
                  <a:lumMod val="75000"/>
                  <a:lumOff val="25000"/>
                </a:schemeClr>
              </a:solidFill>
            </a:endParaRPr>
          </a:p>
        </p:txBody>
      </p:sp>
      <p:sp>
        <p:nvSpPr>
          <p:cNvPr id="31" name="Oval Callout 61">
            <a:extLst>
              <a:ext uri="{FF2B5EF4-FFF2-40B4-BE49-F238E27FC236}">
                <a16:creationId xmlns:a16="http://schemas.microsoft.com/office/drawing/2014/main" id="{D8BA0E32-D1CE-41FA-9F11-9633CE3A53EA}"/>
              </a:ext>
            </a:extLst>
          </p:cNvPr>
          <p:cNvSpPr/>
          <p:nvPr/>
        </p:nvSpPr>
        <p:spPr>
          <a:xfrm>
            <a:off x="648388" y="1711633"/>
            <a:ext cx="2142312" cy="563178"/>
          </a:xfrm>
          <a:custGeom>
            <a:avLst/>
            <a:gdLst>
              <a:gd name="connsiteX0" fmla="*/ 2466272 w 2142312"/>
              <a:gd name="connsiteY0" fmla="*/ 1263591 h 563178"/>
              <a:gd name="connsiteX1" fmla="*/ 1247567 w 2142312"/>
              <a:gd name="connsiteY1" fmla="*/ 559333 h 563178"/>
              <a:gd name="connsiteX2" fmla="*/ 761169 w 2142312"/>
              <a:gd name="connsiteY2" fmla="*/ 551129 h 563178"/>
              <a:gd name="connsiteX3" fmla="*/ 755095 w 2142312"/>
              <a:gd name="connsiteY3" fmla="*/ 12537 h 563178"/>
              <a:gd name="connsiteX4" fmla="*/ 1243611 w 2142312"/>
              <a:gd name="connsiteY4" fmla="*/ 3673 h 563178"/>
              <a:gd name="connsiteX5" fmla="*/ 1630503 w 2142312"/>
              <a:gd name="connsiteY5" fmla="*/ 521735 h 563178"/>
              <a:gd name="connsiteX6" fmla="*/ 2466272 w 2142312"/>
              <a:gd name="connsiteY6" fmla="*/ 1263591 h 56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2312" h="563178" fill="none" extrusionOk="0">
                <a:moveTo>
                  <a:pt x="2466272" y="1263591"/>
                </a:moveTo>
                <a:cubicBezTo>
                  <a:pt x="2171613" y="987561"/>
                  <a:pt x="1588233" y="802199"/>
                  <a:pt x="1247567" y="559333"/>
                </a:cubicBezTo>
                <a:cubicBezTo>
                  <a:pt x="1107735" y="559420"/>
                  <a:pt x="907295" y="573968"/>
                  <a:pt x="761169" y="551129"/>
                </a:cubicBezTo>
                <a:cubicBezTo>
                  <a:pt x="-249281" y="510514"/>
                  <a:pt x="-231986" y="102764"/>
                  <a:pt x="755095" y="12537"/>
                </a:cubicBezTo>
                <a:cubicBezTo>
                  <a:pt x="914155" y="-3638"/>
                  <a:pt x="1067546" y="11715"/>
                  <a:pt x="1243611" y="3673"/>
                </a:cubicBezTo>
                <a:cubicBezTo>
                  <a:pt x="2297167" y="50308"/>
                  <a:pt x="2438643" y="350444"/>
                  <a:pt x="1630503" y="521735"/>
                </a:cubicBezTo>
                <a:cubicBezTo>
                  <a:pt x="1937461" y="820391"/>
                  <a:pt x="2372104" y="1075847"/>
                  <a:pt x="2466272" y="1263591"/>
                </a:cubicBezTo>
                <a:close/>
              </a:path>
              <a:path w="2142312" h="563178" stroke="0" extrusionOk="0">
                <a:moveTo>
                  <a:pt x="2466272" y="1263591"/>
                </a:moveTo>
                <a:cubicBezTo>
                  <a:pt x="1906059" y="969933"/>
                  <a:pt x="1467921" y="677604"/>
                  <a:pt x="1247567" y="559333"/>
                </a:cubicBezTo>
                <a:cubicBezTo>
                  <a:pt x="1093122" y="562976"/>
                  <a:pt x="924436" y="586272"/>
                  <a:pt x="761169" y="551129"/>
                </a:cubicBezTo>
                <a:cubicBezTo>
                  <a:pt x="-246550" y="522449"/>
                  <a:pt x="-298476" y="145983"/>
                  <a:pt x="755095" y="12537"/>
                </a:cubicBezTo>
                <a:cubicBezTo>
                  <a:pt x="897797" y="-16626"/>
                  <a:pt x="1103366" y="9584"/>
                  <a:pt x="1243611" y="3673"/>
                </a:cubicBezTo>
                <a:cubicBezTo>
                  <a:pt x="2269821" y="80394"/>
                  <a:pt x="2559209" y="377775"/>
                  <a:pt x="1630503" y="521735"/>
                </a:cubicBezTo>
                <a:cubicBezTo>
                  <a:pt x="2027647" y="839588"/>
                  <a:pt x="2250209" y="1129480"/>
                  <a:pt x="2466272" y="1263591"/>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000" dirty="0">
                <a:solidFill>
                  <a:schemeClr val="tx1">
                    <a:lumMod val="75000"/>
                    <a:lumOff val="25000"/>
                  </a:schemeClr>
                </a:solidFill>
              </a:rPr>
              <a:t>Klimaplattform, Energieberatungsstelle</a:t>
            </a:r>
            <a:r>
              <a:rPr lang="de-CH" sz="1000" dirty="0">
                <a:solidFill>
                  <a:schemeClr val="tx1">
                    <a:lumMod val="75000"/>
                    <a:lumOff val="25000"/>
                  </a:schemeClr>
                </a:solidFill>
              </a:rPr>
              <a:t>, </a:t>
            </a:r>
            <a:r>
              <a:rPr lang="en-CH" sz="1000" dirty="0">
                <a:solidFill>
                  <a:schemeClr val="tx1">
                    <a:lumMod val="75000"/>
                    <a:lumOff val="25000"/>
                  </a:schemeClr>
                </a:solidFill>
              </a:rPr>
              <a:t>Stadtgrün</a:t>
            </a:r>
            <a:r>
              <a:rPr lang="de-CH" sz="1000" dirty="0">
                <a:solidFill>
                  <a:schemeClr val="tx1">
                    <a:lumMod val="75000"/>
                    <a:lumOff val="25000"/>
                  </a:schemeClr>
                </a:solidFill>
              </a:rPr>
              <a:t> etc.</a:t>
            </a:r>
            <a:endParaRPr lang="en-CH" sz="1000" dirty="0">
              <a:solidFill>
                <a:schemeClr val="tx1">
                  <a:lumMod val="75000"/>
                  <a:lumOff val="25000"/>
                </a:schemeClr>
              </a:solidFill>
            </a:endParaRPr>
          </a:p>
        </p:txBody>
      </p:sp>
      <p:sp>
        <p:nvSpPr>
          <p:cNvPr id="32" name="Oval Callout 62">
            <a:extLst>
              <a:ext uri="{FF2B5EF4-FFF2-40B4-BE49-F238E27FC236}">
                <a16:creationId xmlns:a16="http://schemas.microsoft.com/office/drawing/2014/main" id="{EF18C57B-8684-4ACB-AA60-4C7F326DC4C0}"/>
              </a:ext>
            </a:extLst>
          </p:cNvPr>
          <p:cNvSpPr/>
          <p:nvPr/>
        </p:nvSpPr>
        <p:spPr>
          <a:xfrm>
            <a:off x="4463931" y="1133845"/>
            <a:ext cx="1401912" cy="314236"/>
          </a:xfrm>
          <a:custGeom>
            <a:avLst/>
            <a:gdLst>
              <a:gd name="connsiteX0" fmla="*/ 362352 w 1401912"/>
              <a:gd name="connsiteY0" fmla="*/ 949389 h 314236"/>
              <a:gd name="connsiteX1" fmla="*/ 502201 w 1401912"/>
              <a:gd name="connsiteY1" fmla="*/ 307788 h 314236"/>
              <a:gd name="connsiteX2" fmla="*/ 478311 w 1401912"/>
              <a:gd name="connsiteY2" fmla="*/ 8137 h 314236"/>
              <a:gd name="connsiteX3" fmla="*/ 742224 w 1401912"/>
              <a:gd name="connsiteY3" fmla="*/ 273 h 314236"/>
              <a:gd name="connsiteX4" fmla="*/ 1365422 w 1401912"/>
              <a:gd name="connsiteY4" fmla="*/ 107085 h 314236"/>
              <a:gd name="connsiteX5" fmla="*/ 768480 w 1401912"/>
              <a:gd name="connsiteY5" fmla="*/ 313505 h 314236"/>
              <a:gd name="connsiteX6" fmla="*/ 362352 w 1401912"/>
              <a:gd name="connsiteY6" fmla="*/ 949389 h 31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1912" h="314236" fill="none" extrusionOk="0">
                <a:moveTo>
                  <a:pt x="362352" y="949389"/>
                </a:moveTo>
                <a:cubicBezTo>
                  <a:pt x="415565" y="833201"/>
                  <a:pt x="461648" y="520052"/>
                  <a:pt x="502201" y="307788"/>
                </a:cubicBezTo>
                <a:cubicBezTo>
                  <a:pt x="-116066" y="252071"/>
                  <a:pt x="-196428" y="79349"/>
                  <a:pt x="478311" y="8137"/>
                </a:cubicBezTo>
                <a:cubicBezTo>
                  <a:pt x="563508" y="10166"/>
                  <a:pt x="660054" y="1701"/>
                  <a:pt x="742224" y="273"/>
                </a:cubicBezTo>
                <a:cubicBezTo>
                  <a:pt x="1029222" y="-942"/>
                  <a:pt x="1270998" y="50257"/>
                  <a:pt x="1365422" y="107085"/>
                </a:cubicBezTo>
                <a:cubicBezTo>
                  <a:pt x="1565609" y="206463"/>
                  <a:pt x="1190721" y="279766"/>
                  <a:pt x="768480" y="313505"/>
                </a:cubicBezTo>
                <a:cubicBezTo>
                  <a:pt x="583956" y="495654"/>
                  <a:pt x="417167" y="782193"/>
                  <a:pt x="362352" y="949389"/>
                </a:cubicBezTo>
                <a:close/>
              </a:path>
              <a:path w="1401912" h="314236" stroke="0" extrusionOk="0">
                <a:moveTo>
                  <a:pt x="362352" y="949389"/>
                </a:moveTo>
                <a:cubicBezTo>
                  <a:pt x="471834" y="668259"/>
                  <a:pt x="446113" y="410265"/>
                  <a:pt x="502201" y="307788"/>
                </a:cubicBezTo>
                <a:cubicBezTo>
                  <a:pt x="-125085" y="251088"/>
                  <a:pt x="-164943" y="83140"/>
                  <a:pt x="478311" y="8137"/>
                </a:cubicBezTo>
                <a:cubicBezTo>
                  <a:pt x="563793" y="8941"/>
                  <a:pt x="649874" y="2563"/>
                  <a:pt x="742224" y="273"/>
                </a:cubicBezTo>
                <a:cubicBezTo>
                  <a:pt x="1026731" y="2998"/>
                  <a:pt x="1291699" y="56053"/>
                  <a:pt x="1365422" y="107085"/>
                </a:cubicBezTo>
                <a:cubicBezTo>
                  <a:pt x="1534135" y="221829"/>
                  <a:pt x="1238653" y="301783"/>
                  <a:pt x="768480" y="313505"/>
                </a:cubicBezTo>
                <a:cubicBezTo>
                  <a:pt x="643646" y="404827"/>
                  <a:pt x="460430" y="689046"/>
                  <a:pt x="362352" y="949389"/>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1000" dirty="0">
                <a:solidFill>
                  <a:schemeClr val="tx1">
                    <a:lumMod val="75000"/>
                    <a:lumOff val="25000"/>
                  </a:schemeClr>
                </a:solidFill>
              </a:rPr>
              <a:t>Legislaturziele</a:t>
            </a:r>
            <a:endParaRPr lang="en-CH" sz="1000" dirty="0">
              <a:solidFill>
                <a:schemeClr val="tx1">
                  <a:lumMod val="75000"/>
                  <a:lumOff val="25000"/>
                </a:schemeClr>
              </a:solidFill>
            </a:endParaRPr>
          </a:p>
        </p:txBody>
      </p:sp>
      <p:sp>
        <p:nvSpPr>
          <p:cNvPr id="33" name="Oval Callout 64">
            <a:extLst>
              <a:ext uri="{FF2B5EF4-FFF2-40B4-BE49-F238E27FC236}">
                <a16:creationId xmlns:a16="http://schemas.microsoft.com/office/drawing/2014/main" id="{AB1931B0-47F5-45A1-8CE0-1A7722DAC215}"/>
              </a:ext>
            </a:extLst>
          </p:cNvPr>
          <p:cNvSpPr/>
          <p:nvPr/>
        </p:nvSpPr>
        <p:spPr>
          <a:xfrm>
            <a:off x="2350187" y="3635500"/>
            <a:ext cx="1462088" cy="474663"/>
          </a:xfrm>
          <a:custGeom>
            <a:avLst/>
            <a:gdLst>
              <a:gd name="connsiteX0" fmla="*/ 1040856 w 1462739"/>
              <a:gd name="connsiteY0" fmla="*/ 678451 h 474242"/>
              <a:gd name="connsiteX1" fmla="*/ 754457 w 1462739"/>
              <a:gd name="connsiteY1" fmla="*/ 474124 h 474242"/>
              <a:gd name="connsiteX2" fmla="*/ 208540 w 1462739"/>
              <a:gd name="connsiteY2" fmla="*/ 402931 h 474242"/>
              <a:gd name="connsiteX3" fmla="*/ 598749 w 1462739"/>
              <a:gd name="connsiteY3" fmla="*/ 3931 h 474242"/>
              <a:gd name="connsiteX4" fmla="*/ 981775 w 1462739"/>
              <a:gd name="connsiteY4" fmla="*/ 14331 h 474242"/>
              <a:gd name="connsiteX5" fmla="*/ 1026615 w 1462739"/>
              <a:gd name="connsiteY5" fmla="*/ 454062 h 474242"/>
              <a:gd name="connsiteX6" fmla="*/ 1040856 w 1462739"/>
              <a:gd name="connsiteY6" fmla="*/ 678451 h 47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2739" h="474242" fill="none" extrusionOk="0">
                <a:moveTo>
                  <a:pt x="1040856" y="678451"/>
                </a:moveTo>
                <a:cubicBezTo>
                  <a:pt x="961833" y="625169"/>
                  <a:pt x="866244" y="566301"/>
                  <a:pt x="754457" y="474124"/>
                </a:cubicBezTo>
                <a:cubicBezTo>
                  <a:pt x="552374" y="475406"/>
                  <a:pt x="340344" y="460661"/>
                  <a:pt x="208540" y="402931"/>
                </a:cubicBezTo>
                <a:cubicBezTo>
                  <a:pt x="-199874" y="297380"/>
                  <a:pt x="80707" y="59175"/>
                  <a:pt x="598749" y="3931"/>
                </a:cubicBezTo>
                <a:cubicBezTo>
                  <a:pt x="729847" y="-13167"/>
                  <a:pt x="845051" y="16523"/>
                  <a:pt x="981775" y="14331"/>
                </a:cubicBezTo>
                <a:cubicBezTo>
                  <a:pt x="1630644" y="89335"/>
                  <a:pt x="1598886" y="340419"/>
                  <a:pt x="1026615" y="454062"/>
                </a:cubicBezTo>
                <a:cubicBezTo>
                  <a:pt x="1029006" y="549712"/>
                  <a:pt x="1039577" y="581341"/>
                  <a:pt x="1040856" y="678451"/>
                </a:cubicBezTo>
                <a:close/>
              </a:path>
              <a:path w="1462739" h="474242" stroke="0" extrusionOk="0">
                <a:moveTo>
                  <a:pt x="1040856" y="678451"/>
                </a:moveTo>
                <a:cubicBezTo>
                  <a:pt x="895021" y="583854"/>
                  <a:pt x="843751" y="521966"/>
                  <a:pt x="754457" y="474124"/>
                </a:cubicBezTo>
                <a:cubicBezTo>
                  <a:pt x="559126" y="472109"/>
                  <a:pt x="357141" y="471867"/>
                  <a:pt x="208540" y="402931"/>
                </a:cubicBezTo>
                <a:cubicBezTo>
                  <a:pt x="-196581" y="322114"/>
                  <a:pt x="-15766" y="84028"/>
                  <a:pt x="598749" y="3931"/>
                </a:cubicBezTo>
                <a:cubicBezTo>
                  <a:pt x="724036" y="-6891"/>
                  <a:pt x="877931" y="10341"/>
                  <a:pt x="981775" y="14331"/>
                </a:cubicBezTo>
                <a:cubicBezTo>
                  <a:pt x="1624963" y="105703"/>
                  <a:pt x="1653080" y="365623"/>
                  <a:pt x="1026615" y="454062"/>
                </a:cubicBezTo>
                <a:cubicBezTo>
                  <a:pt x="1032239" y="499829"/>
                  <a:pt x="1017267" y="596138"/>
                  <a:pt x="1040856" y="678451"/>
                </a:cubicBezTo>
                <a:close/>
              </a:path>
            </a:pathLst>
          </a:custGeom>
          <a:solidFill>
            <a:schemeClr val="accent5">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lstStyle/>
          <a:p>
            <a:pPr algn="ctr">
              <a:defRPr/>
            </a:pPr>
            <a:r>
              <a:rPr lang="de-CH" sz="1000" dirty="0">
                <a:solidFill>
                  <a:schemeClr val="tx1">
                    <a:lumMod val="75000"/>
                    <a:lumOff val="25000"/>
                  </a:schemeClr>
                </a:solidFill>
              </a:rPr>
              <a:t>12 </a:t>
            </a:r>
            <a:r>
              <a:rPr lang="en-CH" sz="1000" dirty="0">
                <a:solidFill>
                  <a:schemeClr val="tx1">
                    <a:lumMod val="75000"/>
                    <a:lumOff val="25000"/>
                  </a:schemeClr>
                </a:solidFill>
              </a:rPr>
              <a:t>Kirchgemeinden</a:t>
            </a:r>
            <a:endParaRPr lang="de-CH" sz="1000" dirty="0">
              <a:solidFill>
                <a:schemeClr val="tx1">
                  <a:lumMod val="75000"/>
                  <a:lumOff val="25000"/>
                </a:schemeClr>
              </a:solidFill>
            </a:endParaRPr>
          </a:p>
          <a:p>
            <a:pPr algn="ctr">
              <a:defRPr/>
            </a:pPr>
            <a:r>
              <a:rPr lang="de-CH" sz="1000" dirty="0">
                <a:solidFill>
                  <a:schemeClr val="tx1">
                    <a:lumMod val="75000"/>
                    <a:lumOff val="25000"/>
                  </a:schemeClr>
                </a:solidFill>
              </a:rPr>
              <a:t>2 Missionen</a:t>
            </a:r>
            <a:r>
              <a:rPr lang="en-CH" sz="1000" dirty="0">
                <a:solidFill>
                  <a:schemeClr val="tx1">
                    <a:lumMod val="75000"/>
                    <a:lumOff val="25000"/>
                  </a:schemeClr>
                </a:solidFill>
              </a:rPr>
              <a:t> </a:t>
            </a:r>
          </a:p>
        </p:txBody>
      </p:sp>
      <p:sp>
        <p:nvSpPr>
          <p:cNvPr id="34" name="Oval Callout 66">
            <a:extLst>
              <a:ext uri="{FF2B5EF4-FFF2-40B4-BE49-F238E27FC236}">
                <a16:creationId xmlns:a16="http://schemas.microsoft.com/office/drawing/2014/main" id="{73EB1AC7-E87C-491E-A485-1260E4CB8168}"/>
              </a:ext>
            </a:extLst>
          </p:cNvPr>
          <p:cNvSpPr/>
          <p:nvPr/>
        </p:nvSpPr>
        <p:spPr>
          <a:xfrm>
            <a:off x="5904600" y="3575175"/>
            <a:ext cx="992187" cy="301625"/>
          </a:xfrm>
          <a:custGeom>
            <a:avLst/>
            <a:gdLst>
              <a:gd name="connsiteX0" fmla="*/ 334353 w 992176"/>
              <a:gd name="connsiteY0" fmla="*/ 501864 h 301764"/>
              <a:gd name="connsiteX1" fmla="*/ 334757 w 992176"/>
              <a:gd name="connsiteY1" fmla="*/ 293562 h 301764"/>
              <a:gd name="connsiteX2" fmla="*/ 291666 w 992176"/>
              <a:gd name="connsiteY2" fmla="*/ 13405 h 301764"/>
              <a:gd name="connsiteX3" fmla="*/ 548722 w 992176"/>
              <a:gd name="connsiteY3" fmla="*/ 851 h 301764"/>
              <a:gd name="connsiteX4" fmla="*/ 974690 w 992176"/>
              <a:gd name="connsiteY4" fmla="*/ 190587 h 301764"/>
              <a:gd name="connsiteX5" fmla="*/ 522240 w 992176"/>
              <a:gd name="connsiteY5" fmla="*/ 301553 h 301764"/>
              <a:gd name="connsiteX6" fmla="*/ 334353 w 992176"/>
              <a:gd name="connsiteY6" fmla="*/ 501864 h 30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176" h="301764" fill="none" extrusionOk="0">
                <a:moveTo>
                  <a:pt x="334353" y="501864"/>
                </a:moveTo>
                <a:cubicBezTo>
                  <a:pt x="346096" y="427078"/>
                  <a:pt x="333767" y="363080"/>
                  <a:pt x="334757" y="293562"/>
                </a:cubicBezTo>
                <a:cubicBezTo>
                  <a:pt x="-70605" y="243128"/>
                  <a:pt x="-139033" y="89090"/>
                  <a:pt x="291666" y="13405"/>
                </a:cubicBezTo>
                <a:cubicBezTo>
                  <a:pt x="372298" y="6881"/>
                  <a:pt x="467894" y="527"/>
                  <a:pt x="548722" y="851"/>
                </a:cubicBezTo>
                <a:cubicBezTo>
                  <a:pt x="856665" y="-3039"/>
                  <a:pt x="1043924" y="114056"/>
                  <a:pt x="974690" y="190587"/>
                </a:cubicBezTo>
                <a:cubicBezTo>
                  <a:pt x="934863" y="254421"/>
                  <a:pt x="712718" y="277196"/>
                  <a:pt x="522240" y="301553"/>
                </a:cubicBezTo>
                <a:cubicBezTo>
                  <a:pt x="439958" y="359495"/>
                  <a:pt x="356541" y="449539"/>
                  <a:pt x="334353" y="501864"/>
                </a:cubicBezTo>
                <a:close/>
              </a:path>
              <a:path w="992176" h="301764" stroke="0" extrusionOk="0">
                <a:moveTo>
                  <a:pt x="334353" y="501864"/>
                </a:moveTo>
                <a:cubicBezTo>
                  <a:pt x="334905" y="439438"/>
                  <a:pt x="331012" y="361466"/>
                  <a:pt x="334757" y="293562"/>
                </a:cubicBezTo>
                <a:cubicBezTo>
                  <a:pt x="-84316" y="246703"/>
                  <a:pt x="-113678" y="84817"/>
                  <a:pt x="291666" y="13405"/>
                </a:cubicBezTo>
                <a:cubicBezTo>
                  <a:pt x="372501" y="6851"/>
                  <a:pt x="449890" y="10969"/>
                  <a:pt x="548722" y="851"/>
                </a:cubicBezTo>
                <a:cubicBezTo>
                  <a:pt x="849072" y="7045"/>
                  <a:pt x="1068322" y="108366"/>
                  <a:pt x="974690" y="190587"/>
                </a:cubicBezTo>
                <a:cubicBezTo>
                  <a:pt x="946975" y="274950"/>
                  <a:pt x="745393" y="297243"/>
                  <a:pt x="522240" y="301553"/>
                </a:cubicBezTo>
                <a:cubicBezTo>
                  <a:pt x="473353" y="332888"/>
                  <a:pt x="387277" y="440852"/>
                  <a:pt x="334353" y="501864"/>
                </a:cubicBezTo>
                <a:close/>
              </a:path>
            </a:pathLst>
          </a:cu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000" dirty="0">
                <a:solidFill>
                  <a:schemeClr val="tx1">
                    <a:lumMod val="75000"/>
                    <a:lumOff val="25000"/>
                  </a:schemeClr>
                </a:solidFill>
              </a:rPr>
              <a:t>Pfarreien</a:t>
            </a:r>
          </a:p>
        </p:txBody>
      </p:sp>
      <p:pic>
        <p:nvPicPr>
          <p:cNvPr id="248903" name="Picture 78" descr="A picture containing table&#10;&#10;Description automatically generated">
            <a:extLst>
              <a:ext uri="{FF2B5EF4-FFF2-40B4-BE49-F238E27FC236}">
                <a16:creationId xmlns:a16="http://schemas.microsoft.com/office/drawing/2014/main" id="{3C967131-75ED-4434-B917-A7DD6C23C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39" t="11646" r="8606" b="6181"/>
          <a:stretch>
            <a:fillRect/>
          </a:stretch>
        </p:blipFill>
        <p:spPr bwMode="auto">
          <a:xfrm>
            <a:off x="5610912" y="4653088"/>
            <a:ext cx="4635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904" name="Picture 80" descr="A picture containing table&#10;&#10;Description automatically generated">
            <a:extLst>
              <a:ext uri="{FF2B5EF4-FFF2-40B4-BE49-F238E27FC236}">
                <a16:creationId xmlns:a16="http://schemas.microsoft.com/office/drawing/2014/main" id="{A3460851-EB4E-481B-A5A5-3AA34F891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39" t="11646" r="8606" b="6181"/>
          <a:stretch>
            <a:fillRect/>
          </a:stretch>
        </p:blipFill>
        <p:spPr bwMode="auto">
          <a:xfrm>
            <a:off x="3915462" y="4848350"/>
            <a:ext cx="4619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Oval Callout 65">
            <a:extLst>
              <a:ext uri="{FF2B5EF4-FFF2-40B4-BE49-F238E27FC236}">
                <a16:creationId xmlns:a16="http://schemas.microsoft.com/office/drawing/2014/main" id="{4F554B71-C8EA-48EF-A7EF-9350B1CB0D0A}"/>
              </a:ext>
            </a:extLst>
          </p:cNvPr>
          <p:cNvSpPr/>
          <p:nvPr/>
        </p:nvSpPr>
        <p:spPr>
          <a:xfrm>
            <a:off x="6696902" y="6013331"/>
            <a:ext cx="1723885" cy="419762"/>
          </a:xfrm>
          <a:custGeom>
            <a:avLst/>
            <a:gdLst>
              <a:gd name="connsiteX0" fmla="*/ 579432 w 1723885"/>
              <a:gd name="connsiteY0" fmla="*/ -838475 h 419762"/>
              <a:gd name="connsiteX1" fmla="*/ 970656 w 1723885"/>
              <a:gd name="connsiteY1" fmla="*/ 1676 h 419762"/>
              <a:gd name="connsiteX2" fmla="*/ 1587697 w 1723885"/>
              <a:gd name="connsiteY2" fmla="*/ 323108 h 419762"/>
              <a:gd name="connsiteX3" fmla="*/ 898300 w 1723885"/>
              <a:gd name="connsiteY3" fmla="*/ 419576 h 419762"/>
              <a:gd name="connsiteX4" fmla="*/ 509724 w 1723885"/>
              <a:gd name="connsiteY4" fmla="*/ 401440 h 419762"/>
              <a:gd name="connsiteX5" fmla="*/ 642429 w 1723885"/>
              <a:gd name="connsiteY5" fmla="*/ 6921 h 419762"/>
              <a:gd name="connsiteX6" fmla="*/ 579432 w 1723885"/>
              <a:gd name="connsiteY6" fmla="*/ -838475 h 41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3885" h="419762" fill="none" extrusionOk="0">
                <a:moveTo>
                  <a:pt x="579432" y="-838475"/>
                </a:moveTo>
                <a:cubicBezTo>
                  <a:pt x="629675" y="-750032"/>
                  <a:pt x="796651" y="-372762"/>
                  <a:pt x="970656" y="1676"/>
                </a:cubicBezTo>
                <a:cubicBezTo>
                  <a:pt x="1662595" y="1178"/>
                  <a:pt x="1882168" y="235708"/>
                  <a:pt x="1587697" y="323108"/>
                </a:cubicBezTo>
                <a:cubicBezTo>
                  <a:pt x="1436380" y="387041"/>
                  <a:pt x="1200909" y="424622"/>
                  <a:pt x="898300" y="419576"/>
                </a:cubicBezTo>
                <a:cubicBezTo>
                  <a:pt x="768082" y="409914"/>
                  <a:pt x="624077" y="423719"/>
                  <a:pt x="509724" y="401440"/>
                </a:cubicBezTo>
                <a:cubicBezTo>
                  <a:pt x="-226457" y="320905"/>
                  <a:pt x="-146549" y="54988"/>
                  <a:pt x="642429" y="6921"/>
                </a:cubicBezTo>
                <a:cubicBezTo>
                  <a:pt x="662134" y="-219579"/>
                  <a:pt x="530075" y="-728772"/>
                  <a:pt x="579432" y="-838475"/>
                </a:cubicBezTo>
                <a:close/>
              </a:path>
              <a:path w="1723885" h="419762" stroke="0" extrusionOk="0">
                <a:moveTo>
                  <a:pt x="579432" y="-838475"/>
                </a:moveTo>
                <a:cubicBezTo>
                  <a:pt x="834345" y="-447966"/>
                  <a:pt x="826725" y="-114987"/>
                  <a:pt x="970656" y="1676"/>
                </a:cubicBezTo>
                <a:cubicBezTo>
                  <a:pt x="1653752" y="-3046"/>
                  <a:pt x="1940658" y="238636"/>
                  <a:pt x="1587697" y="323108"/>
                </a:cubicBezTo>
                <a:cubicBezTo>
                  <a:pt x="1437599" y="398986"/>
                  <a:pt x="1170159" y="427022"/>
                  <a:pt x="898300" y="419576"/>
                </a:cubicBezTo>
                <a:cubicBezTo>
                  <a:pt x="754234" y="409758"/>
                  <a:pt x="641126" y="420017"/>
                  <a:pt x="509724" y="401440"/>
                </a:cubicBezTo>
                <a:cubicBezTo>
                  <a:pt x="-220347" y="329654"/>
                  <a:pt x="-117017" y="54837"/>
                  <a:pt x="642429" y="6921"/>
                </a:cubicBezTo>
                <a:cubicBezTo>
                  <a:pt x="688875" y="-152824"/>
                  <a:pt x="642757" y="-622481"/>
                  <a:pt x="579432" y="-838475"/>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1000" dirty="0">
                <a:solidFill>
                  <a:schemeClr val="tx1">
                    <a:lumMod val="75000"/>
                    <a:lumOff val="25000"/>
                  </a:schemeClr>
                </a:solidFill>
              </a:rPr>
              <a:t>SchöpfungsZeit</a:t>
            </a:r>
          </a:p>
          <a:p>
            <a:pPr algn="ctr">
              <a:defRPr/>
            </a:pPr>
            <a:r>
              <a:rPr lang="de-CH" sz="1000" dirty="0">
                <a:solidFill>
                  <a:schemeClr val="tx1">
                    <a:lumMod val="75000"/>
                    <a:lumOff val="25000"/>
                  </a:schemeClr>
                </a:solidFill>
              </a:rPr>
              <a:t>1. Sep. bis 4. Okt.</a:t>
            </a:r>
            <a:endParaRPr lang="en-CH" sz="1000" dirty="0">
              <a:solidFill>
                <a:schemeClr val="tx1">
                  <a:lumMod val="75000"/>
                  <a:lumOff val="25000"/>
                </a:schemeClr>
              </a:solidFill>
            </a:endParaRPr>
          </a:p>
        </p:txBody>
      </p:sp>
      <p:sp>
        <p:nvSpPr>
          <p:cNvPr id="39" name="Oval Callout 65">
            <a:extLst>
              <a:ext uri="{FF2B5EF4-FFF2-40B4-BE49-F238E27FC236}">
                <a16:creationId xmlns:a16="http://schemas.microsoft.com/office/drawing/2014/main" id="{2BB365D0-59EE-484B-B8B7-7B1357FA3AE9}"/>
              </a:ext>
            </a:extLst>
          </p:cNvPr>
          <p:cNvSpPr/>
          <p:nvPr/>
        </p:nvSpPr>
        <p:spPr>
          <a:xfrm>
            <a:off x="4917234" y="6298419"/>
            <a:ext cx="1777700" cy="512844"/>
          </a:xfrm>
          <a:custGeom>
            <a:avLst/>
            <a:gdLst>
              <a:gd name="connsiteX0" fmla="*/ -100245 w 1777700"/>
              <a:gd name="connsiteY0" fmla="*/ -796390 h 512844"/>
              <a:gd name="connsiteX1" fmla="*/ 824302 w 1777700"/>
              <a:gd name="connsiteY1" fmla="*/ 677 h 512844"/>
              <a:gd name="connsiteX2" fmla="*/ 1348577 w 1777700"/>
              <a:gd name="connsiteY2" fmla="*/ 36962 h 512844"/>
              <a:gd name="connsiteX3" fmla="*/ 1076829 w 1777700"/>
              <a:gd name="connsiteY3" fmla="*/ 507044 h 512844"/>
              <a:gd name="connsiteX4" fmla="*/ 667032 w 1777700"/>
              <a:gd name="connsiteY4" fmla="*/ 504731 h 512844"/>
              <a:gd name="connsiteX5" fmla="*/ 496913 w 1777700"/>
              <a:gd name="connsiteY5" fmla="*/ 26275 h 512844"/>
              <a:gd name="connsiteX6" fmla="*/ -100245 w 1777700"/>
              <a:gd name="connsiteY6" fmla="*/ -796390 h 51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7700" h="512844" fill="none" extrusionOk="0">
                <a:moveTo>
                  <a:pt x="-100245" y="-796390"/>
                </a:moveTo>
                <a:cubicBezTo>
                  <a:pt x="199307" y="-520206"/>
                  <a:pt x="661354" y="-265511"/>
                  <a:pt x="824302" y="677"/>
                </a:cubicBezTo>
                <a:cubicBezTo>
                  <a:pt x="1030746" y="-10323"/>
                  <a:pt x="1184042" y="15815"/>
                  <a:pt x="1348577" y="36962"/>
                </a:cubicBezTo>
                <a:cubicBezTo>
                  <a:pt x="2037947" y="189163"/>
                  <a:pt x="1920967" y="478929"/>
                  <a:pt x="1076829" y="507044"/>
                </a:cubicBezTo>
                <a:cubicBezTo>
                  <a:pt x="942713" y="511377"/>
                  <a:pt x="795475" y="521356"/>
                  <a:pt x="667032" y="504731"/>
                </a:cubicBezTo>
                <a:cubicBezTo>
                  <a:pt x="-95628" y="447608"/>
                  <a:pt x="-257191" y="119043"/>
                  <a:pt x="496913" y="26275"/>
                </a:cubicBezTo>
                <a:cubicBezTo>
                  <a:pt x="493290" y="-118506"/>
                  <a:pt x="245716" y="-465818"/>
                  <a:pt x="-100245" y="-796390"/>
                </a:cubicBezTo>
                <a:close/>
              </a:path>
              <a:path w="1777700" h="512844" stroke="0" extrusionOk="0">
                <a:moveTo>
                  <a:pt x="-100245" y="-796390"/>
                </a:moveTo>
                <a:cubicBezTo>
                  <a:pt x="106242" y="-697187"/>
                  <a:pt x="543226" y="-129923"/>
                  <a:pt x="824302" y="677"/>
                </a:cubicBezTo>
                <a:cubicBezTo>
                  <a:pt x="1024660" y="-10555"/>
                  <a:pt x="1198063" y="37373"/>
                  <a:pt x="1348577" y="36962"/>
                </a:cubicBezTo>
                <a:cubicBezTo>
                  <a:pt x="2040522" y="203492"/>
                  <a:pt x="1844918" y="479153"/>
                  <a:pt x="1076829" y="507044"/>
                </a:cubicBezTo>
                <a:cubicBezTo>
                  <a:pt x="923773" y="496662"/>
                  <a:pt x="816004" y="523041"/>
                  <a:pt x="667032" y="504731"/>
                </a:cubicBezTo>
                <a:cubicBezTo>
                  <a:pt x="-114439" y="458539"/>
                  <a:pt x="-182175" y="125499"/>
                  <a:pt x="496913" y="26275"/>
                </a:cubicBezTo>
                <a:cubicBezTo>
                  <a:pt x="404452" y="-178659"/>
                  <a:pt x="132690" y="-527169"/>
                  <a:pt x="-100245" y="-796390"/>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1000" dirty="0">
                <a:solidFill>
                  <a:schemeClr val="tx1">
                    <a:lumMod val="75000"/>
                    <a:lumOff val="25000"/>
                  </a:schemeClr>
                </a:solidFill>
              </a:rPr>
              <a:t>Berner Gruppe</a:t>
            </a:r>
            <a:br>
              <a:rPr lang="de-CH" sz="1000" dirty="0">
                <a:solidFill>
                  <a:schemeClr val="tx1">
                    <a:lumMod val="75000"/>
                    <a:lumOff val="25000"/>
                  </a:schemeClr>
                </a:solidFill>
              </a:rPr>
            </a:br>
            <a:r>
              <a:rPr lang="de-CH" sz="1000" dirty="0">
                <a:solidFill>
                  <a:schemeClr val="tx1">
                    <a:lumMod val="75000"/>
                    <a:lumOff val="25000"/>
                  </a:schemeClr>
                </a:solidFill>
              </a:rPr>
              <a:t>Kirchen und Klima</a:t>
            </a:r>
            <a:endParaRPr lang="en-CH" sz="1000" dirty="0">
              <a:solidFill>
                <a:schemeClr val="tx1">
                  <a:lumMod val="75000"/>
                  <a:lumOff val="25000"/>
                </a:schemeClr>
              </a:solidFill>
            </a:endParaRPr>
          </a:p>
        </p:txBody>
      </p:sp>
      <p:sp>
        <p:nvSpPr>
          <p:cNvPr id="40" name="Oval Callout 65">
            <a:extLst>
              <a:ext uri="{FF2B5EF4-FFF2-40B4-BE49-F238E27FC236}">
                <a16:creationId xmlns:a16="http://schemas.microsoft.com/office/drawing/2014/main" id="{107665BC-4996-4E38-9C0A-B25270AF1DC9}"/>
              </a:ext>
            </a:extLst>
          </p:cNvPr>
          <p:cNvSpPr/>
          <p:nvPr/>
        </p:nvSpPr>
        <p:spPr>
          <a:xfrm>
            <a:off x="5435164" y="5490980"/>
            <a:ext cx="1522965" cy="419762"/>
          </a:xfrm>
          <a:custGeom>
            <a:avLst/>
            <a:gdLst>
              <a:gd name="connsiteX0" fmla="*/ 1689532 w 1522965"/>
              <a:gd name="connsiteY0" fmla="*/ -589090 h 419762"/>
              <a:gd name="connsiteX1" fmla="*/ 1127776 w 1522965"/>
              <a:gd name="connsiteY1" fmla="*/ 25877 h 419762"/>
              <a:gd name="connsiteX2" fmla="*/ 914682 w 1522965"/>
              <a:gd name="connsiteY2" fmla="*/ 415471 h 419762"/>
              <a:gd name="connsiteX3" fmla="*/ 570131 w 1522965"/>
              <a:gd name="connsiteY3" fmla="*/ 413028 h 419762"/>
              <a:gd name="connsiteX4" fmla="*/ 466545 w 1522965"/>
              <a:gd name="connsiteY4" fmla="*/ 16383 h 419762"/>
              <a:gd name="connsiteX5" fmla="*/ 851019 w 1522965"/>
              <a:gd name="connsiteY5" fmla="*/ 1457 h 419762"/>
              <a:gd name="connsiteX6" fmla="*/ 1689532 w 1522965"/>
              <a:gd name="connsiteY6" fmla="*/ -589090 h 41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2965" h="419762" fill="none" extrusionOk="0">
                <a:moveTo>
                  <a:pt x="1689532" y="-589090"/>
                </a:moveTo>
                <a:cubicBezTo>
                  <a:pt x="1562599" y="-356185"/>
                  <a:pt x="1342525" y="-287369"/>
                  <a:pt x="1127776" y="25877"/>
                </a:cubicBezTo>
                <a:cubicBezTo>
                  <a:pt x="1763101" y="115409"/>
                  <a:pt x="1593868" y="389588"/>
                  <a:pt x="914682" y="415471"/>
                </a:cubicBezTo>
                <a:cubicBezTo>
                  <a:pt x="800801" y="426113"/>
                  <a:pt x="691823" y="424347"/>
                  <a:pt x="570131" y="413028"/>
                </a:cubicBezTo>
                <a:cubicBezTo>
                  <a:pt x="-125595" y="331024"/>
                  <a:pt x="-236110" y="130462"/>
                  <a:pt x="466545" y="16383"/>
                </a:cubicBezTo>
                <a:cubicBezTo>
                  <a:pt x="610126" y="3730"/>
                  <a:pt x="704123" y="-17398"/>
                  <a:pt x="851019" y="1457"/>
                </a:cubicBezTo>
                <a:cubicBezTo>
                  <a:pt x="1211482" y="-343931"/>
                  <a:pt x="1350627" y="-288274"/>
                  <a:pt x="1689532" y="-589090"/>
                </a:cubicBezTo>
                <a:close/>
              </a:path>
              <a:path w="1522965" h="419762" stroke="0" extrusionOk="0">
                <a:moveTo>
                  <a:pt x="1689532" y="-589090"/>
                </a:moveTo>
                <a:cubicBezTo>
                  <a:pt x="1466528" y="-388851"/>
                  <a:pt x="1320870" y="-155331"/>
                  <a:pt x="1127776" y="25877"/>
                </a:cubicBezTo>
                <a:cubicBezTo>
                  <a:pt x="1755196" y="117087"/>
                  <a:pt x="1613075" y="393359"/>
                  <a:pt x="914682" y="415471"/>
                </a:cubicBezTo>
                <a:cubicBezTo>
                  <a:pt x="800979" y="425965"/>
                  <a:pt x="679222" y="425301"/>
                  <a:pt x="570131" y="413028"/>
                </a:cubicBezTo>
                <a:cubicBezTo>
                  <a:pt x="-143912" y="353200"/>
                  <a:pt x="-162077" y="118366"/>
                  <a:pt x="466545" y="16383"/>
                </a:cubicBezTo>
                <a:cubicBezTo>
                  <a:pt x="590603" y="4394"/>
                  <a:pt x="734347" y="-4116"/>
                  <a:pt x="851019" y="1457"/>
                </a:cubicBezTo>
                <a:cubicBezTo>
                  <a:pt x="1069033" y="-60159"/>
                  <a:pt x="1366083" y="-450717"/>
                  <a:pt x="1689532" y="-589090"/>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1000" dirty="0">
                <a:solidFill>
                  <a:schemeClr val="tx1">
                    <a:lumMod val="75000"/>
                    <a:lumOff val="25000"/>
                  </a:schemeClr>
                </a:solidFill>
              </a:rPr>
              <a:t>Ökumene</a:t>
            </a:r>
          </a:p>
          <a:p>
            <a:pPr algn="ctr">
              <a:defRPr/>
            </a:pPr>
            <a:r>
              <a:rPr lang="de-CH" sz="1000" dirty="0" err="1">
                <a:solidFill>
                  <a:schemeClr val="tx1">
                    <a:lumMod val="75000"/>
                    <a:lumOff val="25000"/>
                  </a:schemeClr>
                </a:solidFill>
              </a:rPr>
              <a:t>Refbejuso</a:t>
            </a:r>
            <a:r>
              <a:rPr lang="de-CH" sz="1000" dirty="0">
                <a:solidFill>
                  <a:schemeClr val="tx1">
                    <a:lumMod val="75000"/>
                    <a:lumOff val="25000"/>
                  </a:schemeClr>
                </a:solidFill>
              </a:rPr>
              <a:t> etc.</a:t>
            </a:r>
            <a:endParaRPr lang="en-CH" sz="1000" dirty="0">
              <a:solidFill>
                <a:schemeClr val="tx1">
                  <a:lumMod val="75000"/>
                  <a:lumOff val="25000"/>
                </a:schemeClr>
              </a:solidFill>
            </a:endParaRPr>
          </a:p>
        </p:txBody>
      </p:sp>
      <p:sp>
        <p:nvSpPr>
          <p:cNvPr id="41" name="Oval Callout 65">
            <a:extLst>
              <a:ext uri="{FF2B5EF4-FFF2-40B4-BE49-F238E27FC236}">
                <a16:creationId xmlns:a16="http://schemas.microsoft.com/office/drawing/2014/main" id="{71255C97-4223-4961-8D04-503EDF85F371}"/>
              </a:ext>
            </a:extLst>
          </p:cNvPr>
          <p:cNvSpPr/>
          <p:nvPr/>
        </p:nvSpPr>
        <p:spPr>
          <a:xfrm>
            <a:off x="784322" y="4067383"/>
            <a:ext cx="1522290" cy="554051"/>
          </a:xfrm>
          <a:custGeom>
            <a:avLst/>
            <a:gdLst>
              <a:gd name="connsiteX0" fmla="*/ 1841012 w 1522290"/>
              <a:gd name="connsiteY0" fmla="*/ 1130358 h 554051"/>
              <a:gd name="connsiteX1" fmla="*/ 941798 w 1522290"/>
              <a:gd name="connsiteY1" fmla="*/ 546135 h 554051"/>
              <a:gd name="connsiteX2" fmla="*/ 468910 w 1522290"/>
              <a:gd name="connsiteY2" fmla="*/ 532819 h 554051"/>
              <a:gd name="connsiteX3" fmla="*/ 471411 w 1522290"/>
              <a:gd name="connsiteY3" fmla="*/ 20854 h 554051"/>
              <a:gd name="connsiteX4" fmla="*/ 943641 w 1522290"/>
              <a:gd name="connsiteY4" fmla="*/ 8079 h 554051"/>
              <a:gd name="connsiteX5" fmla="*/ 1205626 w 1522290"/>
              <a:gd name="connsiteY5" fmla="*/ 501908 h 554051"/>
              <a:gd name="connsiteX6" fmla="*/ 1841012 w 1522290"/>
              <a:gd name="connsiteY6" fmla="*/ 1130358 h 55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2290" h="554051" fill="none" extrusionOk="0">
                <a:moveTo>
                  <a:pt x="1841012" y="1130358"/>
                </a:moveTo>
                <a:cubicBezTo>
                  <a:pt x="1392987" y="869740"/>
                  <a:pt x="1430720" y="765950"/>
                  <a:pt x="941798" y="546135"/>
                </a:cubicBezTo>
                <a:cubicBezTo>
                  <a:pt x="796972" y="556183"/>
                  <a:pt x="602833" y="569692"/>
                  <a:pt x="468910" y="532819"/>
                </a:cubicBezTo>
                <a:cubicBezTo>
                  <a:pt x="-155406" y="502225"/>
                  <a:pt x="-111648" y="130818"/>
                  <a:pt x="471411" y="20854"/>
                </a:cubicBezTo>
                <a:cubicBezTo>
                  <a:pt x="625980" y="-17792"/>
                  <a:pt x="774931" y="7546"/>
                  <a:pt x="943641" y="8079"/>
                </a:cubicBezTo>
                <a:cubicBezTo>
                  <a:pt x="1594977" y="66048"/>
                  <a:pt x="1697795" y="332750"/>
                  <a:pt x="1205626" y="501908"/>
                </a:cubicBezTo>
                <a:cubicBezTo>
                  <a:pt x="1368307" y="656219"/>
                  <a:pt x="1669036" y="945820"/>
                  <a:pt x="1841012" y="1130358"/>
                </a:cubicBezTo>
                <a:close/>
              </a:path>
              <a:path w="1522290" h="554051" stroke="0" extrusionOk="0">
                <a:moveTo>
                  <a:pt x="1841012" y="1130358"/>
                </a:moveTo>
                <a:cubicBezTo>
                  <a:pt x="1513138" y="900940"/>
                  <a:pt x="1106450" y="558787"/>
                  <a:pt x="941798" y="546135"/>
                </a:cubicBezTo>
                <a:cubicBezTo>
                  <a:pt x="789520" y="557846"/>
                  <a:pt x="620441" y="562721"/>
                  <a:pt x="468910" y="532819"/>
                </a:cubicBezTo>
                <a:cubicBezTo>
                  <a:pt x="-154649" y="474676"/>
                  <a:pt x="-192290" y="157709"/>
                  <a:pt x="471411" y="20854"/>
                </a:cubicBezTo>
                <a:cubicBezTo>
                  <a:pt x="618531" y="-4287"/>
                  <a:pt x="801987" y="2643"/>
                  <a:pt x="943641" y="8079"/>
                </a:cubicBezTo>
                <a:cubicBezTo>
                  <a:pt x="1584382" y="72748"/>
                  <a:pt x="1757207" y="361660"/>
                  <a:pt x="1205626" y="501908"/>
                </a:cubicBezTo>
                <a:cubicBezTo>
                  <a:pt x="1457365" y="681488"/>
                  <a:pt x="1588558" y="862258"/>
                  <a:pt x="1841012" y="1130358"/>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1000" dirty="0">
                <a:solidFill>
                  <a:schemeClr val="tx1">
                    <a:lumMod val="75000"/>
                    <a:lumOff val="25000"/>
                  </a:schemeClr>
                </a:solidFill>
              </a:rPr>
              <a:t>Andere GKG + Landeskirchen, TG/AG/ZH/LU</a:t>
            </a:r>
            <a:endParaRPr lang="en-CH" sz="1000" dirty="0">
              <a:solidFill>
                <a:schemeClr val="tx1">
                  <a:lumMod val="75000"/>
                  <a:lumOff val="25000"/>
                </a:schemeClr>
              </a:solidFill>
            </a:endParaRPr>
          </a:p>
        </p:txBody>
      </p:sp>
      <p:sp>
        <p:nvSpPr>
          <p:cNvPr id="42" name="Oval Callout 62">
            <a:extLst>
              <a:ext uri="{FF2B5EF4-FFF2-40B4-BE49-F238E27FC236}">
                <a16:creationId xmlns:a16="http://schemas.microsoft.com/office/drawing/2014/main" id="{59B9AB5A-E1E8-45AC-982E-8889378F66BA}"/>
              </a:ext>
            </a:extLst>
          </p:cNvPr>
          <p:cNvSpPr/>
          <p:nvPr/>
        </p:nvSpPr>
        <p:spPr>
          <a:xfrm>
            <a:off x="5976155" y="1107386"/>
            <a:ext cx="787753" cy="480131"/>
          </a:xfrm>
          <a:custGeom>
            <a:avLst/>
            <a:gdLst>
              <a:gd name="connsiteX0" fmla="*/ -995688 w 787753"/>
              <a:gd name="connsiteY0" fmla="*/ 1591356 h 480131"/>
              <a:gd name="connsiteX1" fmla="*/ 124863 w 787753"/>
              <a:gd name="connsiteY1" fmla="*/ 415416 h 480131"/>
              <a:gd name="connsiteX2" fmla="*/ 218320 w 787753"/>
              <a:gd name="connsiteY2" fmla="*/ 25164 h 480131"/>
              <a:gd name="connsiteX3" fmla="*/ 596811 w 787753"/>
              <a:gd name="connsiteY3" fmla="*/ 34315 h 480131"/>
              <a:gd name="connsiteX4" fmla="*/ 633676 w 787753"/>
              <a:gd name="connsiteY4" fmla="*/ 430512 h 480131"/>
              <a:gd name="connsiteX5" fmla="*/ 252226 w 787753"/>
              <a:gd name="connsiteY5" fmla="*/ 464069 h 480131"/>
              <a:gd name="connsiteX6" fmla="*/ -995688 w 787753"/>
              <a:gd name="connsiteY6" fmla="*/ 1591356 h 48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53" h="480131" fill="none" extrusionOk="0">
                <a:moveTo>
                  <a:pt x="-995688" y="1591356"/>
                </a:moveTo>
                <a:cubicBezTo>
                  <a:pt x="-615752" y="1340613"/>
                  <a:pt x="-314208" y="700236"/>
                  <a:pt x="124863" y="415416"/>
                </a:cubicBezTo>
                <a:cubicBezTo>
                  <a:pt x="-65720" y="297916"/>
                  <a:pt x="-33057" y="104715"/>
                  <a:pt x="218320" y="25164"/>
                </a:cubicBezTo>
                <a:cubicBezTo>
                  <a:pt x="339057" y="-2515"/>
                  <a:pt x="494487" y="-3251"/>
                  <a:pt x="596811" y="34315"/>
                </a:cubicBezTo>
                <a:cubicBezTo>
                  <a:pt x="840365" y="103200"/>
                  <a:pt x="837886" y="346379"/>
                  <a:pt x="633676" y="430512"/>
                </a:cubicBezTo>
                <a:cubicBezTo>
                  <a:pt x="545364" y="482728"/>
                  <a:pt x="362727" y="478350"/>
                  <a:pt x="252226" y="464069"/>
                </a:cubicBezTo>
                <a:cubicBezTo>
                  <a:pt x="69694" y="710703"/>
                  <a:pt x="-540638" y="1200224"/>
                  <a:pt x="-995688" y="1591356"/>
                </a:cubicBezTo>
                <a:close/>
              </a:path>
              <a:path w="787753" h="480131" stroke="0" extrusionOk="0">
                <a:moveTo>
                  <a:pt x="-995688" y="1591356"/>
                </a:moveTo>
                <a:cubicBezTo>
                  <a:pt x="-642987" y="1385083"/>
                  <a:pt x="-166924" y="913248"/>
                  <a:pt x="124863" y="415416"/>
                </a:cubicBezTo>
                <a:cubicBezTo>
                  <a:pt x="-72686" y="299698"/>
                  <a:pt x="-18097" y="137554"/>
                  <a:pt x="218320" y="25164"/>
                </a:cubicBezTo>
                <a:cubicBezTo>
                  <a:pt x="339284" y="-4761"/>
                  <a:pt x="478725" y="-4675"/>
                  <a:pt x="596811" y="34315"/>
                </a:cubicBezTo>
                <a:cubicBezTo>
                  <a:pt x="828257" y="114528"/>
                  <a:pt x="878359" y="341128"/>
                  <a:pt x="633676" y="430512"/>
                </a:cubicBezTo>
                <a:cubicBezTo>
                  <a:pt x="536009" y="489886"/>
                  <a:pt x="387127" y="493512"/>
                  <a:pt x="252226" y="464069"/>
                </a:cubicBezTo>
                <a:cubicBezTo>
                  <a:pt x="-201976" y="983650"/>
                  <a:pt x="-538128" y="1028890"/>
                  <a:pt x="-995688" y="1591356"/>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1000" dirty="0" err="1">
                <a:solidFill>
                  <a:schemeClr val="tx1">
                    <a:lumMod val="75000"/>
                    <a:lumOff val="25000"/>
                  </a:schemeClr>
                </a:solidFill>
              </a:rPr>
              <a:t>KiD</a:t>
            </a:r>
            <a:r>
              <a:rPr lang="de-CH" sz="1000" dirty="0">
                <a:solidFill>
                  <a:schemeClr val="tx1">
                    <a:lumMod val="75000"/>
                    <a:lumOff val="25000"/>
                  </a:schemeClr>
                </a:solidFill>
              </a:rPr>
              <a:t>, FASA, </a:t>
            </a:r>
            <a:r>
              <a:rPr lang="de-CH" sz="1000" dirty="0" err="1">
                <a:solidFill>
                  <a:schemeClr val="tx1">
                    <a:lumMod val="75000"/>
                    <a:lumOff val="25000"/>
                  </a:schemeClr>
                </a:solidFill>
              </a:rPr>
              <a:t>KiJu</a:t>
            </a:r>
            <a:endParaRPr lang="en-CH" sz="1000" dirty="0">
              <a:solidFill>
                <a:schemeClr val="tx1">
                  <a:lumMod val="75000"/>
                  <a:lumOff val="25000"/>
                </a:schemeClr>
              </a:solidFill>
            </a:endParaRPr>
          </a:p>
        </p:txBody>
      </p:sp>
      <p:sp>
        <p:nvSpPr>
          <p:cNvPr id="43" name="Oval Callout 65">
            <a:extLst>
              <a:ext uri="{FF2B5EF4-FFF2-40B4-BE49-F238E27FC236}">
                <a16:creationId xmlns:a16="http://schemas.microsoft.com/office/drawing/2014/main" id="{EDF4B38A-2C8C-470F-ACAD-A55E27879B27}"/>
              </a:ext>
            </a:extLst>
          </p:cNvPr>
          <p:cNvSpPr/>
          <p:nvPr/>
        </p:nvSpPr>
        <p:spPr>
          <a:xfrm>
            <a:off x="6897482" y="3016381"/>
            <a:ext cx="896882" cy="320198"/>
          </a:xfrm>
          <a:custGeom>
            <a:avLst/>
            <a:gdLst>
              <a:gd name="connsiteX0" fmla="*/ -117599 w 896882"/>
              <a:gd name="connsiteY0" fmla="*/ -280449 h 320198"/>
              <a:gd name="connsiteX1" fmla="*/ 342679 w 896882"/>
              <a:gd name="connsiteY1" fmla="*/ 4516 h 320198"/>
              <a:gd name="connsiteX2" fmla="*/ 616059 w 896882"/>
              <a:gd name="connsiteY2" fmla="*/ 11604 h 320198"/>
              <a:gd name="connsiteX3" fmla="*/ 618133 w 896882"/>
              <a:gd name="connsiteY3" fmla="*/ 308293 h 320198"/>
              <a:gd name="connsiteX4" fmla="*/ 344199 w 896882"/>
              <a:gd name="connsiteY4" fmla="*/ 315812 h 320198"/>
              <a:gd name="connsiteX5" fmla="*/ 187130 w 896882"/>
              <a:gd name="connsiteY5" fmla="*/ 29989 h 320198"/>
              <a:gd name="connsiteX6" fmla="*/ -117599 w 896882"/>
              <a:gd name="connsiteY6" fmla="*/ -280449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882" h="320198" fill="none" extrusionOk="0">
                <a:moveTo>
                  <a:pt x="-117599" y="-280449"/>
                </a:moveTo>
                <a:cubicBezTo>
                  <a:pt x="58371" y="-132023"/>
                  <a:pt x="94330" y="-92957"/>
                  <a:pt x="342679" y="4516"/>
                </a:cubicBezTo>
                <a:cubicBezTo>
                  <a:pt x="443652" y="-6491"/>
                  <a:pt x="526578" y="1508"/>
                  <a:pt x="616059" y="11604"/>
                </a:cubicBezTo>
                <a:cubicBezTo>
                  <a:pt x="989662" y="70783"/>
                  <a:pt x="1006259" y="259479"/>
                  <a:pt x="618133" y="308293"/>
                </a:cubicBezTo>
                <a:cubicBezTo>
                  <a:pt x="532699" y="316248"/>
                  <a:pt x="427608" y="332828"/>
                  <a:pt x="344199" y="315812"/>
                </a:cubicBezTo>
                <a:cubicBezTo>
                  <a:pt x="-8295" y="285254"/>
                  <a:pt x="-133450" y="102488"/>
                  <a:pt x="187130" y="29989"/>
                </a:cubicBezTo>
                <a:cubicBezTo>
                  <a:pt x="160109" y="-38180"/>
                  <a:pt x="-96991" y="-216352"/>
                  <a:pt x="-117599" y="-280449"/>
                </a:cubicBezTo>
                <a:close/>
              </a:path>
              <a:path w="896882" h="320198" stroke="0" extrusionOk="0">
                <a:moveTo>
                  <a:pt x="-117599" y="-280449"/>
                </a:moveTo>
                <a:cubicBezTo>
                  <a:pt x="17978" y="-194547"/>
                  <a:pt x="185734" y="-122490"/>
                  <a:pt x="342679" y="4516"/>
                </a:cubicBezTo>
                <a:cubicBezTo>
                  <a:pt x="445778" y="-8695"/>
                  <a:pt x="532265" y="11154"/>
                  <a:pt x="616059" y="11604"/>
                </a:cubicBezTo>
                <a:cubicBezTo>
                  <a:pt x="990934" y="83931"/>
                  <a:pt x="987547" y="257739"/>
                  <a:pt x="618133" y="308293"/>
                </a:cubicBezTo>
                <a:cubicBezTo>
                  <a:pt x="523650" y="312858"/>
                  <a:pt x="437796" y="324908"/>
                  <a:pt x="344199" y="315812"/>
                </a:cubicBezTo>
                <a:cubicBezTo>
                  <a:pt x="-1150" y="305337"/>
                  <a:pt x="-114450" y="108934"/>
                  <a:pt x="187130" y="29989"/>
                </a:cubicBezTo>
                <a:cubicBezTo>
                  <a:pt x="136689" y="11448"/>
                  <a:pt x="-50016" y="-210774"/>
                  <a:pt x="-117599" y="-280449"/>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1000" dirty="0">
                <a:solidFill>
                  <a:schemeClr val="tx1">
                    <a:lumMod val="75000"/>
                    <a:lumOff val="25000"/>
                  </a:schemeClr>
                </a:solidFill>
              </a:rPr>
              <a:t>Justitia et Pax</a:t>
            </a:r>
            <a:endParaRPr lang="en-CH" sz="1000" dirty="0">
              <a:solidFill>
                <a:schemeClr val="tx1">
                  <a:lumMod val="75000"/>
                  <a:lumOff val="25000"/>
                </a:schemeClr>
              </a:solidFill>
            </a:endParaRPr>
          </a:p>
        </p:txBody>
      </p:sp>
      <p:sp>
        <p:nvSpPr>
          <p:cNvPr id="55" name="Oval Callout 65">
            <a:extLst>
              <a:ext uri="{FF2B5EF4-FFF2-40B4-BE49-F238E27FC236}">
                <a16:creationId xmlns:a16="http://schemas.microsoft.com/office/drawing/2014/main" id="{04B45B97-9B63-4F21-B6E2-724C6358713A}"/>
              </a:ext>
            </a:extLst>
          </p:cNvPr>
          <p:cNvSpPr/>
          <p:nvPr/>
        </p:nvSpPr>
        <p:spPr>
          <a:xfrm>
            <a:off x="5737243" y="7495099"/>
            <a:ext cx="1253945" cy="613823"/>
          </a:xfrm>
          <a:custGeom>
            <a:avLst/>
            <a:gdLst>
              <a:gd name="connsiteX0" fmla="*/ 337437 w 1253945"/>
              <a:gd name="connsiteY0" fmla="*/ 952923 h 613823"/>
              <a:gd name="connsiteX1" fmla="*/ 378229 w 1253945"/>
              <a:gd name="connsiteY1" fmla="*/ 588635 h 613823"/>
              <a:gd name="connsiteX2" fmla="*/ 238306 w 1253945"/>
              <a:gd name="connsiteY2" fmla="*/ 66085 h 613823"/>
              <a:gd name="connsiteX3" fmla="*/ 749347 w 1253945"/>
              <a:gd name="connsiteY3" fmla="*/ 5902 h 613823"/>
              <a:gd name="connsiteX4" fmla="*/ 1198385 w 1253945"/>
              <a:gd name="connsiteY4" fmla="*/ 433224 h 613823"/>
              <a:gd name="connsiteX5" fmla="*/ 611935 w 1253945"/>
              <a:gd name="connsiteY5" fmla="*/ 613735 h 613823"/>
              <a:gd name="connsiteX6" fmla="*/ 337437 w 1253945"/>
              <a:gd name="connsiteY6" fmla="*/ 952923 h 6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945" h="613823" fill="none" extrusionOk="0">
                <a:moveTo>
                  <a:pt x="337437" y="952923"/>
                </a:moveTo>
                <a:cubicBezTo>
                  <a:pt x="385035" y="784798"/>
                  <a:pt x="373821" y="658077"/>
                  <a:pt x="378229" y="588635"/>
                </a:cubicBezTo>
                <a:cubicBezTo>
                  <a:pt x="-19903" y="484801"/>
                  <a:pt x="-168407" y="241045"/>
                  <a:pt x="238306" y="66085"/>
                </a:cubicBezTo>
                <a:cubicBezTo>
                  <a:pt x="382542" y="13980"/>
                  <a:pt x="580912" y="-7428"/>
                  <a:pt x="749347" y="5902"/>
                </a:cubicBezTo>
                <a:cubicBezTo>
                  <a:pt x="1146431" y="39779"/>
                  <a:pt x="1333849" y="289146"/>
                  <a:pt x="1198385" y="433224"/>
                </a:cubicBezTo>
                <a:cubicBezTo>
                  <a:pt x="1130382" y="547833"/>
                  <a:pt x="841802" y="596945"/>
                  <a:pt x="611935" y="613735"/>
                </a:cubicBezTo>
                <a:cubicBezTo>
                  <a:pt x="520912" y="736616"/>
                  <a:pt x="361473" y="905526"/>
                  <a:pt x="337437" y="952923"/>
                </a:cubicBezTo>
                <a:close/>
              </a:path>
              <a:path w="1253945" h="613823" stroke="0" extrusionOk="0">
                <a:moveTo>
                  <a:pt x="337437" y="952923"/>
                </a:moveTo>
                <a:cubicBezTo>
                  <a:pt x="328010" y="823467"/>
                  <a:pt x="353930" y="664677"/>
                  <a:pt x="378229" y="588635"/>
                </a:cubicBezTo>
                <a:cubicBezTo>
                  <a:pt x="-5976" y="473934"/>
                  <a:pt x="-132827" y="214787"/>
                  <a:pt x="238306" y="66085"/>
                </a:cubicBezTo>
                <a:cubicBezTo>
                  <a:pt x="383633" y="25865"/>
                  <a:pt x="559077" y="305"/>
                  <a:pt x="749347" y="5902"/>
                </a:cubicBezTo>
                <a:cubicBezTo>
                  <a:pt x="1126871" y="25135"/>
                  <a:pt x="1369004" y="255809"/>
                  <a:pt x="1198385" y="433224"/>
                </a:cubicBezTo>
                <a:cubicBezTo>
                  <a:pt x="1129806" y="572042"/>
                  <a:pt x="896405" y="613644"/>
                  <a:pt x="611935" y="613735"/>
                </a:cubicBezTo>
                <a:cubicBezTo>
                  <a:pt x="498658" y="720883"/>
                  <a:pt x="365577" y="898332"/>
                  <a:pt x="337437" y="952923"/>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1000" dirty="0">
                <a:solidFill>
                  <a:schemeClr val="tx1">
                    <a:lumMod val="75000"/>
                    <a:lumOff val="25000"/>
                  </a:schemeClr>
                </a:solidFill>
              </a:rPr>
              <a:t>Ökumenische Kampagne 2021-2024</a:t>
            </a:r>
            <a:endParaRPr lang="en-CH" sz="1000" dirty="0">
              <a:solidFill>
                <a:schemeClr val="tx1">
                  <a:lumMod val="75000"/>
                  <a:lumOff val="25000"/>
                </a:schemeClr>
              </a:solidFill>
            </a:endParaRPr>
          </a:p>
        </p:txBody>
      </p:sp>
      <p:sp>
        <p:nvSpPr>
          <p:cNvPr id="59" name="Oval Callout 65">
            <a:extLst>
              <a:ext uri="{FF2B5EF4-FFF2-40B4-BE49-F238E27FC236}">
                <a16:creationId xmlns:a16="http://schemas.microsoft.com/office/drawing/2014/main" id="{A8A2F3A8-64A2-4D8B-BBF4-4B28E1B8044A}"/>
              </a:ext>
            </a:extLst>
          </p:cNvPr>
          <p:cNvSpPr/>
          <p:nvPr/>
        </p:nvSpPr>
        <p:spPr>
          <a:xfrm>
            <a:off x="7195024" y="3735376"/>
            <a:ext cx="1355106" cy="635235"/>
          </a:xfrm>
          <a:custGeom>
            <a:avLst/>
            <a:gdLst>
              <a:gd name="connsiteX0" fmla="*/ 155431 w 1355106"/>
              <a:gd name="connsiteY0" fmla="*/ 895980 h 635235"/>
              <a:gd name="connsiteX1" fmla="*/ 299283 w 1355106"/>
              <a:gd name="connsiteY1" fmla="*/ 581128 h 635235"/>
              <a:gd name="connsiteX2" fmla="*/ 409524 w 1355106"/>
              <a:gd name="connsiteY2" fmla="*/ 25908 h 635235"/>
              <a:gd name="connsiteX3" fmla="*/ 923343 w 1355106"/>
              <a:gd name="connsiteY3" fmla="*/ 21635 h 635235"/>
              <a:gd name="connsiteX4" fmla="*/ 1084242 w 1355106"/>
              <a:gd name="connsiteY4" fmla="*/ 571657 h 635235"/>
              <a:gd name="connsiteX5" fmla="*/ 537405 w 1355106"/>
              <a:gd name="connsiteY5" fmla="*/ 628367 h 635235"/>
              <a:gd name="connsiteX6" fmla="*/ 155431 w 1355106"/>
              <a:gd name="connsiteY6" fmla="*/ 895980 h 63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5106" h="635235" fill="none" extrusionOk="0">
                <a:moveTo>
                  <a:pt x="155431" y="895980"/>
                </a:moveTo>
                <a:cubicBezTo>
                  <a:pt x="180911" y="807433"/>
                  <a:pt x="271375" y="633063"/>
                  <a:pt x="299283" y="581128"/>
                </a:cubicBezTo>
                <a:cubicBezTo>
                  <a:pt x="-107016" y="428765"/>
                  <a:pt x="-120859" y="159496"/>
                  <a:pt x="409524" y="25908"/>
                </a:cubicBezTo>
                <a:cubicBezTo>
                  <a:pt x="573201" y="429"/>
                  <a:pt x="765364" y="-5795"/>
                  <a:pt x="923343" y="21635"/>
                </a:cubicBezTo>
                <a:cubicBezTo>
                  <a:pt x="1423420" y="95577"/>
                  <a:pt x="1499836" y="433163"/>
                  <a:pt x="1084242" y="571657"/>
                </a:cubicBezTo>
                <a:cubicBezTo>
                  <a:pt x="941146" y="627471"/>
                  <a:pt x="706132" y="627093"/>
                  <a:pt x="537405" y="628367"/>
                </a:cubicBezTo>
                <a:cubicBezTo>
                  <a:pt x="468720" y="726584"/>
                  <a:pt x="232022" y="840554"/>
                  <a:pt x="155431" y="895980"/>
                </a:cubicBezTo>
                <a:close/>
              </a:path>
              <a:path w="1355106" h="635235" stroke="0" extrusionOk="0">
                <a:moveTo>
                  <a:pt x="155431" y="895980"/>
                </a:moveTo>
                <a:cubicBezTo>
                  <a:pt x="246219" y="755932"/>
                  <a:pt x="264376" y="718991"/>
                  <a:pt x="299283" y="581128"/>
                </a:cubicBezTo>
                <a:cubicBezTo>
                  <a:pt x="-135793" y="436510"/>
                  <a:pt x="-73751" y="161842"/>
                  <a:pt x="409524" y="25908"/>
                </a:cubicBezTo>
                <a:cubicBezTo>
                  <a:pt x="575050" y="19777"/>
                  <a:pt x="746012" y="4939"/>
                  <a:pt x="923343" y="21635"/>
                </a:cubicBezTo>
                <a:cubicBezTo>
                  <a:pt x="1396371" y="88474"/>
                  <a:pt x="1529813" y="433724"/>
                  <a:pt x="1084242" y="571657"/>
                </a:cubicBezTo>
                <a:cubicBezTo>
                  <a:pt x="943028" y="638017"/>
                  <a:pt x="736899" y="646541"/>
                  <a:pt x="537405" y="628367"/>
                </a:cubicBezTo>
                <a:cubicBezTo>
                  <a:pt x="394271" y="707810"/>
                  <a:pt x="197308" y="874017"/>
                  <a:pt x="155431" y="895980"/>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1000" dirty="0">
                <a:solidFill>
                  <a:schemeClr val="tx1">
                    <a:lumMod val="75000"/>
                    <a:lumOff val="25000"/>
                  </a:schemeClr>
                </a:solidFill>
              </a:rPr>
              <a:t>Ökumenische Kampagne</a:t>
            </a:r>
            <a:br>
              <a:rPr lang="de-CH" sz="1000" dirty="0">
                <a:solidFill>
                  <a:schemeClr val="tx1">
                    <a:lumMod val="75000"/>
                    <a:lumOff val="25000"/>
                  </a:schemeClr>
                </a:solidFill>
              </a:rPr>
            </a:br>
            <a:r>
              <a:rPr lang="de-CH" sz="1000" dirty="0">
                <a:solidFill>
                  <a:schemeClr val="tx1">
                    <a:lumMod val="75000"/>
                    <a:lumOff val="25000"/>
                  </a:schemeClr>
                </a:solidFill>
              </a:rPr>
              <a:t>2021-2024</a:t>
            </a:r>
            <a:endParaRPr lang="en-CH" sz="1000" dirty="0">
              <a:solidFill>
                <a:schemeClr val="tx1">
                  <a:lumMod val="75000"/>
                  <a:lumOff val="25000"/>
                </a:schemeClr>
              </a:solidFill>
            </a:endParaRPr>
          </a:p>
        </p:txBody>
      </p:sp>
      <p:sp>
        <p:nvSpPr>
          <p:cNvPr id="7" name="Oval Callout 60">
            <a:extLst>
              <a:ext uri="{FF2B5EF4-FFF2-40B4-BE49-F238E27FC236}">
                <a16:creationId xmlns:a16="http://schemas.microsoft.com/office/drawing/2014/main" id="{83141AD9-E1ED-4DC2-80D3-C66EF047E84E}"/>
              </a:ext>
            </a:extLst>
          </p:cNvPr>
          <p:cNvSpPr/>
          <p:nvPr/>
        </p:nvSpPr>
        <p:spPr>
          <a:xfrm>
            <a:off x="935706" y="3094025"/>
            <a:ext cx="1219347" cy="394954"/>
          </a:xfrm>
          <a:custGeom>
            <a:avLst/>
            <a:gdLst>
              <a:gd name="connsiteX0" fmla="*/ 1817827 w 1219347"/>
              <a:gd name="connsiteY0" fmla="*/ 10581 h 394954"/>
              <a:gd name="connsiteX1" fmla="*/ 1199850 w 1219347"/>
              <a:gd name="connsiteY1" fmla="*/ 147936 h 394954"/>
              <a:gd name="connsiteX2" fmla="*/ 633802 w 1219347"/>
              <a:gd name="connsiteY2" fmla="*/ 394799 h 394954"/>
              <a:gd name="connsiteX3" fmla="*/ 63710 w 1219347"/>
              <a:gd name="connsiteY3" fmla="*/ 285367 h 394954"/>
              <a:gd name="connsiteX4" fmla="*/ 570229 w 1219347"/>
              <a:gd name="connsiteY4" fmla="*/ 414 h 394954"/>
              <a:gd name="connsiteX5" fmla="*/ 1099580 w 1219347"/>
              <a:gd name="connsiteY5" fmla="*/ 79934 h 394954"/>
              <a:gd name="connsiteX6" fmla="*/ 1817827 w 1219347"/>
              <a:gd name="connsiteY6" fmla="*/ 10581 h 39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347" h="394954" fill="none" extrusionOk="0">
                <a:moveTo>
                  <a:pt x="1817827" y="10581"/>
                </a:moveTo>
                <a:cubicBezTo>
                  <a:pt x="1552150" y="102045"/>
                  <a:pt x="1301163" y="141988"/>
                  <a:pt x="1199850" y="147936"/>
                </a:cubicBezTo>
                <a:cubicBezTo>
                  <a:pt x="1337575" y="257322"/>
                  <a:pt x="982539" y="425679"/>
                  <a:pt x="633802" y="394799"/>
                </a:cubicBezTo>
                <a:cubicBezTo>
                  <a:pt x="394021" y="404242"/>
                  <a:pt x="188244" y="361395"/>
                  <a:pt x="63710" y="285367"/>
                </a:cubicBezTo>
                <a:cubicBezTo>
                  <a:pt x="-128750" y="154524"/>
                  <a:pt x="114630" y="34219"/>
                  <a:pt x="570229" y="414"/>
                </a:cubicBezTo>
                <a:cubicBezTo>
                  <a:pt x="791714" y="-3000"/>
                  <a:pt x="967471" y="18085"/>
                  <a:pt x="1099580" y="79934"/>
                </a:cubicBezTo>
                <a:cubicBezTo>
                  <a:pt x="1351548" y="-5662"/>
                  <a:pt x="1680186" y="13339"/>
                  <a:pt x="1817827" y="10581"/>
                </a:cubicBezTo>
                <a:close/>
              </a:path>
              <a:path w="1219347" h="394954" stroke="0" extrusionOk="0">
                <a:moveTo>
                  <a:pt x="1817827" y="10581"/>
                </a:moveTo>
                <a:cubicBezTo>
                  <a:pt x="1756708" y="70221"/>
                  <a:pt x="1497101" y="53288"/>
                  <a:pt x="1199850" y="147936"/>
                </a:cubicBezTo>
                <a:cubicBezTo>
                  <a:pt x="1311633" y="263616"/>
                  <a:pt x="1023912" y="395968"/>
                  <a:pt x="633802" y="394799"/>
                </a:cubicBezTo>
                <a:cubicBezTo>
                  <a:pt x="394540" y="407198"/>
                  <a:pt x="165335" y="361244"/>
                  <a:pt x="63710" y="285367"/>
                </a:cubicBezTo>
                <a:cubicBezTo>
                  <a:pt x="-168383" y="118330"/>
                  <a:pt x="174108" y="31123"/>
                  <a:pt x="570229" y="414"/>
                </a:cubicBezTo>
                <a:cubicBezTo>
                  <a:pt x="779686" y="-1847"/>
                  <a:pt x="996417" y="24144"/>
                  <a:pt x="1099580" y="79934"/>
                </a:cubicBezTo>
                <a:cubicBezTo>
                  <a:pt x="1452020" y="110938"/>
                  <a:pt x="1486321" y="32798"/>
                  <a:pt x="1817827" y="10581"/>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000" dirty="0">
                <a:solidFill>
                  <a:schemeClr val="tx1">
                    <a:lumMod val="75000"/>
                    <a:lumOff val="25000"/>
                  </a:schemeClr>
                </a:solidFill>
              </a:rPr>
              <a:t>Förder-programme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el 1">
            <a:extLst>
              <a:ext uri="{FF2B5EF4-FFF2-40B4-BE49-F238E27FC236}">
                <a16:creationId xmlns:a16="http://schemas.microsoft.com/office/drawing/2014/main" id="{19C3E5A0-588D-4C25-9FD7-73EA9FB33D28}"/>
              </a:ext>
            </a:extLst>
          </p:cNvPr>
          <p:cNvSpPr>
            <a:spLocks noGrp="1"/>
          </p:cNvSpPr>
          <p:nvPr>
            <p:ph type="ctrTitle"/>
          </p:nvPr>
        </p:nvSpPr>
        <p:spPr>
          <a:xfrm>
            <a:off x="1120775" y="404813"/>
            <a:ext cx="7772400" cy="727075"/>
          </a:xfrm>
        </p:spPr>
        <p:txBody>
          <a:bodyPr/>
          <a:lstStyle/>
          <a:p>
            <a:pPr eaLnBrk="1" hangingPunct="1">
              <a:defRPr/>
            </a:pPr>
            <a:r>
              <a:rPr lang="fr-CH" altLang="de-DE" sz="2400" dirty="0">
                <a:latin typeface="ITC Officina Sans Book" pitchFamily="34" charset="0"/>
              </a:rPr>
              <a:t>A</a:t>
            </a:r>
            <a:r>
              <a:rPr lang="fr-CH" altLang="de-DE" sz="2400" kern="1200" dirty="0">
                <a:latin typeface="ITC Officina Sans Book" pitchFamily="34" charset="0"/>
              </a:rPr>
              <a:t>nalyse de contexte</a:t>
            </a:r>
          </a:p>
        </p:txBody>
      </p:sp>
      <p:sp>
        <p:nvSpPr>
          <p:cNvPr id="31" name="Parallelogram 101">
            <a:extLst>
              <a:ext uri="{FF2B5EF4-FFF2-40B4-BE49-F238E27FC236}">
                <a16:creationId xmlns:a16="http://schemas.microsoft.com/office/drawing/2014/main" id="{255BCEE6-DE47-42B6-9073-31720A6E628D}"/>
              </a:ext>
            </a:extLst>
          </p:cNvPr>
          <p:cNvSpPr/>
          <p:nvPr/>
        </p:nvSpPr>
        <p:spPr>
          <a:xfrm rot="5400000">
            <a:off x="2778919" y="3107532"/>
            <a:ext cx="2076450" cy="1712912"/>
          </a:xfrm>
          <a:prstGeom prst="parallelogram">
            <a:avLst>
              <a:gd name="adj" fmla="val 15928"/>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p>
        </p:txBody>
      </p:sp>
      <p:sp>
        <p:nvSpPr>
          <p:cNvPr id="33" name="Triangle 102">
            <a:extLst>
              <a:ext uri="{FF2B5EF4-FFF2-40B4-BE49-F238E27FC236}">
                <a16:creationId xmlns:a16="http://schemas.microsoft.com/office/drawing/2014/main" id="{58F5B310-09EF-4B84-94FA-1728205F12C2}"/>
              </a:ext>
            </a:extLst>
          </p:cNvPr>
          <p:cNvSpPr/>
          <p:nvPr/>
        </p:nvSpPr>
        <p:spPr>
          <a:xfrm rot="540000">
            <a:off x="2625807" y="1661755"/>
            <a:ext cx="2165867" cy="1372060"/>
          </a:xfrm>
          <a:prstGeom prst="triangle">
            <a:avLst>
              <a:gd name="adj" fmla="val 89973"/>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p>
        </p:txBody>
      </p:sp>
      <p:sp>
        <p:nvSpPr>
          <p:cNvPr id="35" name="Parallelogram 103">
            <a:extLst>
              <a:ext uri="{FF2B5EF4-FFF2-40B4-BE49-F238E27FC236}">
                <a16:creationId xmlns:a16="http://schemas.microsoft.com/office/drawing/2014/main" id="{9580FB4A-B9FE-43C9-8BAB-958F95845D64}"/>
              </a:ext>
            </a:extLst>
          </p:cNvPr>
          <p:cNvSpPr/>
          <p:nvPr/>
        </p:nvSpPr>
        <p:spPr>
          <a:xfrm rot="16200000" flipH="1">
            <a:off x="4495800" y="3106738"/>
            <a:ext cx="2078038" cy="1712912"/>
          </a:xfrm>
          <a:prstGeom prst="parallelogram">
            <a:avLst>
              <a:gd name="adj" fmla="val 15928"/>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p>
        </p:txBody>
      </p:sp>
      <p:sp>
        <p:nvSpPr>
          <p:cNvPr id="37" name="Triangle 105">
            <a:extLst>
              <a:ext uri="{FF2B5EF4-FFF2-40B4-BE49-F238E27FC236}">
                <a16:creationId xmlns:a16="http://schemas.microsoft.com/office/drawing/2014/main" id="{82644C9E-9834-4B59-975C-E9723CB70FE8}"/>
              </a:ext>
            </a:extLst>
          </p:cNvPr>
          <p:cNvSpPr/>
          <p:nvPr/>
        </p:nvSpPr>
        <p:spPr>
          <a:xfrm rot="21060000" flipH="1">
            <a:off x="4562208" y="1660626"/>
            <a:ext cx="2165867" cy="1372060"/>
          </a:xfrm>
          <a:prstGeom prst="triangle">
            <a:avLst>
              <a:gd name="adj" fmla="val 89973"/>
            </a:avLst>
          </a:prstGeom>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p>
        </p:txBody>
      </p:sp>
      <p:sp>
        <p:nvSpPr>
          <p:cNvPr id="39" name="Process 72">
            <a:extLst>
              <a:ext uri="{FF2B5EF4-FFF2-40B4-BE49-F238E27FC236}">
                <a16:creationId xmlns:a16="http://schemas.microsoft.com/office/drawing/2014/main" id="{A2EE9C11-9139-496E-A300-FEE4A45BFD1D}"/>
              </a:ext>
            </a:extLst>
          </p:cNvPr>
          <p:cNvSpPr/>
          <p:nvPr/>
        </p:nvSpPr>
        <p:spPr>
          <a:xfrm rot="21043855">
            <a:off x="4748213" y="2701925"/>
            <a:ext cx="1465262" cy="293688"/>
          </a:xfrm>
          <a:prstGeom prst="flowChartProcess">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200" dirty="0">
                <a:solidFill>
                  <a:schemeClr val="tx1">
                    <a:lumMod val="75000"/>
                    <a:lumOff val="25000"/>
                  </a:schemeClr>
                </a:solidFill>
              </a:rPr>
              <a:t>Haus der Begegnung</a:t>
            </a:r>
          </a:p>
        </p:txBody>
      </p:sp>
      <p:sp>
        <p:nvSpPr>
          <p:cNvPr id="41" name="Process 76">
            <a:extLst>
              <a:ext uri="{FF2B5EF4-FFF2-40B4-BE49-F238E27FC236}">
                <a16:creationId xmlns:a16="http://schemas.microsoft.com/office/drawing/2014/main" id="{172EEB95-260A-46AE-9B31-98F353716854}"/>
              </a:ext>
            </a:extLst>
          </p:cNvPr>
          <p:cNvSpPr/>
          <p:nvPr/>
        </p:nvSpPr>
        <p:spPr>
          <a:xfrm rot="556145" flipH="1">
            <a:off x="3163888" y="2703513"/>
            <a:ext cx="1441450" cy="293687"/>
          </a:xfrm>
          <a:prstGeom prst="flowChartProcess">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200" dirty="0">
                <a:solidFill>
                  <a:schemeClr val="tx1">
                    <a:lumMod val="75000"/>
                    <a:lumOff val="25000"/>
                  </a:schemeClr>
                </a:solidFill>
              </a:rPr>
              <a:t>Geschäftsstelle</a:t>
            </a:r>
          </a:p>
        </p:txBody>
      </p:sp>
      <p:sp>
        <p:nvSpPr>
          <p:cNvPr id="43" name="Parallelogram 49">
            <a:extLst>
              <a:ext uri="{FF2B5EF4-FFF2-40B4-BE49-F238E27FC236}">
                <a16:creationId xmlns:a16="http://schemas.microsoft.com/office/drawing/2014/main" id="{DB6EB566-0235-4495-B647-2A266E2C26E5}"/>
              </a:ext>
            </a:extLst>
          </p:cNvPr>
          <p:cNvSpPr/>
          <p:nvPr/>
        </p:nvSpPr>
        <p:spPr>
          <a:xfrm rot="20453971" flipV="1">
            <a:off x="1347788" y="4386263"/>
            <a:ext cx="3319462" cy="1654175"/>
          </a:xfrm>
          <a:custGeom>
            <a:avLst/>
            <a:gdLst>
              <a:gd name="connsiteX0" fmla="*/ 0 w 3383092"/>
              <a:gd name="connsiteY0" fmla="*/ 2679179 h 2679179"/>
              <a:gd name="connsiteX1" fmla="*/ 2600947 w 3383092"/>
              <a:gd name="connsiteY1" fmla="*/ 0 h 2679179"/>
              <a:gd name="connsiteX2" fmla="*/ 3383092 w 3383092"/>
              <a:gd name="connsiteY2" fmla="*/ 0 h 2679179"/>
              <a:gd name="connsiteX3" fmla="*/ 782145 w 3383092"/>
              <a:gd name="connsiteY3" fmla="*/ 2679179 h 2679179"/>
              <a:gd name="connsiteX4" fmla="*/ 0 w 3383092"/>
              <a:gd name="connsiteY4" fmla="*/ 2679179 h 2679179"/>
              <a:gd name="connsiteX0" fmla="*/ 0 w 3064325"/>
              <a:gd name="connsiteY0" fmla="*/ 2679179 h 2679179"/>
              <a:gd name="connsiteX1" fmla="*/ 2600947 w 3064325"/>
              <a:gd name="connsiteY1" fmla="*/ 0 h 2679179"/>
              <a:gd name="connsiteX2" fmla="*/ 3064325 w 3064325"/>
              <a:gd name="connsiteY2" fmla="*/ 324893 h 2679179"/>
              <a:gd name="connsiteX3" fmla="*/ 782145 w 3064325"/>
              <a:gd name="connsiteY3" fmla="*/ 2679179 h 2679179"/>
              <a:gd name="connsiteX4" fmla="*/ 0 w 3064325"/>
              <a:gd name="connsiteY4" fmla="*/ 2679179 h 2679179"/>
              <a:gd name="connsiteX0" fmla="*/ 0 w 2757474"/>
              <a:gd name="connsiteY0" fmla="*/ 2359085 h 2679179"/>
              <a:gd name="connsiteX1" fmla="*/ 2294096 w 2757474"/>
              <a:gd name="connsiteY1" fmla="*/ 0 h 2679179"/>
              <a:gd name="connsiteX2" fmla="*/ 2757474 w 2757474"/>
              <a:gd name="connsiteY2" fmla="*/ 324893 h 2679179"/>
              <a:gd name="connsiteX3" fmla="*/ 475294 w 2757474"/>
              <a:gd name="connsiteY3" fmla="*/ 2679179 h 2679179"/>
              <a:gd name="connsiteX4" fmla="*/ 0 w 2757474"/>
              <a:gd name="connsiteY4" fmla="*/ 2359085 h 2679179"/>
              <a:gd name="connsiteX0" fmla="*/ 0 w 2757474"/>
              <a:gd name="connsiteY0" fmla="*/ 2359085 h 2359085"/>
              <a:gd name="connsiteX1" fmla="*/ 2294096 w 2757474"/>
              <a:gd name="connsiteY1" fmla="*/ 0 h 2359085"/>
              <a:gd name="connsiteX2" fmla="*/ 2757474 w 2757474"/>
              <a:gd name="connsiteY2" fmla="*/ 324893 h 2359085"/>
              <a:gd name="connsiteX3" fmla="*/ 1269785 w 2757474"/>
              <a:gd name="connsiteY3" fmla="*/ 1859893 h 2359085"/>
              <a:gd name="connsiteX4" fmla="*/ 0 w 2757474"/>
              <a:gd name="connsiteY4" fmla="*/ 2359085 h 2359085"/>
              <a:gd name="connsiteX0" fmla="*/ 0 w 2757474"/>
              <a:gd name="connsiteY0" fmla="*/ 2359085 h 2359085"/>
              <a:gd name="connsiteX1" fmla="*/ 2294096 w 2757474"/>
              <a:gd name="connsiteY1" fmla="*/ 0 h 2359085"/>
              <a:gd name="connsiteX2" fmla="*/ 2757474 w 2757474"/>
              <a:gd name="connsiteY2" fmla="*/ 324893 h 2359085"/>
              <a:gd name="connsiteX3" fmla="*/ 1160678 w 2757474"/>
              <a:gd name="connsiteY3" fmla="*/ 1972578 h 2359085"/>
              <a:gd name="connsiteX4" fmla="*/ 0 w 2757474"/>
              <a:gd name="connsiteY4" fmla="*/ 2359085 h 2359085"/>
              <a:gd name="connsiteX0" fmla="*/ 0 w 2748233"/>
              <a:gd name="connsiteY0" fmla="*/ 2352919 h 2352919"/>
              <a:gd name="connsiteX1" fmla="*/ 2284855 w 2748233"/>
              <a:gd name="connsiteY1" fmla="*/ 0 h 2352919"/>
              <a:gd name="connsiteX2" fmla="*/ 2748233 w 2748233"/>
              <a:gd name="connsiteY2" fmla="*/ 324893 h 2352919"/>
              <a:gd name="connsiteX3" fmla="*/ 1151437 w 2748233"/>
              <a:gd name="connsiteY3" fmla="*/ 1972578 h 2352919"/>
              <a:gd name="connsiteX4" fmla="*/ 0 w 2748233"/>
              <a:gd name="connsiteY4" fmla="*/ 2352919 h 2352919"/>
              <a:gd name="connsiteX0" fmla="*/ 0 w 2394500"/>
              <a:gd name="connsiteY0" fmla="*/ 2352919 h 2352919"/>
              <a:gd name="connsiteX1" fmla="*/ 2284855 w 2394500"/>
              <a:gd name="connsiteY1" fmla="*/ 0 h 2352919"/>
              <a:gd name="connsiteX2" fmla="*/ 2394500 w 2394500"/>
              <a:gd name="connsiteY2" fmla="*/ 699721 h 2352919"/>
              <a:gd name="connsiteX3" fmla="*/ 1151437 w 2394500"/>
              <a:gd name="connsiteY3" fmla="*/ 1972578 h 2352919"/>
              <a:gd name="connsiteX4" fmla="*/ 0 w 2394500"/>
              <a:gd name="connsiteY4" fmla="*/ 2352919 h 2352919"/>
              <a:gd name="connsiteX0" fmla="*/ 0 w 2394500"/>
              <a:gd name="connsiteY0" fmla="*/ 2371245 h 2371245"/>
              <a:gd name="connsiteX1" fmla="*/ 2248317 w 2394500"/>
              <a:gd name="connsiteY1" fmla="*/ 0 h 2371245"/>
              <a:gd name="connsiteX2" fmla="*/ 2394500 w 2394500"/>
              <a:gd name="connsiteY2" fmla="*/ 718047 h 2371245"/>
              <a:gd name="connsiteX3" fmla="*/ 1151437 w 2394500"/>
              <a:gd name="connsiteY3" fmla="*/ 1990904 h 2371245"/>
              <a:gd name="connsiteX4" fmla="*/ 0 w 2394500"/>
              <a:gd name="connsiteY4" fmla="*/ 2371245 h 2371245"/>
              <a:gd name="connsiteX0" fmla="*/ 0 w 2394500"/>
              <a:gd name="connsiteY0" fmla="*/ 2317346 h 2317346"/>
              <a:gd name="connsiteX1" fmla="*/ 2263546 w 2394500"/>
              <a:gd name="connsiteY1" fmla="*/ 0 h 2317346"/>
              <a:gd name="connsiteX2" fmla="*/ 2394500 w 2394500"/>
              <a:gd name="connsiteY2" fmla="*/ 664148 h 2317346"/>
              <a:gd name="connsiteX3" fmla="*/ 1151437 w 2394500"/>
              <a:gd name="connsiteY3" fmla="*/ 1937005 h 2317346"/>
              <a:gd name="connsiteX4" fmla="*/ 0 w 2394500"/>
              <a:gd name="connsiteY4" fmla="*/ 2317346 h 2317346"/>
              <a:gd name="connsiteX0" fmla="*/ 0 w 2379658"/>
              <a:gd name="connsiteY0" fmla="*/ 2317346 h 2317346"/>
              <a:gd name="connsiteX1" fmla="*/ 2263546 w 2379658"/>
              <a:gd name="connsiteY1" fmla="*/ 0 h 2317346"/>
              <a:gd name="connsiteX2" fmla="*/ 2379658 w 2379658"/>
              <a:gd name="connsiteY2" fmla="*/ 674052 h 2317346"/>
              <a:gd name="connsiteX3" fmla="*/ 1151437 w 2379658"/>
              <a:gd name="connsiteY3" fmla="*/ 1937005 h 2317346"/>
              <a:gd name="connsiteX4" fmla="*/ 0 w 2379658"/>
              <a:gd name="connsiteY4" fmla="*/ 2317346 h 2317346"/>
              <a:gd name="connsiteX0" fmla="*/ 0 w 2379658"/>
              <a:gd name="connsiteY0" fmla="*/ 2315189 h 2315189"/>
              <a:gd name="connsiteX1" fmla="*/ 2260312 w 2379658"/>
              <a:gd name="connsiteY1" fmla="*/ 0 h 2315189"/>
              <a:gd name="connsiteX2" fmla="*/ 2379658 w 2379658"/>
              <a:gd name="connsiteY2" fmla="*/ 671895 h 2315189"/>
              <a:gd name="connsiteX3" fmla="*/ 1151437 w 2379658"/>
              <a:gd name="connsiteY3" fmla="*/ 1934848 h 2315189"/>
              <a:gd name="connsiteX4" fmla="*/ 0 w 2379658"/>
              <a:gd name="connsiteY4" fmla="*/ 2315189 h 2315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658" h="2315189">
                <a:moveTo>
                  <a:pt x="0" y="2315189"/>
                </a:moveTo>
                <a:lnTo>
                  <a:pt x="2260312" y="0"/>
                </a:lnTo>
                <a:lnTo>
                  <a:pt x="2379658" y="671895"/>
                </a:lnTo>
                <a:lnTo>
                  <a:pt x="1151437" y="1934848"/>
                </a:lnTo>
                <a:lnTo>
                  <a:pt x="0" y="2315189"/>
                </a:lnTo>
                <a:close/>
              </a:path>
            </a:pathLst>
          </a:custGeom>
          <a:blipFill>
            <a:blip r:embed="rId2"/>
            <a:tile tx="0" ty="0" sx="100000" sy="100000" flip="none" algn="tl"/>
          </a:bli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dirty="0"/>
          </a:p>
        </p:txBody>
      </p:sp>
      <p:sp>
        <p:nvSpPr>
          <p:cNvPr id="45" name="Parallelogram 49">
            <a:extLst>
              <a:ext uri="{FF2B5EF4-FFF2-40B4-BE49-F238E27FC236}">
                <a16:creationId xmlns:a16="http://schemas.microsoft.com/office/drawing/2014/main" id="{E5D63C5F-CAE5-44C6-99C8-CF72EF38E8E2}"/>
              </a:ext>
            </a:extLst>
          </p:cNvPr>
          <p:cNvSpPr/>
          <p:nvPr/>
        </p:nvSpPr>
        <p:spPr>
          <a:xfrm rot="1146029" flipH="1" flipV="1">
            <a:off x="4705350" y="4381500"/>
            <a:ext cx="3297238" cy="1655763"/>
          </a:xfrm>
          <a:custGeom>
            <a:avLst/>
            <a:gdLst>
              <a:gd name="connsiteX0" fmla="*/ 0 w 3383092"/>
              <a:gd name="connsiteY0" fmla="*/ 2679179 h 2679179"/>
              <a:gd name="connsiteX1" fmla="*/ 2600947 w 3383092"/>
              <a:gd name="connsiteY1" fmla="*/ 0 h 2679179"/>
              <a:gd name="connsiteX2" fmla="*/ 3383092 w 3383092"/>
              <a:gd name="connsiteY2" fmla="*/ 0 h 2679179"/>
              <a:gd name="connsiteX3" fmla="*/ 782145 w 3383092"/>
              <a:gd name="connsiteY3" fmla="*/ 2679179 h 2679179"/>
              <a:gd name="connsiteX4" fmla="*/ 0 w 3383092"/>
              <a:gd name="connsiteY4" fmla="*/ 2679179 h 2679179"/>
              <a:gd name="connsiteX0" fmla="*/ 0 w 3064325"/>
              <a:gd name="connsiteY0" fmla="*/ 2679179 h 2679179"/>
              <a:gd name="connsiteX1" fmla="*/ 2600947 w 3064325"/>
              <a:gd name="connsiteY1" fmla="*/ 0 h 2679179"/>
              <a:gd name="connsiteX2" fmla="*/ 3064325 w 3064325"/>
              <a:gd name="connsiteY2" fmla="*/ 324893 h 2679179"/>
              <a:gd name="connsiteX3" fmla="*/ 782145 w 3064325"/>
              <a:gd name="connsiteY3" fmla="*/ 2679179 h 2679179"/>
              <a:gd name="connsiteX4" fmla="*/ 0 w 3064325"/>
              <a:gd name="connsiteY4" fmla="*/ 2679179 h 2679179"/>
              <a:gd name="connsiteX0" fmla="*/ 0 w 2757474"/>
              <a:gd name="connsiteY0" fmla="*/ 2359085 h 2679179"/>
              <a:gd name="connsiteX1" fmla="*/ 2294096 w 2757474"/>
              <a:gd name="connsiteY1" fmla="*/ 0 h 2679179"/>
              <a:gd name="connsiteX2" fmla="*/ 2757474 w 2757474"/>
              <a:gd name="connsiteY2" fmla="*/ 324893 h 2679179"/>
              <a:gd name="connsiteX3" fmla="*/ 475294 w 2757474"/>
              <a:gd name="connsiteY3" fmla="*/ 2679179 h 2679179"/>
              <a:gd name="connsiteX4" fmla="*/ 0 w 2757474"/>
              <a:gd name="connsiteY4" fmla="*/ 2359085 h 2679179"/>
              <a:gd name="connsiteX0" fmla="*/ 0 w 2757474"/>
              <a:gd name="connsiteY0" fmla="*/ 2359085 h 2359085"/>
              <a:gd name="connsiteX1" fmla="*/ 2294096 w 2757474"/>
              <a:gd name="connsiteY1" fmla="*/ 0 h 2359085"/>
              <a:gd name="connsiteX2" fmla="*/ 2757474 w 2757474"/>
              <a:gd name="connsiteY2" fmla="*/ 324893 h 2359085"/>
              <a:gd name="connsiteX3" fmla="*/ 1269785 w 2757474"/>
              <a:gd name="connsiteY3" fmla="*/ 1859893 h 2359085"/>
              <a:gd name="connsiteX4" fmla="*/ 0 w 2757474"/>
              <a:gd name="connsiteY4" fmla="*/ 2359085 h 2359085"/>
              <a:gd name="connsiteX0" fmla="*/ 0 w 2757474"/>
              <a:gd name="connsiteY0" fmla="*/ 2359085 h 2359085"/>
              <a:gd name="connsiteX1" fmla="*/ 2294096 w 2757474"/>
              <a:gd name="connsiteY1" fmla="*/ 0 h 2359085"/>
              <a:gd name="connsiteX2" fmla="*/ 2757474 w 2757474"/>
              <a:gd name="connsiteY2" fmla="*/ 324893 h 2359085"/>
              <a:gd name="connsiteX3" fmla="*/ 1160678 w 2757474"/>
              <a:gd name="connsiteY3" fmla="*/ 1972578 h 2359085"/>
              <a:gd name="connsiteX4" fmla="*/ 0 w 2757474"/>
              <a:gd name="connsiteY4" fmla="*/ 2359085 h 2359085"/>
              <a:gd name="connsiteX0" fmla="*/ 0 w 2748233"/>
              <a:gd name="connsiteY0" fmla="*/ 2352919 h 2352919"/>
              <a:gd name="connsiteX1" fmla="*/ 2284855 w 2748233"/>
              <a:gd name="connsiteY1" fmla="*/ 0 h 2352919"/>
              <a:gd name="connsiteX2" fmla="*/ 2748233 w 2748233"/>
              <a:gd name="connsiteY2" fmla="*/ 324893 h 2352919"/>
              <a:gd name="connsiteX3" fmla="*/ 1151437 w 2748233"/>
              <a:gd name="connsiteY3" fmla="*/ 1972578 h 2352919"/>
              <a:gd name="connsiteX4" fmla="*/ 0 w 2748233"/>
              <a:gd name="connsiteY4" fmla="*/ 2352919 h 2352919"/>
              <a:gd name="connsiteX0" fmla="*/ 0 w 2394500"/>
              <a:gd name="connsiteY0" fmla="*/ 2352919 h 2352919"/>
              <a:gd name="connsiteX1" fmla="*/ 2284855 w 2394500"/>
              <a:gd name="connsiteY1" fmla="*/ 0 h 2352919"/>
              <a:gd name="connsiteX2" fmla="*/ 2394500 w 2394500"/>
              <a:gd name="connsiteY2" fmla="*/ 699721 h 2352919"/>
              <a:gd name="connsiteX3" fmla="*/ 1151437 w 2394500"/>
              <a:gd name="connsiteY3" fmla="*/ 1972578 h 2352919"/>
              <a:gd name="connsiteX4" fmla="*/ 0 w 2394500"/>
              <a:gd name="connsiteY4" fmla="*/ 2352919 h 2352919"/>
              <a:gd name="connsiteX0" fmla="*/ 0 w 2394500"/>
              <a:gd name="connsiteY0" fmla="*/ 2371245 h 2371245"/>
              <a:gd name="connsiteX1" fmla="*/ 2248317 w 2394500"/>
              <a:gd name="connsiteY1" fmla="*/ 0 h 2371245"/>
              <a:gd name="connsiteX2" fmla="*/ 2394500 w 2394500"/>
              <a:gd name="connsiteY2" fmla="*/ 718047 h 2371245"/>
              <a:gd name="connsiteX3" fmla="*/ 1151437 w 2394500"/>
              <a:gd name="connsiteY3" fmla="*/ 1990904 h 2371245"/>
              <a:gd name="connsiteX4" fmla="*/ 0 w 2394500"/>
              <a:gd name="connsiteY4" fmla="*/ 2371245 h 2371245"/>
              <a:gd name="connsiteX0" fmla="*/ 0 w 2394500"/>
              <a:gd name="connsiteY0" fmla="*/ 2317346 h 2317346"/>
              <a:gd name="connsiteX1" fmla="*/ 2263546 w 2394500"/>
              <a:gd name="connsiteY1" fmla="*/ 0 h 2317346"/>
              <a:gd name="connsiteX2" fmla="*/ 2394500 w 2394500"/>
              <a:gd name="connsiteY2" fmla="*/ 664148 h 2317346"/>
              <a:gd name="connsiteX3" fmla="*/ 1151437 w 2394500"/>
              <a:gd name="connsiteY3" fmla="*/ 1937005 h 2317346"/>
              <a:gd name="connsiteX4" fmla="*/ 0 w 2394500"/>
              <a:gd name="connsiteY4" fmla="*/ 2317346 h 2317346"/>
              <a:gd name="connsiteX0" fmla="*/ 0 w 2379658"/>
              <a:gd name="connsiteY0" fmla="*/ 2317346 h 2317346"/>
              <a:gd name="connsiteX1" fmla="*/ 2263546 w 2379658"/>
              <a:gd name="connsiteY1" fmla="*/ 0 h 2317346"/>
              <a:gd name="connsiteX2" fmla="*/ 2379658 w 2379658"/>
              <a:gd name="connsiteY2" fmla="*/ 674052 h 2317346"/>
              <a:gd name="connsiteX3" fmla="*/ 1151437 w 2379658"/>
              <a:gd name="connsiteY3" fmla="*/ 1937005 h 2317346"/>
              <a:gd name="connsiteX4" fmla="*/ 0 w 2379658"/>
              <a:gd name="connsiteY4" fmla="*/ 2317346 h 2317346"/>
              <a:gd name="connsiteX0" fmla="*/ 0 w 2379658"/>
              <a:gd name="connsiteY0" fmla="*/ 2313029 h 2313029"/>
              <a:gd name="connsiteX1" fmla="*/ 2257076 w 2379658"/>
              <a:gd name="connsiteY1" fmla="*/ 0 h 2313029"/>
              <a:gd name="connsiteX2" fmla="*/ 2379658 w 2379658"/>
              <a:gd name="connsiteY2" fmla="*/ 669735 h 2313029"/>
              <a:gd name="connsiteX3" fmla="*/ 1151437 w 2379658"/>
              <a:gd name="connsiteY3" fmla="*/ 1932688 h 2313029"/>
              <a:gd name="connsiteX4" fmla="*/ 0 w 2379658"/>
              <a:gd name="connsiteY4" fmla="*/ 2313029 h 231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658" h="2313029">
                <a:moveTo>
                  <a:pt x="0" y="2313029"/>
                </a:moveTo>
                <a:lnTo>
                  <a:pt x="2257076" y="0"/>
                </a:lnTo>
                <a:lnTo>
                  <a:pt x="2379658" y="669735"/>
                </a:lnTo>
                <a:lnTo>
                  <a:pt x="1151437" y="1932688"/>
                </a:lnTo>
                <a:lnTo>
                  <a:pt x="0" y="2313029"/>
                </a:lnTo>
                <a:close/>
              </a:path>
            </a:pathLst>
          </a:custGeom>
          <a:blipFill>
            <a:blip r:embed="rId2"/>
            <a:tile tx="0" ty="0" sx="100000" sy="100000" flip="none" algn="tl"/>
          </a:bli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dirty="0"/>
          </a:p>
        </p:txBody>
      </p:sp>
      <p:sp>
        <p:nvSpPr>
          <p:cNvPr id="47" name="Oval 15">
            <a:extLst>
              <a:ext uri="{FF2B5EF4-FFF2-40B4-BE49-F238E27FC236}">
                <a16:creationId xmlns:a16="http://schemas.microsoft.com/office/drawing/2014/main" id="{2B709AD0-3509-4199-A6D1-F3F6AB3593CA}"/>
              </a:ext>
            </a:extLst>
          </p:cNvPr>
          <p:cNvSpPr/>
          <p:nvPr/>
        </p:nvSpPr>
        <p:spPr>
          <a:xfrm>
            <a:off x="3559175" y="3525838"/>
            <a:ext cx="2230438" cy="565150"/>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600" dirty="0">
                <a:solidFill>
                  <a:schemeClr val="tx1">
                    <a:lumMod val="75000"/>
                    <a:lumOff val="25000"/>
                  </a:schemeClr>
                </a:solidFill>
              </a:rPr>
              <a:t>Umweltteam GG</a:t>
            </a:r>
          </a:p>
        </p:txBody>
      </p:sp>
      <p:sp>
        <p:nvSpPr>
          <p:cNvPr id="49" name="Process 73">
            <a:extLst>
              <a:ext uri="{FF2B5EF4-FFF2-40B4-BE49-F238E27FC236}">
                <a16:creationId xmlns:a16="http://schemas.microsoft.com/office/drawing/2014/main" id="{36CF9CDB-E76B-4344-85E0-4E3EEC4A50F0}"/>
              </a:ext>
            </a:extLst>
          </p:cNvPr>
          <p:cNvSpPr/>
          <p:nvPr/>
        </p:nvSpPr>
        <p:spPr>
          <a:xfrm rot="21043855">
            <a:off x="4675188" y="4892675"/>
            <a:ext cx="1665287" cy="29368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400" dirty="0">
                <a:solidFill>
                  <a:schemeClr val="tx1">
                    <a:lumMod val="75000"/>
                    <a:lumOff val="25000"/>
                  </a:schemeClr>
                </a:solidFill>
              </a:rPr>
              <a:t>Mittelstrasse 6a</a:t>
            </a:r>
          </a:p>
        </p:txBody>
      </p:sp>
      <p:sp>
        <p:nvSpPr>
          <p:cNvPr id="51" name="Process 74">
            <a:extLst>
              <a:ext uri="{FF2B5EF4-FFF2-40B4-BE49-F238E27FC236}">
                <a16:creationId xmlns:a16="http://schemas.microsoft.com/office/drawing/2014/main" id="{2876238D-D26A-4D7C-9F10-3657E31D1609}"/>
              </a:ext>
            </a:extLst>
          </p:cNvPr>
          <p:cNvSpPr/>
          <p:nvPr/>
        </p:nvSpPr>
        <p:spPr>
          <a:xfrm rot="506241" flipH="1">
            <a:off x="2725738" y="4843463"/>
            <a:ext cx="1682750" cy="293687"/>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400" dirty="0">
                <a:solidFill>
                  <a:schemeClr val="tx1">
                    <a:lumMod val="75000"/>
                    <a:lumOff val="25000"/>
                  </a:schemeClr>
                </a:solidFill>
              </a:rPr>
              <a:t>Frohbergweg 4</a:t>
            </a:r>
          </a:p>
        </p:txBody>
      </p:sp>
      <p:sp>
        <p:nvSpPr>
          <p:cNvPr id="53" name="Process 48">
            <a:extLst>
              <a:ext uri="{FF2B5EF4-FFF2-40B4-BE49-F238E27FC236}">
                <a16:creationId xmlns:a16="http://schemas.microsoft.com/office/drawing/2014/main" id="{4B4B4790-F243-436F-ACBC-0F12F9D4EB88}"/>
              </a:ext>
            </a:extLst>
          </p:cNvPr>
          <p:cNvSpPr/>
          <p:nvPr/>
        </p:nvSpPr>
        <p:spPr>
          <a:xfrm>
            <a:off x="3727776" y="4197226"/>
            <a:ext cx="1912180" cy="444967"/>
          </a:xfrm>
          <a:prstGeom prst="flowChartProcess">
            <a:avLst/>
          </a:prstGeom>
          <a:gradFill flip="none" rotWithShape="1">
            <a:gsLst>
              <a:gs pos="0">
                <a:schemeClr val="accent1">
                  <a:lumMod val="60000"/>
                  <a:lumOff val="40000"/>
                </a:schemeClr>
              </a:gs>
              <a:gs pos="31000">
                <a:schemeClr val="accent1">
                  <a:lumMod val="40000"/>
                  <a:lumOff val="60000"/>
                </a:schemeClr>
              </a:gs>
              <a:gs pos="68000">
                <a:schemeClr val="accent2">
                  <a:lumMod val="45000"/>
                  <a:lumOff val="55000"/>
                </a:schemeClr>
              </a:gs>
              <a:gs pos="100000">
                <a:schemeClr val="accent2">
                  <a:lumMod val="60000"/>
                  <a:lumOff val="40000"/>
                </a:schemeClr>
              </a:gs>
            </a:gsLst>
            <a:lin ang="0" scaled="1"/>
            <a:tileRect/>
          </a:gradFill>
          <a:ln>
            <a:gradFill flip="none" rotWithShape="1">
              <a:gsLst>
                <a:gs pos="0">
                  <a:schemeClr val="accent1">
                    <a:lumMod val="75000"/>
                  </a:schemeClr>
                </a:gs>
                <a:gs pos="32000">
                  <a:schemeClr val="accent1">
                    <a:lumMod val="60000"/>
                    <a:lumOff val="40000"/>
                  </a:schemeClr>
                </a:gs>
                <a:gs pos="70000">
                  <a:schemeClr val="accent2">
                    <a:lumMod val="60000"/>
                    <a:lumOff val="40000"/>
                  </a:schemeClr>
                </a:gs>
                <a:gs pos="100000">
                  <a:schemeClr val="accent2">
                    <a:lumMod val="75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200" dirty="0">
                <a:solidFill>
                  <a:schemeClr val="tx1">
                    <a:lumMod val="75000"/>
                    <a:lumOff val="25000"/>
                  </a:schemeClr>
                </a:solidFill>
              </a:rPr>
              <a:t>Paritätische Kommission </a:t>
            </a:r>
          </a:p>
          <a:p>
            <a:pPr algn="ctr">
              <a:defRPr/>
            </a:pPr>
            <a:r>
              <a:rPr lang="en-CH" sz="1200" dirty="0">
                <a:solidFill>
                  <a:schemeClr val="tx1">
                    <a:lumMod val="75000"/>
                    <a:lumOff val="25000"/>
                  </a:schemeClr>
                </a:solidFill>
              </a:rPr>
              <a:t>KKR	PR-Leitung</a:t>
            </a:r>
          </a:p>
        </p:txBody>
      </p:sp>
      <p:sp>
        <p:nvSpPr>
          <p:cNvPr id="55" name="Oval Callout 55">
            <a:extLst>
              <a:ext uri="{FF2B5EF4-FFF2-40B4-BE49-F238E27FC236}">
                <a16:creationId xmlns:a16="http://schemas.microsoft.com/office/drawing/2014/main" id="{BE1DDDC0-C49C-4C8B-A226-37583094EF36}"/>
              </a:ext>
            </a:extLst>
          </p:cNvPr>
          <p:cNvSpPr/>
          <p:nvPr/>
        </p:nvSpPr>
        <p:spPr>
          <a:xfrm>
            <a:off x="5427024" y="1583267"/>
            <a:ext cx="1414857" cy="525946"/>
          </a:xfrm>
          <a:custGeom>
            <a:avLst/>
            <a:gdLst>
              <a:gd name="connsiteX0" fmla="*/ -793381 w 1414857"/>
              <a:gd name="connsiteY0" fmla="*/ 805476 h 525946"/>
              <a:gd name="connsiteX1" fmla="*/ 115467 w 1414857"/>
              <a:gd name="connsiteY1" fmla="*/ 406962 h 525946"/>
              <a:gd name="connsiteX2" fmla="*/ 626124 w 1414857"/>
              <a:gd name="connsiteY2" fmla="*/ 1743 h 525946"/>
              <a:gd name="connsiteX3" fmla="*/ 1200820 w 1414857"/>
              <a:gd name="connsiteY3" fmla="*/ 74516 h 525946"/>
              <a:gd name="connsiteX4" fmla="*/ 825705 w 1414857"/>
              <a:gd name="connsiteY4" fmla="*/ 522244 h 525946"/>
              <a:gd name="connsiteX5" fmla="*/ 303674 w 1414857"/>
              <a:gd name="connsiteY5" fmla="*/ 478909 h 525946"/>
              <a:gd name="connsiteX6" fmla="*/ -793381 w 1414857"/>
              <a:gd name="connsiteY6" fmla="*/ 805476 h 52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4857" h="525946" fill="none" extrusionOk="0">
                <a:moveTo>
                  <a:pt x="-793381" y="805476"/>
                </a:moveTo>
                <a:cubicBezTo>
                  <a:pt x="-539385" y="640319"/>
                  <a:pt x="-211578" y="496605"/>
                  <a:pt x="115467" y="406962"/>
                </a:cubicBezTo>
                <a:cubicBezTo>
                  <a:pt x="-165342" y="241064"/>
                  <a:pt x="90986" y="35521"/>
                  <a:pt x="626124" y="1743"/>
                </a:cubicBezTo>
                <a:cubicBezTo>
                  <a:pt x="838366" y="22867"/>
                  <a:pt x="1078467" y="30221"/>
                  <a:pt x="1200820" y="74516"/>
                </a:cubicBezTo>
                <a:cubicBezTo>
                  <a:pt x="1625536" y="191909"/>
                  <a:pt x="1377245" y="508813"/>
                  <a:pt x="825705" y="522244"/>
                </a:cubicBezTo>
                <a:cubicBezTo>
                  <a:pt x="648643" y="534097"/>
                  <a:pt x="449014" y="512157"/>
                  <a:pt x="303674" y="478909"/>
                </a:cubicBezTo>
                <a:cubicBezTo>
                  <a:pt x="-249022" y="537985"/>
                  <a:pt x="-631297" y="769096"/>
                  <a:pt x="-793381" y="805476"/>
                </a:cubicBezTo>
                <a:close/>
              </a:path>
              <a:path w="1414857" h="525946" stroke="0" extrusionOk="0">
                <a:moveTo>
                  <a:pt x="-793381" y="805476"/>
                </a:moveTo>
                <a:cubicBezTo>
                  <a:pt x="-539965" y="740141"/>
                  <a:pt x="-52624" y="402175"/>
                  <a:pt x="115467" y="406962"/>
                </a:cubicBezTo>
                <a:cubicBezTo>
                  <a:pt x="-157962" y="236904"/>
                  <a:pt x="117315" y="79022"/>
                  <a:pt x="626124" y="1743"/>
                </a:cubicBezTo>
                <a:cubicBezTo>
                  <a:pt x="838434" y="6210"/>
                  <a:pt x="1041752" y="27239"/>
                  <a:pt x="1200820" y="74516"/>
                </a:cubicBezTo>
                <a:cubicBezTo>
                  <a:pt x="1583764" y="190647"/>
                  <a:pt x="1422196" y="500718"/>
                  <a:pt x="825705" y="522244"/>
                </a:cubicBezTo>
                <a:cubicBezTo>
                  <a:pt x="655192" y="542833"/>
                  <a:pt x="473232" y="516560"/>
                  <a:pt x="303674" y="478909"/>
                </a:cubicBezTo>
                <a:cubicBezTo>
                  <a:pt x="-10322" y="633461"/>
                  <a:pt x="-296974" y="763193"/>
                  <a:pt x="-793381" y="805476"/>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1000" dirty="0">
                <a:solidFill>
                  <a:schemeClr val="tx1">
                    <a:lumMod val="75000"/>
                    <a:lumOff val="25000"/>
                  </a:schemeClr>
                </a:solidFill>
              </a:rPr>
              <a:t>Legislaturziele</a:t>
            </a:r>
            <a:endParaRPr lang="en-CH" sz="1000" dirty="0">
              <a:solidFill>
                <a:schemeClr val="tx1">
                  <a:lumMod val="75000"/>
                  <a:lumOff val="25000"/>
                </a:schemeClr>
              </a:solidFill>
            </a:endParaRPr>
          </a:p>
        </p:txBody>
      </p:sp>
      <p:sp>
        <p:nvSpPr>
          <p:cNvPr id="57" name="Oval Callout 57">
            <a:extLst>
              <a:ext uri="{FF2B5EF4-FFF2-40B4-BE49-F238E27FC236}">
                <a16:creationId xmlns:a16="http://schemas.microsoft.com/office/drawing/2014/main" id="{1FC9C686-F768-4B21-960E-A45131FD919E}"/>
              </a:ext>
            </a:extLst>
          </p:cNvPr>
          <p:cNvSpPr/>
          <p:nvPr/>
        </p:nvSpPr>
        <p:spPr>
          <a:xfrm>
            <a:off x="6841880" y="4003602"/>
            <a:ext cx="1258511" cy="640153"/>
          </a:xfrm>
          <a:custGeom>
            <a:avLst/>
            <a:gdLst>
              <a:gd name="connsiteX0" fmla="*/ -937440 w 1258511"/>
              <a:gd name="connsiteY0" fmla="*/ -51936 h 640153"/>
              <a:gd name="connsiteX1" fmla="*/ 120332 w 1258511"/>
              <a:gd name="connsiteY1" fmla="*/ 131832 h 640153"/>
              <a:gd name="connsiteX2" fmla="*/ 726153 w 1258511"/>
              <a:gd name="connsiteY2" fmla="*/ 3817 h 640153"/>
              <a:gd name="connsiteX3" fmla="*/ 1196150 w 1258511"/>
              <a:gd name="connsiteY3" fmla="*/ 459001 h 640153"/>
              <a:gd name="connsiteX4" fmla="*/ 570166 w 1258511"/>
              <a:gd name="connsiteY4" fmla="*/ 638739 h 640153"/>
              <a:gd name="connsiteX5" fmla="*/ 18755 w 1258511"/>
              <a:gd name="connsiteY5" fmla="*/ 242513 h 640153"/>
              <a:gd name="connsiteX6" fmla="*/ -937440 w 1258511"/>
              <a:gd name="connsiteY6" fmla="*/ -51936 h 64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511" h="640153" fill="none" extrusionOk="0">
                <a:moveTo>
                  <a:pt x="-937440" y="-51936"/>
                </a:moveTo>
                <a:cubicBezTo>
                  <a:pt x="-763700" y="-13826"/>
                  <a:pt x="-66348" y="7597"/>
                  <a:pt x="120332" y="131832"/>
                </a:cubicBezTo>
                <a:cubicBezTo>
                  <a:pt x="279468" y="28400"/>
                  <a:pt x="478748" y="-1833"/>
                  <a:pt x="726153" y="3817"/>
                </a:cubicBezTo>
                <a:cubicBezTo>
                  <a:pt x="1143828" y="50095"/>
                  <a:pt x="1419741" y="280032"/>
                  <a:pt x="1196150" y="459001"/>
                </a:cubicBezTo>
                <a:cubicBezTo>
                  <a:pt x="1094433" y="538131"/>
                  <a:pt x="811167" y="676002"/>
                  <a:pt x="570166" y="638739"/>
                </a:cubicBezTo>
                <a:cubicBezTo>
                  <a:pt x="218629" y="622344"/>
                  <a:pt x="-99394" y="410265"/>
                  <a:pt x="18755" y="242513"/>
                </a:cubicBezTo>
                <a:cubicBezTo>
                  <a:pt x="-430257" y="86226"/>
                  <a:pt x="-463544" y="7288"/>
                  <a:pt x="-937440" y="-51936"/>
                </a:cubicBezTo>
                <a:close/>
              </a:path>
              <a:path w="1258511" h="640153" stroke="0" extrusionOk="0">
                <a:moveTo>
                  <a:pt x="-937440" y="-51936"/>
                </a:moveTo>
                <a:cubicBezTo>
                  <a:pt x="-780330" y="55775"/>
                  <a:pt x="-261090" y="-5690"/>
                  <a:pt x="120332" y="131832"/>
                </a:cubicBezTo>
                <a:cubicBezTo>
                  <a:pt x="276915" y="26937"/>
                  <a:pt x="503073" y="25406"/>
                  <a:pt x="726153" y="3817"/>
                </a:cubicBezTo>
                <a:cubicBezTo>
                  <a:pt x="1145176" y="59723"/>
                  <a:pt x="1360722" y="287551"/>
                  <a:pt x="1196150" y="459001"/>
                </a:cubicBezTo>
                <a:cubicBezTo>
                  <a:pt x="1071348" y="568361"/>
                  <a:pt x="842784" y="657254"/>
                  <a:pt x="570166" y="638739"/>
                </a:cubicBezTo>
                <a:cubicBezTo>
                  <a:pt x="213030" y="640190"/>
                  <a:pt x="-34541" y="428859"/>
                  <a:pt x="18755" y="242513"/>
                </a:cubicBezTo>
                <a:cubicBezTo>
                  <a:pt x="-467653" y="166754"/>
                  <a:pt x="-590329" y="87684"/>
                  <a:pt x="-937440" y="-51936"/>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000" dirty="0">
                <a:solidFill>
                  <a:schemeClr val="tx1">
                    <a:lumMod val="75000"/>
                    <a:lumOff val="25000"/>
                  </a:schemeClr>
                </a:solidFill>
              </a:rPr>
              <a:t>Schöpfungs-leitlinien</a:t>
            </a:r>
          </a:p>
        </p:txBody>
      </p:sp>
      <p:sp>
        <p:nvSpPr>
          <p:cNvPr id="59" name="Oval Callout 58">
            <a:extLst>
              <a:ext uri="{FF2B5EF4-FFF2-40B4-BE49-F238E27FC236}">
                <a16:creationId xmlns:a16="http://schemas.microsoft.com/office/drawing/2014/main" id="{EB00011E-B388-4E50-A78D-C0E5CCD7DEB2}"/>
              </a:ext>
            </a:extLst>
          </p:cNvPr>
          <p:cNvSpPr/>
          <p:nvPr/>
        </p:nvSpPr>
        <p:spPr>
          <a:xfrm>
            <a:off x="6559114" y="2988026"/>
            <a:ext cx="1713721" cy="517617"/>
          </a:xfrm>
          <a:custGeom>
            <a:avLst/>
            <a:gdLst>
              <a:gd name="connsiteX0" fmla="*/ -863681 w 1713721"/>
              <a:gd name="connsiteY0" fmla="*/ 558121 h 517617"/>
              <a:gd name="connsiteX1" fmla="*/ 46392 w 1713721"/>
              <a:gd name="connsiteY1" fmla="*/ 342813 h 517617"/>
              <a:gd name="connsiteX2" fmla="*/ 820022 w 1713721"/>
              <a:gd name="connsiteY2" fmla="*/ 239 h 517617"/>
              <a:gd name="connsiteX3" fmla="*/ 1591078 w 1713721"/>
              <a:gd name="connsiteY3" fmla="*/ 125383 h 517617"/>
              <a:gd name="connsiteX4" fmla="*/ 914067 w 1713721"/>
              <a:gd name="connsiteY4" fmla="*/ 517040 h 517617"/>
              <a:gd name="connsiteX5" fmla="*/ 209593 w 1713721"/>
              <a:gd name="connsiteY5" fmla="*/ 428398 h 517617"/>
              <a:gd name="connsiteX6" fmla="*/ -863681 w 1713721"/>
              <a:gd name="connsiteY6" fmla="*/ 558121 h 51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3721" h="517617" fill="none" extrusionOk="0">
                <a:moveTo>
                  <a:pt x="-863681" y="558121"/>
                </a:moveTo>
                <a:cubicBezTo>
                  <a:pt x="-694997" y="434771"/>
                  <a:pt x="-188072" y="475935"/>
                  <a:pt x="46392" y="342813"/>
                </a:cubicBezTo>
                <a:cubicBezTo>
                  <a:pt x="-82179" y="161345"/>
                  <a:pt x="209481" y="42331"/>
                  <a:pt x="820022" y="239"/>
                </a:cubicBezTo>
                <a:cubicBezTo>
                  <a:pt x="1134066" y="12963"/>
                  <a:pt x="1435075" y="46252"/>
                  <a:pt x="1591078" y="125383"/>
                </a:cubicBezTo>
                <a:cubicBezTo>
                  <a:pt x="1935042" y="246857"/>
                  <a:pt x="1533827" y="527573"/>
                  <a:pt x="914067" y="517040"/>
                </a:cubicBezTo>
                <a:cubicBezTo>
                  <a:pt x="660556" y="523351"/>
                  <a:pt x="376991" y="481998"/>
                  <a:pt x="209593" y="428398"/>
                </a:cubicBezTo>
                <a:cubicBezTo>
                  <a:pt x="-14776" y="529603"/>
                  <a:pt x="-431041" y="424690"/>
                  <a:pt x="-863681" y="558121"/>
                </a:cubicBezTo>
                <a:close/>
              </a:path>
              <a:path w="1713721" h="517617" stroke="0" extrusionOk="0">
                <a:moveTo>
                  <a:pt x="-863681" y="558121"/>
                </a:moveTo>
                <a:cubicBezTo>
                  <a:pt x="-573279" y="498751"/>
                  <a:pt x="-184887" y="366540"/>
                  <a:pt x="46392" y="342813"/>
                </a:cubicBezTo>
                <a:cubicBezTo>
                  <a:pt x="-64970" y="146514"/>
                  <a:pt x="265490" y="77379"/>
                  <a:pt x="820022" y="239"/>
                </a:cubicBezTo>
                <a:cubicBezTo>
                  <a:pt x="1135520" y="21855"/>
                  <a:pt x="1415502" y="60451"/>
                  <a:pt x="1591078" y="125383"/>
                </a:cubicBezTo>
                <a:cubicBezTo>
                  <a:pt x="1876127" y="242914"/>
                  <a:pt x="1595686" y="527612"/>
                  <a:pt x="914067" y="517040"/>
                </a:cubicBezTo>
                <a:cubicBezTo>
                  <a:pt x="650136" y="525392"/>
                  <a:pt x="406879" y="487647"/>
                  <a:pt x="209593" y="428398"/>
                </a:cubicBezTo>
                <a:cubicBezTo>
                  <a:pt x="-269214" y="432892"/>
                  <a:pt x="-448095" y="496025"/>
                  <a:pt x="-863681" y="558121"/>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000" dirty="0">
                <a:solidFill>
                  <a:schemeClr val="tx1">
                    <a:lumMod val="75000"/>
                    <a:lumOff val="25000"/>
                  </a:schemeClr>
                </a:solidFill>
              </a:rPr>
              <a:t>Umweltprogramm</a:t>
            </a:r>
          </a:p>
        </p:txBody>
      </p:sp>
      <p:sp>
        <p:nvSpPr>
          <p:cNvPr id="61" name="Oval Callout 55">
            <a:extLst>
              <a:ext uri="{FF2B5EF4-FFF2-40B4-BE49-F238E27FC236}">
                <a16:creationId xmlns:a16="http://schemas.microsoft.com/office/drawing/2014/main" id="{C6F6A38D-CA73-4A97-B7E8-57F1C480047B}"/>
              </a:ext>
            </a:extLst>
          </p:cNvPr>
          <p:cNvSpPr/>
          <p:nvPr/>
        </p:nvSpPr>
        <p:spPr>
          <a:xfrm>
            <a:off x="1415722" y="3963196"/>
            <a:ext cx="1297420" cy="529528"/>
          </a:xfrm>
          <a:custGeom>
            <a:avLst/>
            <a:gdLst>
              <a:gd name="connsiteX0" fmla="*/ 1983301 w 1297420"/>
              <a:gd name="connsiteY0" fmla="*/ -24395 h 529528"/>
              <a:gd name="connsiteX1" fmla="*/ 1269200 w 1297420"/>
              <a:gd name="connsiteY1" fmla="*/ 187522 h 529528"/>
              <a:gd name="connsiteX2" fmla="*/ 694748 w 1297420"/>
              <a:gd name="connsiteY2" fmla="*/ 528860 h 529528"/>
              <a:gd name="connsiteX3" fmla="*/ 80614 w 1297420"/>
              <a:gd name="connsiteY3" fmla="*/ 392591 h 529528"/>
              <a:gd name="connsiteX4" fmla="*/ 575881 w 1297420"/>
              <a:gd name="connsiteY4" fmla="*/ 1674 h 529528"/>
              <a:gd name="connsiteX5" fmla="*/ 1153123 w 1297420"/>
              <a:gd name="connsiteY5" fmla="*/ 98279 h 529528"/>
              <a:gd name="connsiteX6" fmla="*/ 1983301 w 1297420"/>
              <a:gd name="connsiteY6" fmla="*/ -24395 h 52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7420" h="529528" fill="none" extrusionOk="0">
                <a:moveTo>
                  <a:pt x="1983301" y="-24395"/>
                </a:moveTo>
                <a:cubicBezTo>
                  <a:pt x="1779933" y="65260"/>
                  <a:pt x="1616525" y="85176"/>
                  <a:pt x="1269200" y="187522"/>
                </a:cubicBezTo>
                <a:cubicBezTo>
                  <a:pt x="1405800" y="345502"/>
                  <a:pt x="1097458" y="528444"/>
                  <a:pt x="694748" y="528860"/>
                </a:cubicBezTo>
                <a:cubicBezTo>
                  <a:pt x="443157" y="557714"/>
                  <a:pt x="223474" y="490477"/>
                  <a:pt x="80614" y="392591"/>
                </a:cubicBezTo>
                <a:cubicBezTo>
                  <a:pt x="-132494" y="194613"/>
                  <a:pt x="102700" y="39466"/>
                  <a:pt x="575881" y="1674"/>
                </a:cubicBezTo>
                <a:cubicBezTo>
                  <a:pt x="822222" y="-6842"/>
                  <a:pt x="994563" y="10662"/>
                  <a:pt x="1153123" y="98279"/>
                </a:cubicBezTo>
                <a:cubicBezTo>
                  <a:pt x="1297268" y="152932"/>
                  <a:pt x="1566937" y="8747"/>
                  <a:pt x="1983301" y="-24395"/>
                </a:cubicBezTo>
                <a:close/>
              </a:path>
              <a:path w="1297420" h="529528" stroke="0" extrusionOk="0">
                <a:moveTo>
                  <a:pt x="1983301" y="-24395"/>
                </a:moveTo>
                <a:cubicBezTo>
                  <a:pt x="1658176" y="129016"/>
                  <a:pt x="1351314" y="114676"/>
                  <a:pt x="1269200" y="187522"/>
                </a:cubicBezTo>
                <a:cubicBezTo>
                  <a:pt x="1400406" y="345963"/>
                  <a:pt x="1116071" y="539356"/>
                  <a:pt x="694748" y="528860"/>
                </a:cubicBezTo>
                <a:cubicBezTo>
                  <a:pt x="444451" y="561815"/>
                  <a:pt x="199946" y="486276"/>
                  <a:pt x="80614" y="392591"/>
                </a:cubicBezTo>
                <a:cubicBezTo>
                  <a:pt x="-177590" y="190051"/>
                  <a:pt x="142151" y="37035"/>
                  <a:pt x="575881" y="1674"/>
                </a:cubicBezTo>
                <a:cubicBezTo>
                  <a:pt x="818129" y="8127"/>
                  <a:pt x="1018581" y="27500"/>
                  <a:pt x="1153123" y="98279"/>
                </a:cubicBezTo>
                <a:cubicBezTo>
                  <a:pt x="1541439" y="18139"/>
                  <a:pt x="1645051" y="-8290"/>
                  <a:pt x="1983301" y="-24395"/>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1000" dirty="0">
                <a:solidFill>
                  <a:schemeClr val="tx1">
                    <a:lumMod val="75000"/>
                    <a:lumOff val="25000"/>
                  </a:schemeClr>
                </a:solidFill>
              </a:rPr>
              <a:t>Zertifizierung Sommer 2021</a:t>
            </a:r>
            <a:endParaRPr lang="en-CH" sz="1000" dirty="0">
              <a:solidFill>
                <a:schemeClr val="tx1">
                  <a:lumMod val="75000"/>
                  <a:lumOff val="25000"/>
                </a:schemeClr>
              </a:solidFill>
            </a:endParaRPr>
          </a:p>
        </p:txBody>
      </p:sp>
      <p:sp>
        <p:nvSpPr>
          <p:cNvPr id="63" name="Oval Callout 55">
            <a:extLst>
              <a:ext uri="{FF2B5EF4-FFF2-40B4-BE49-F238E27FC236}">
                <a16:creationId xmlns:a16="http://schemas.microsoft.com/office/drawing/2014/main" id="{6CCA84D0-5EC5-4374-AB06-D5590438C90A}"/>
              </a:ext>
            </a:extLst>
          </p:cNvPr>
          <p:cNvSpPr/>
          <p:nvPr/>
        </p:nvSpPr>
        <p:spPr>
          <a:xfrm>
            <a:off x="1618504" y="2988026"/>
            <a:ext cx="1129855" cy="514884"/>
          </a:xfrm>
          <a:custGeom>
            <a:avLst/>
            <a:gdLst>
              <a:gd name="connsiteX0" fmla="*/ 1880689 w 1129855"/>
              <a:gd name="connsiteY0" fmla="*/ 578900 h 514884"/>
              <a:gd name="connsiteX1" fmla="*/ 1002737 w 1129855"/>
              <a:gd name="connsiteY1" fmla="*/ 420141 h 514884"/>
              <a:gd name="connsiteX2" fmla="*/ 485556 w 1129855"/>
              <a:gd name="connsiteY2" fmla="*/ 512330 h 514884"/>
              <a:gd name="connsiteX3" fmla="*/ 71090 w 1129855"/>
              <a:gd name="connsiteY3" fmla="*/ 132418 h 514884"/>
              <a:gd name="connsiteX4" fmla="*/ 615315 w 1129855"/>
              <a:gd name="connsiteY4" fmla="*/ 1026 h 514884"/>
              <a:gd name="connsiteX5" fmla="*/ 1104601 w 1129855"/>
              <a:gd name="connsiteY5" fmla="*/ 333555 h 514884"/>
              <a:gd name="connsiteX6" fmla="*/ 1880689 w 1129855"/>
              <a:gd name="connsiteY6" fmla="*/ 578900 h 51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855" h="514884" fill="none" extrusionOk="0">
                <a:moveTo>
                  <a:pt x="1880689" y="578900"/>
                </a:moveTo>
                <a:cubicBezTo>
                  <a:pt x="1643736" y="520107"/>
                  <a:pt x="1310978" y="399558"/>
                  <a:pt x="1002737" y="420141"/>
                </a:cubicBezTo>
                <a:cubicBezTo>
                  <a:pt x="908779" y="480316"/>
                  <a:pt x="678473" y="527711"/>
                  <a:pt x="485556" y="512330"/>
                </a:cubicBezTo>
                <a:cubicBezTo>
                  <a:pt x="94567" y="526196"/>
                  <a:pt x="-84425" y="303559"/>
                  <a:pt x="71090" y="132418"/>
                </a:cubicBezTo>
                <a:cubicBezTo>
                  <a:pt x="191556" y="3674"/>
                  <a:pt x="372806" y="15503"/>
                  <a:pt x="615315" y="1026"/>
                </a:cubicBezTo>
                <a:cubicBezTo>
                  <a:pt x="1005830" y="17671"/>
                  <a:pt x="1190088" y="158265"/>
                  <a:pt x="1104601" y="333555"/>
                </a:cubicBezTo>
                <a:cubicBezTo>
                  <a:pt x="1437424" y="395874"/>
                  <a:pt x="1755048" y="607548"/>
                  <a:pt x="1880689" y="578900"/>
                </a:cubicBezTo>
                <a:close/>
              </a:path>
              <a:path w="1129855" h="514884" stroke="0" extrusionOk="0">
                <a:moveTo>
                  <a:pt x="1880689" y="578900"/>
                </a:moveTo>
                <a:cubicBezTo>
                  <a:pt x="1615566" y="580560"/>
                  <a:pt x="1422178" y="522223"/>
                  <a:pt x="1002737" y="420141"/>
                </a:cubicBezTo>
                <a:cubicBezTo>
                  <a:pt x="905853" y="477652"/>
                  <a:pt x="688057" y="551151"/>
                  <a:pt x="485556" y="512330"/>
                </a:cubicBezTo>
                <a:cubicBezTo>
                  <a:pt x="94060" y="496927"/>
                  <a:pt x="-127807" y="297896"/>
                  <a:pt x="71090" y="132418"/>
                </a:cubicBezTo>
                <a:cubicBezTo>
                  <a:pt x="173518" y="37024"/>
                  <a:pt x="419696" y="7005"/>
                  <a:pt x="615315" y="1026"/>
                </a:cubicBezTo>
                <a:cubicBezTo>
                  <a:pt x="976592" y="17989"/>
                  <a:pt x="1226159" y="175588"/>
                  <a:pt x="1104601" y="333555"/>
                </a:cubicBezTo>
                <a:cubicBezTo>
                  <a:pt x="1469786" y="490558"/>
                  <a:pt x="1696906" y="539315"/>
                  <a:pt x="1880689" y="578900"/>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CH" sz="1000" dirty="0">
                <a:solidFill>
                  <a:schemeClr val="tx1">
                    <a:lumMod val="75000"/>
                    <a:lumOff val="25000"/>
                  </a:schemeClr>
                </a:solidFill>
              </a:rPr>
              <a:t>Bestandes-aufnahme</a:t>
            </a:r>
            <a:endParaRPr lang="en-CH" sz="1000" dirty="0">
              <a:solidFill>
                <a:schemeClr val="tx1">
                  <a:lumMod val="75000"/>
                  <a:lumOff val="25000"/>
                </a:schemeClr>
              </a:solidFill>
            </a:endParaRPr>
          </a:p>
        </p:txBody>
      </p:sp>
    </p:spTree>
    <p:extLst>
      <p:ext uri="{BB962C8B-B14F-4D97-AF65-F5344CB8AC3E}">
        <p14:creationId xmlns:p14="http://schemas.microsoft.com/office/powerpoint/2010/main" val="23354361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el 1">
            <a:extLst>
              <a:ext uri="{FF2B5EF4-FFF2-40B4-BE49-F238E27FC236}">
                <a16:creationId xmlns:a16="http://schemas.microsoft.com/office/drawing/2014/main" id="{8B118C79-398E-4AE2-81BE-FCD4121714B7}"/>
              </a:ext>
            </a:extLst>
          </p:cNvPr>
          <p:cNvSpPr>
            <a:spLocks noGrp="1"/>
          </p:cNvSpPr>
          <p:nvPr>
            <p:ph type="ctrTitle"/>
          </p:nvPr>
        </p:nvSpPr>
        <p:spPr>
          <a:xfrm>
            <a:off x="1120775" y="404813"/>
            <a:ext cx="7772400" cy="727075"/>
          </a:xfrm>
        </p:spPr>
        <p:txBody>
          <a:bodyPr/>
          <a:lstStyle/>
          <a:p>
            <a:pPr eaLnBrk="1" hangingPunct="1">
              <a:defRPr/>
            </a:pPr>
            <a:r>
              <a:rPr lang="fr-CH" altLang="de-DE" sz="2400" kern="1200" dirty="0">
                <a:latin typeface="ITC Officina Sans Book" pitchFamily="34" charset="0"/>
              </a:rPr>
              <a:t>Exercice: risques et opportunités </a:t>
            </a:r>
            <a:endParaRPr lang="fr-CH" altLang="de-DE" sz="2400" b="1" kern="1200" dirty="0">
              <a:latin typeface="ITC Officina Sans Book" pitchFamily="34" charset="0"/>
            </a:endParaRPr>
          </a:p>
        </p:txBody>
      </p:sp>
      <p:sp>
        <p:nvSpPr>
          <p:cNvPr id="6" name="ZoneTexte 5">
            <a:extLst>
              <a:ext uri="{FF2B5EF4-FFF2-40B4-BE49-F238E27FC236}">
                <a16:creationId xmlns:a16="http://schemas.microsoft.com/office/drawing/2014/main" id="{6D5B1965-742D-9294-5299-A481BC50E69B}"/>
              </a:ext>
            </a:extLst>
          </p:cNvPr>
          <p:cNvSpPr txBox="1"/>
          <p:nvPr/>
        </p:nvSpPr>
        <p:spPr>
          <a:xfrm>
            <a:off x="1187624" y="1484784"/>
            <a:ext cx="7128792" cy="4745915"/>
          </a:xfrm>
          <a:prstGeom prst="rect">
            <a:avLst/>
          </a:prstGeom>
          <a:noFill/>
        </p:spPr>
        <p:txBody>
          <a:bodyPr wrap="square">
            <a:spAutoFit/>
          </a:bodyPr>
          <a:lstStyle/>
          <a:p>
            <a:pPr algn="l" eaLnBrk="1" hangingPunct="1">
              <a:lnSpc>
                <a:spcPct val="90000"/>
              </a:lnSpc>
              <a:defRPr/>
            </a:pPr>
            <a:r>
              <a:rPr lang="fr-CH" sz="2800" dirty="0">
                <a:solidFill>
                  <a:schemeClr val="tx1"/>
                </a:solidFill>
                <a:latin typeface="ITC Officina Sans Book" pitchFamily="34" charset="0"/>
                <a:cs typeface="Arial" panose="020B0604020202020204" pitchFamily="34" charset="0"/>
              </a:rPr>
              <a:t>Trouvez les risques et opportunités pour votre paroisse ou votre institution avec l’introduction du management environnemental (analyse SWOT).Travail individuel: 10 minutes.</a:t>
            </a:r>
          </a:p>
          <a:p>
            <a:pPr algn="l" eaLnBrk="1" hangingPunct="1">
              <a:lnSpc>
                <a:spcPct val="90000"/>
              </a:lnSpc>
              <a:defRPr/>
            </a:pPr>
            <a:endParaRPr lang="fr-CH" sz="2800" dirty="0">
              <a:latin typeface="ITC Officina Sans Book" pitchFamily="34" charset="0"/>
              <a:cs typeface="Arial" panose="020B0604020202020204" pitchFamily="34" charset="0"/>
            </a:endParaRPr>
          </a:p>
          <a:p>
            <a:pPr marL="514350" indent="-514350" eaLnBrk="1" hangingPunct="1">
              <a:lnSpc>
                <a:spcPct val="90000"/>
              </a:lnSpc>
              <a:buAutoNum type="arabicParenR"/>
              <a:defRPr/>
            </a:pPr>
            <a:r>
              <a:rPr lang="fr-CH" sz="2800" dirty="0">
                <a:latin typeface="ITC Officina Sans Book" pitchFamily="34" charset="0"/>
                <a:cs typeface="Arial" panose="020B0604020202020204" pitchFamily="34" charset="0"/>
              </a:rPr>
              <a:t>Points forts avec l’introduction du Coq vert</a:t>
            </a:r>
            <a:endParaRPr lang="fr-CH" sz="2800" dirty="0">
              <a:solidFill>
                <a:schemeClr val="tx1"/>
              </a:solidFill>
              <a:latin typeface="ITC Officina Sans Book" pitchFamily="34" charset="0"/>
              <a:cs typeface="Arial" panose="020B0604020202020204" pitchFamily="34" charset="0"/>
            </a:endParaRPr>
          </a:p>
          <a:p>
            <a:pPr marL="514350" indent="-514350" eaLnBrk="1" hangingPunct="1">
              <a:lnSpc>
                <a:spcPct val="90000"/>
              </a:lnSpc>
              <a:buFontTx/>
              <a:buAutoNum type="arabicParenR"/>
              <a:defRPr/>
            </a:pPr>
            <a:r>
              <a:rPr lang="fr-CH" sz="2800" dirty="0">
                <a:latin typeface="ITC Officina Sans Book" pitchFamily="34" charset="0"/>
                <a:cs typeface="Arial" panose="020B0604020202020204" pitchFamily="34" charset="0"/>
              </a:rPr>
              <a:t>Points faibles avec l’introduction du Coq vert</a:t>
            </a:r>
          </a:p>
          <a:p>
            <a:pPr marL="514350" indent="-514350" eaLnBrk="1" hangingPunct="1">
              <a:lnSpc>
                <a:spcPct val="90000"/>
              </a:lnSpc>
              <a:buFontTx/>
              <a:buAutoNum type="arabicParenR"/>
              <a:defRPr/>
            </a:pPr>
            <a:r>
              <a:rPr lang="fr-CH" sz="2800" dirty="0">
                <a:solidFill>
                  <a:schemeClr val="tx1"/>
                </a:solidFill>
                <a:latin typeface="ITC Officina Sans Book" pitchFamily="34" charset="0"/>
                <a:cs typeface="Arial" panose="020B0604020202020204" pitchFamily="34" charset="0"/>
              </a:rPr>
              <a:t>Opportunités </a:t>
            </a:r>
            <a:r>
              <a:rPr lang="fr-CH" sz="2800" dirty="0">
                <a:latin typeface="ITC Officina Sans Book" pitchFamily="34" charset="0"/>
                <a:cs typeface="Arial" panose="020B0604020202020204" pitchFamily="34" charset="0"/>
              </a:rPr>
              <a:t>avec l’introduction du Coq vert</a:t>
            </a:r>
            <a:endParaRPr lang="fr-CH" sz="2800" dirty="0">
              <a:solidFill>
                <a:schemeClr val="tx1"/>
              </a:solidFill>
              <a:latin typeface="ITC Officina Sans Book" pitchFamily="34" charset="0"/>
              <a:cs typeface="Arial" panose="020B0604020202020204" pitchFamily="34" charset="0"/>
            </a:endParaRPr>
          </a:p>
          <a:p>
            <a:pPr marL="514350" indent="-514350" eaLnBrk="1" hangingPunct="1">
              <a:lnSpc>
                <a:spcPct val="90000"/>
              </a:lnSpc>
              <a:buFontTx/>
              <a:buAutoNum type="arabicParenR"/>
              <a:defRPr/>
            </a:pPr>
            <a:r>
              <a:rPr lang="fr-CH" sz="2800" dirty="0">
                <a:latin typeface="ITC Officina Sans Book" pitchFamily="34" charset="0"/>
                <a:cs typeface="Arial" panose="020B0604020202020204" pitchFamily="34" charset="0"/>
              </a:rPr>
              <a:t>Risques avec l’introduction du Coq vert</a:t>
            </a:r>
            <a:endParaRPr lang="fr-CH" sz="2800" dirty="0">
              <a:solidFill>
                <a:schemeClr val="tx1"/>
              </a:solidFill>
              <a:latin typeface="ITC Officina Sans Book" pitchFamily="34" charset="0"/>
              <a:cs typeface="Arial" panose="020B0604020202020204" pitchFamily="34" charset="0"/>
            </a:endParaRPr>
          </a:p>
          <a:p>
            <a:pPr algn="l" eaLnBrk="1" hangingPunct="1">
              <a:lnSpc>
                <a:spcPct val="90000"/>
              </a:lnSpc>
              <a:defRPr/>
            </a:pPr>
            <a:endParaRPr lang="fr-CH" sz="2800" dirty="0">
              <a:solidFill>
                <a:schemeClr val="tx1"/>
              </a:solidFill>
              <a:latin typeface="ITC Officina Sans Book" pitchFamily="34" charset="0"/>
              <a:cs typeface="Arial" panose="020B0604020202020204" pitchFamily="34" charset="0"/>
            </a:endParaRPr>
          </a:p>
        </p:txBody>
      </p:sp>
    </p:spTree>
    <p:extLst>
      <p:ext uri="{BB962C8B-B14F-4D97-AF65-F5344CB8AC3E}">
        <p14:creationId xmlns:p14="http://schemas.microsoft.com/office/powerpoint/2010/main" val="11548028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dirty="0">
                <a:latin typeface="ITC Officina Sans Book" panose="020B0500000000000000" pitchFamily="34" charset="0"/>
              </a:rPr>
              <a:t>Étape 2 du Coq vert</a:t>
            </a:r>
            <a:br>
              <a:rPr lang="fr-CH" altLang="de-DE" sz="2400" dirty="0">
                <a:latin typeface="ITC Officina Sans Book" panose="020B0500000000000000" pitchFamily="34" charset="0"/>
              </a:rPr>
            </a:br>
            <a:r>
              <a:rPr lang="fr-CH" altLang="de-DE" sz="2400" dirty="0">
                <a:latin typeface="ITC Officina Sans Book" panose="020B0500000000000000" pitchFamily="34" charset="0"/>
              </a:rPr>
              <a:t>Mise en place de l’équipe environnement et communication</a:t>
            </a:r>
            <a:endParaRPr lang="fr-CH" altLang="de-DE" sz="2400" b="1" dirty="0">
              <a:latin typeface="ITC Officina Sans Book" panose="020B0500000000000000" pitchFamily="34" charset="0"/>
            </a:endParaRP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26" y="1406525"/>
            <a:ext cx="8831920" cy="5046811"/>
          </a:xfrm>
          <a:prstGeom prst="rect">
            <a:avLst/>
          </a:prstGeom>
        </p:spPr>
      </p:pic>
      <p:pic>
        <p:nvPicPr>
          <p:cNvPr id="8" name="Image 7">
            <a:extLst>
              <a:ext uri="{FF2B5EF4-FFF2-40B4-BE49-F238E27FC236}">
                <a16:creationId xmlns:a16="http://schemas.microsoft.com/office/drawing/2014/main" id="{71661E47-B14F-8244-14F1-E7C2C4759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01" y="1555750"/>
            <a:ext cx="2901648" cy="2883976"/>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3491880" y="5517430"/>
            <a:ext cx="3888432" cy="323850"/>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spTree>
    <p:extLst>
      <p:ext uri="{BB962C8B-B14F-4D97-AF65-F5344CB8AC3E}">
        <p14:creationId xmlns:p14="http://schemas.microsoft.com/office/powerpoint/2010/main" val="2650660510"/>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63F9409-C85B-4DBB-848D-E302D3185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5680" y="3933056"/>
            <a:ext cx="2611502" cy="2595597"/>
          </a:xfrm>
          <a:prstGeom prst="rect">
            <a:avLst/>
          </a:prstGeom>
        </p:spPr>
      </p:pic>
      <p:sp>
        <p:nvSpPr>
          <p:cNvPr id="250882" name="Folientitel1">
            <a:extLst>
              <a:ext uri="{FF2B5EF4-FFF2-40B4-BE49-F238E27FC236}">
                <a16:creationId xmlns:a16="http://schemas.microsoft.com/office/drawing/2014/main" id="{E611DE64-C3E8-4C9A-82BA-D7526B0BE65C}"/>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b="1" dirty="0">
                <a:latin typeface="ITC Officina Sans Book" panose="020B0500000000000000" pitchFamily="34" charset="0"/>
              </a:rPr>
              <a:t>L’équipe Environnement</a:t>
            </a:r>
          </a:p>
        </p:txBody>
      </p:sp>
      <p:pic>
        <p:nvPicPr>
          <p:cNvPr id="13" name="Grafik 12">
            <a:extLst>
              <a:ext uri="{FF2B5EF4-FFF2-40B4-BE49-F238E27FC236}">
                <a16:creationId xmlns:a16="http://schemas.microsoft.com/office/drawing/2014/main" id="{7B71711A-76E5-45DB-806A-1EC57FD359CD}"/>
              </a:ext>
            </a:extLst>
          </p:cNvPr>
          <p:cNvPicPr>
            <a:picLocks noChangeAspect="1" noChangeArrowheads="1"/>
          </p:cNvPicPr>
          <p:nvPr/>
        </p:nvPicPr>
        <p:blipFill>
          <a:blip r:embed="rId3"/>
          <a:srcRect t="11993" b="48883"/>
          <a:stretch>
            <a:fillRect/>
          </a:stretch>
        </p:blipFill>
        <p:spPr bwMode="auto">
          <a:xfrm>
            <a:off x="4067175" y="1196752"/>
            <a:ext cx="4608513" cy="2447925"/>
          </a:xfrm>
          <a:prstGeom prst="rect">
            <a:avLst/>
          </a:prstGeom>
          <a:noFill/>
          <a:ln>
            <a:noFill/>
          </a:ln>
          <a:effectLst>
            <a:outerShdw blurRad="50800" dist="38100" dir="2700000" algn="tl" rotWithShape="0">
              <a:prstClr val="black">
                <a:alpha val="40000"/>
              </a:prstClr>
            </a:outerShdw>
          </a:effectLst>
        </p:spPr>
      </p:pic>
      <p:pic>
        <p:nvPicPr>
          <p:cNvPr id="244740" name="Grafik 2">
            <a:extLst>
              <a:ext uri="{FF2B5EF4-FFF2-40B4-BE49-F238E27FC236}">
                <a16:creationId xmlns:a16="http://schemas.microsoft.com/office/drawing/2014/main" id="{EFADBB15-C216-4BE5-8799-596FDCBB1784}"/>
              </a:ext>
            </a:extLst>
          </p:cNvPr>
          <p:cNvPicPr>
            <a:picLocks noChangeAspect="1"/>
          </p:cNvPicPr>
          <p:nvPr/>
        </p:nvPicPr>
        <p:blipFill>
          <a:blip r:embed="rId4"/>
          <a:srcRect l="5602" t="15837" r="61218" b="10971"/>
          <a:stretch>
            <a:fillRect/>
          </a:stretch>
        </p:blipFill>
        <p:spPr bwMode="auto">
          <a:xfrm>
            <a:off x="1042988" y="1196752"/>
            <a:ext cx="2951162" cy="4321175"/>
          </a:xfrm>
          <a:prstGeom prst="rect">
            <a:avLst/>
          </a:prstGeom>
          <a:noFill/>
          <a:ln>
            <a:noFill/>
          </a:ln>
          <a:effectLst>
            <a:outerShdw blurRad="50800" dist="38100" dir="2700000" algn="tl" rotWithShape="0">
              <a:prstClr val="black">
                <a:alpha val="40000"/>
              </a:prstClr>
            </a:outerShdw>
          </a:effectLst>
        </p:spPr>
      </p:pic>
      <p:sp>
        <p:nvSpPr>
          <p:cNvPr id="2" name="Textfeld 1">
            <a:extLst>
              <a:ext uri="{FF2B5EF4-FFF2-40B4-BE49-F238E27FC236}">
                <a16:creationId xmlns:a16="http://schemas.microsoft.com/office/drawing/2014/main" id="{9BF7DA44-F7AB-E241-BFED-8A2360C64522}"/>
              </a:ext>
            </a:extLst>
          </p:cNvPr>
          <p:cNvSpPr txBox="1"/>
          <p:nvPr/>
        </p:nvSpPr>
        <p:spPr>
          <a:xfrm rot="20661257">
            <a:off x="3952703" y="5046189"/>
            <a:ext cx="4925451" cy="369332"/>
          </a:xfrm>
          <a:prstGeom prst="rect">
            <a:avLst/>
          </a:prstGeom>
          <a:gradFill flip="none" rotWithShape="1">
            <a:gsLst>
              <a:gs pos="0">
                <a:schemeClr val="accent1">
                  <a:lumMod val="73000"/>
                  <a:lumOff val="27000"/>
                  <a:alpha val="73534"/>
                </a:schemeClr>
              </a:gs>
              <a:gs pos="46000">
                <a:schemeClr val="accent1">
                  <a:lumMod val="95000"/>
                  <a:lumOff val="5000"/>
                </a:schemeClr>
              </a:gs>
              <a:gs pos="100000">
                <a:schemeClr val="accent1">
                  <a:lumMod val="60000"/>
                </a:schemeClr>
              </a:gs>
            </a:gsLst>
            <a:path path="circle">
              <a:fillToRect l="50000" t="130000" r="50000" b="-30000"/>
            </a:path>
            <a:tileRect/>
          </a:gradFill>
        </p:spPr>
        <p:style>
          <a:lnRef idx="1">
            <a:schemeClr val="accent6"/>
          </a:lnRef>
          <a:fillRef idx="3">
            <a:schemeClr val="accent6"/>
          </a:fillRef>
          <a:effectRef idx="2">
            <a:schemeClr val="accent6"/>
          </a:effectRef>
          <a:fontRef idx="minor">
            <a:schemeClr val="lt1"/>
          </a:fontRef>
        </p:style>
        <p:txBody>
          <a:bodyPr wrap="none" rtlCol="0">
            <a:spAutoFit/>
          </a:bodyPr>
          <a:lstStyle/>
          <a:p>
            <a:r>
              <a:rPr lang="fr-CH" dirty="0"/>
              <a:t>L’équipe Environnement fait toute la différence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able&#10;&#10;Description générée automatiquement">
            <a:extLst>
              <a:ext uri="{FF2B5EF4-FFF2-40B4-BE49-F238E27FC236}">
                <a16:creationId xmlns:a16="http://schemas.microsoft.com/office/drawing/2014/main" id="{C77CD356-4BAA-6A4D-0177-945F6056E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700808"/>
            <a:ext cx="8676456" cy="4329410"/>
          </a:xfrm>
          <a:prstGeom prst="rect">
            <a:avLst/>
          </a:prstGeom>
        </p:spPr>
      </p:pic>
      <p:sp>
        <p:nvSpPr>
          <p:cNvPr id="4" name="Titel 2">
            <a:extLst>
              <a:ext uri="{FF2B5EF4-FFF2-40B4-BE49-F238E27FC236}">
                <a16:creationId xmlns:a16="http://schemas.microsoft.com/office/drawing/2014/main" id="{F1793055-AC8C-11FC-12F8-BD8AB3DE39AA}"/>
              </a:ext>
            </a:extLst>
          </p:cNvPr>
          <p:cNvSpPr txBox="1">
            <a:spLocks/>
          </p:cNvSpPr>
          <p:nvPr/>
        </p:nvSpPr>
        <p:spPr>
          <a:xfrm>
            <a:off x="899592" y="476672"/>
            <a:ext cx="7772400" cy="549969"/>
          </a:xfrm>
          <a:prstGeom prst="rect">
            <a:avLst/>
          </a:prstGeom>
        </p:spPr>
        <p:txBody>
          <a:bodyPr/>
          <a:lst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fr-CH" sz="2000" kern="0" dirty="0"/>
              <a:t>2H Informations de l’équipe Environnement</a:t>
            </a:r>
          </a:p>
        </p:txBody>
      </p:sp>
    </p:spTree>
    <p:extLst>
      <p:ext uri="{BB962C8B-B14F-4D97-AF65-F5344CB8AC3E}">
        <p14:creationId xmlns:p14="http://schemas.microsoft.com/office/powerpoint/2010/main" val="40022621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able&#10;&#10;Description générée automatiquement">
            <a:extLst>
              <a:ext uri="{FF2B5EF4-FFF2-40B4-BE49-F238E27FC236}">
                <a16:creationId xmlns:a16="http://schemas.microsoft.com/office/drawing/2014/main" id="{CFA158C8-30CF-11EE-9FFC-9FED072FF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297" y="789129"/>
            <a:ext cx="4477053" cy="6061113"/>
          </a:xfrm>
          <a:prstGeom prst="rect">
            <a:avLst/>
          </a:prstGeom>
        </p:spPr>
      </p:pic>
      <p:sp>
        <p:nvSpPr>
          <p:cNvPr id="4" name="Foliennummernplatzhalter 3">
            <a:extLst>
              <a:ext uri="{FF2B5EF4-FFF2-40B4-BE49-F238E27FC236}">
                <a16:creationId xmlns:a16="http://schemas.microsoft.com/office/drawing/2014/main" id="{274072DE-0278-4149-9078-B81C4A7402F6}"/>
              </a:ext>
            </a:extLst>
          </p:cNvPr>
          <p:cNvSpPr>
            <a:spLocks noGrp="1"/>
          </p:cNvSpPr>
          <p:nvPr>
            <p:ph type="sldNum" sz="quarter" idx="10"/>
          </p:nvPr>
        </p:nvSpPr>
        <p:spPr/>
        <p:txBody>
          <a:bodyPr/>
          <a:lstStyle/>
          <a:p>
            <a:pPr>
              <a:defRPr/>
            </a:pPr>
            <a:fld id="{47BBD7EE-43BD-4A30-92A5-0BB5D61E2C50}" type="slidenum">
              <a:rPr lang="de-DE" smtClean="0"/>
              <a:pPr>
                <a:defRPr/>
              </a:pPr>
              <a:t>136</a:t>
            </a:fld>
            <a:endParaRPr lang="de-DE"/>
          </a:p>
        </p:txBody>
      </p:sp>
      <p:sp>
        <p:nvSpPr>
          <p:cNvPr id="3" name="Titel 2">
            <a:extLst>
              <a:ext uri="{FF2B5EF4-FFF2-40B4-BE49-F238E27FC236}">
                <a16:creationId xmlns:a16="http://schemas.microsoft.com/office/drawing/2014/main" id="{78883B87-7B2E-2E45-A10A-2C369C83A95A}"/>
              </a:ext>
            </a:extLst>
          </p:cNvPr>
          <p:cNvSpPr>
            <a:spLocks noGrp="1"/>
          </p:cNvSpPr>
          <p:nvPr>
            <p:ph type="title"/>
          </p:nvPr>
        </p:nvSpPr>
        <p:spPr>
          <a:xfrm>
            <a:off x="2229297" y="7759"/>
            <a:ext cx="4425503" cy="781370"/>
          </a:xfrm>
          <a:solidFill>
            <a:schemeClr val="bg1"/>
          </a:solidFill>
        </p:spPr>
        <p:txBody>
          <a:bodyPr rIns="251999"/>
          <a:lstStyle/>
          <a:p>
            <a:pPr algn="ctr"/>
            <a:r>
              <a:rPr lang="fr-CH" sz="2000" dirty="0"/>
              <a:t>2M – Questionnaire auprès des </a:t>
            </a:r>
            <a:r>
              <a:rPr lang="fr-CH" sz="2000" dirty="0" err="1"/>
              <a:t>collaborateur⋅trice⋅s</a:t>
            </a:r>
            <a:endParaRPr lang="de-CH" sz="2000" dirty="0"/>
          </a:p>
        </p:txBody>
      </p:sp>
      <p:sp>
        <p:nvSpPr>
          <p:cNvPr id="8" name="Textfeld 7">
            <a:extLst>
              <a:ext uri="{FF2B5EF4-FFF2-40B4-BE49-F238E27FC236}">
                <a16:creationId xmlns:a16="http://schemas.microsoft.com/office/drawing/2014/main" id="{4B3A90EB-7EA0-BE41-B341-19107EC967A1}"/>
              </a:ext>
            </a:extLst>
          </p:cNvPr>
          <p:cNvSpPr txBox="1"/>
          <p:nvPr/>
        </p:nvSpPr>
        <p:spPr>
          <a:xfrm rot="19661872">
            <a:off x="565995" y="1236134"/>
            <a:ext cx="1659493"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de-CH" dirty="0"/>
              <a:t>Version </a:t>
            </a:r>
            <a:r>
              <a:rPr lang="de-CH" dirty="0" err="1"/>
              <a:t>courte</a:t>
            </a:r>
            <a:endParaRPr lang="de-CH" dirty="0"/>
          </a:p>
        </p:txBody>
      </p:sp>
      <p:sp>
        <p:nvSpPr>
          <p:cNvPr id="2" name="Pfeil nach rechts 1">
            <a:extLst>
              <a:ext uri="{FF2B5EF4-FFF2-40B4-BE49-F238E27FC236}">
                <a16:creationId xmlns:a16="http://schemas.microsoft.com/office/drawing/2014/main" id="{2FF7236F-8EA3-A642-81EC-D1364A486964}"/>
              </a:ext>
            </a:extLst>
          </p:cNvPr>
          <p:cNvSpPr/>
          <p:nvPr/>
        </p:nvSpPr>
        <p:spPr>
          <a:xfrm>
            <a:off x="1702259" y="6088980"/>
            <a:ext cx="859061" cy="228600"/>
          </a:xfrm>
          <a:prstGeom prst="rightArrow">
            <a:avLst/>
          </a:prstGeom>
          <a:solidFill>
            <a:srgbClr val="92D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ln>
                <a:solidFill>
                  <a:srgbClr val="92D050"/>
                </a:solidFill>
              </a:ln>
              <a:solidFill>
                <a:srgbClr val="00B050"/>
              </a:solidFill>
            </a:endParaRPr>
          </a:p>
        </p:txBody>
      </p:sp>
    </p:spTree>
    <p:extLst>
      <p:ext uri="{BB962C8B-B14F-4D97-AF65-F5344CB8AC3E}">
        <p14:creationId xmlns:p14="http://schemas.microsoft.com/office/powerpoint/2010/main" val="12177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10;&#10;Description générée automatiquement">
            <a:extLst>
              <a:ext uri="{FF2B5EF4-FFF2-40B4-BE49-F238E27FC236}">
                <a16:creationId xmlns:a16="http://schemas.microsoft.com/office/drawing/2014/main" id="{F1DC827F-F266-58A8-6F86-1795C7B13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420800"/>
            <a:ext cx="4994711" cy="5013176"/>
          </a:xfrm>
          <a:prstGeom prst="rect">
            <a:avLst/>
          </a:prstGeom>
        </p:spPr>
      </p:pic>
      <p:sp>
        <p:nvSpPr>
          <p:cNvPr id="4" name="Foliennummernplatzhalter 3">
            <a:extLst>
              <a:ext uri="{FF2B5EF4-FFF2-40B4-BE49-F238E27FC236}">
                <a16:creationId xmlns:a16="http://schemas.microsoft.com/office/drawing/2014/main" id="{274072DE-0278-4149-9078-B81C4A7402F6}"/>
              </a:ext>
            </a:extLst>
          </p:cNvPr>
          <p:cNvSpPr>
            <a:spLocks noGrp="1"/>
          </p:cNvSpPr>
          <p:nvPr>
            <p:ph type="sldNum" sz="quarter" idx="10"/>
          </p:nvPr>
        </p:nvSpPr>
        <p:spPr/>
        <p:txBody>
          <a:bodyPr/>
          <a:lstStyle/>
          <a:p>
            <a:pPr>
              <a:defRPr/>
            </a:pPr>
            <a:fld id="{47BBD7EE-43BD-4A30-92A5-0BB5D61E2C50}" type="slidenum">
              <a:rPr lang="de-DE" smtClean="0"/>
              <a:pPr>
                <a:defRPr/>
              </a:pPr>
              <a:t>137</a:t>
            </a:fld>
            <a:endParaRPr lang="de-DE"/>
          </a:p>
        </p:txBody>
      </p:sp>
      <p:sp>
        <p:nvSpPr>
          <p:cNvPr id="8" name="Textfeld 7">
            <a:extLst>
              <a:ext uri="{FF2B5EF4-FFF2-40B4-BE49-F238E27FC236}">
                <a16:creationId xmlns:a16="http://schemas.microsoft.com/office/drawing/2014/main" id="{4B3A90EB-7EA0-BE41-B341-19107EC967A1}"/>
              </a:ext>
            </a:extLst>
          </p:cNvPr>
          <p:cNvSpPr txBox="1"/>
          <p:nvPr/>
        </p:nvSpPr>
        <p:spPr>
          <a:xfrm rot="19661872">
            <a:off x="565995" y="1236134"/>
            <a:ext cx="1659493"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de-CH" dirty="0"/>
              <a:t>Version </a:t>
            </a:r>
            <a:r>
              <a:rPr lang="de-CH" dirty="0" err="1"/>
              <a:t>courte</a:t>
            </a:r>
            <a:endParaRPr lang="de-CH" dirty="0"/>
          </a:p>
        </p:txBody>
      </p:sp>
      <p:sp>
        <p:nvSpPr>
          <p:cNvPr id="9" name="Pfeil nach rechts 8">
            <a:extLst>
              <a:ext uri="{FF2B5EF4-FFF2-40B4-BE49-F238E27FC236}">
                <a16:creationId xmlns:a16="http://schemas.microsoft.com/office/drawing/2014/main" id="{0C129C80-6D4F-8D41-B79C-D6D02FFDDDE1}"/>
              </a:ext>
            </a:extLst>
          </p:cNvPr>
          <p:cNvSpPr/>
          <p:nvPr/>
        </p:nvSpPr>
        <p:spPr>
          <a:xfrm>
            <a:off x="1395741" y="2676171"/>
            <a:ext cx="859061" cy="228600"/>
          </a:xfrm>
          <a:prstGeom prst="rightArrow">
            <a:avLst/>
          </a:prstGeom>
          <a:solidFill>
            <a:srgbClr val="92D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ln>
                <a:solidFill>
                  <a:srgbClr val="92D050"/>
                </a:solidFill>
              </a:ln>
              <a:solidFill>
                <a:srgbClr val="00B050"/>
              </a:solidFill>
            </a:endParaRPr>
          </a:p>
        </p:txBody>
      </p:sp>
      <p:sp>
        <p:nvSpPr>
          <p:cNvPr id="12" name="Titel 2">
            <a:extLst>
              <a:ext uri="{FF2B5EF4-FFF2-40B4-BE49-F238E27FC236}">
                <a16:creationId xmlns:a16="http://schemas.microsoft.com/office/drawing/2014/main" id="{9115DD1B-CF1B-B6FB-5DFA-6073975940C1}"/>
              </a:ext>
            </a:extLst>
          </p:cNvPr>
          <p:cNvSpPr txBox="1">
            <a:spLocks/>
          </p:cNvSpPr>
          <p:nvPr/>
        </p:nvSpPr>
        <p:spPr bwMode="auto">
          <a:xfrm>
            <a:off x="1905000" y="7759"/>
            <a:ext cx="4899248" cy="78137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251999"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algn="ctr"/>
            <a:r>
              <a:rPr lang="fr-CH" sz="2000" kern="0" dirty="0"/>
              <a:t>2M – Questionnaire auprès des </a:t>
            </a:r>
            <a:r>
              <a:rPr lang="fr-CH" sz="2000" kern="0" dirty="0" err="1"/>
              <a:t>collaborateur⋅trice⋅s</a:t>
            </a:r>
            <a:endParaRPr lang="de-CH" sz="2000" kern="0" dirty="0"/>
          </a:p>
        </p:txBody>
      </p:sp>
    </p:spTree>
    <p:extLst>
      <p:ext uri="{BB962C8B-B14F-4D97-AF65-F5344CB8AC3E}">
        <p14:creationId xmlns:p14="http://schemas.microsoft.com/office/powerpoint/2010/main" val="214455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able&#10;&#10;Description générée automatiquement">
            <a:extLst>
              <a:ext uri="{FF2B5EF4-FFF2-40B4-BE49-F238E27FC236}">
                <a16:creationId xmlns:a16="http://schemas.microsoft.com/office/drawing/2014/main" id="{476958F2-0F08-596B-ABA4-F8E8B4C04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10254"/>
            <a:ext cx="5676900" cy="6578600"/>
          </a:xfrm>
          <a:prstGeom prst="rect">
            <a:avLst/>
          </a:prstGeom>
        </p:spPr>
      </p:pic>
      <p:sp>
        <p:nvSpPr>
          <p:cNvPr id="4" name="Foliennummernplatzhalter 3"/>
          <p:cNvSpPr>
            <a:spLocks noGrp="1"/>
          </p:cNvSpPr>
          <p:nvPr>
            <p:ph type="sldNum" sz="quarter" idx="10"/>
          </p:nvPr>
        </p:nvSpPr>
        <p:spPr/>
        <p:txBody>
          <a:bodyPr/>
          <a:lstStyle/>
          <a:p>
            <a:pPr>
              <a:defRPr/>
            </a:pPr>
            <a:fld id="{47BBD7EE-43BD-4A30-92A5-0BB5D61E2C50}" type="slidenum">
              <a:rPr lang="de-DE" smtClean="0"/>
              <a:pPr>
                <a:defRPr/>
              </a:pPr>
              <a:t>138</a:t>
            </a:fld>
            <a:endParaRPr lang="de-DE"/>
          </a:p>
        </p:txBody>
      </p:sp>
      <p:sp>
        <p:nvSpPr>
          <p:cNvPr id="5" name="Textfeld 4">
            <a:extLst>
              <a:ext uri="{FF2B5EF4-FFF2-40B4-BE49-F238E27FC236}">
                <a16:creationId xmlns:a16="http://schemas.microsoft.com/office/drawing/2014/main" id="{0A6EE8C2-2116-5C4D-B70E-08FF7B005EF2}"/>
              </a:ext>
            </a:extLst>
          </p:cNvPr>
          <p:cNvSpPr txBox="1"/>
          <p:nvPr/>
        </p:nvSpPr>
        <p:spPr>
          <a:xfrm rot="19661872">
            <a:off x="-38927" y="707240"/>
            <a:ext cx="1778388"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fr-CH" dirty="0"/>
              <a:t>Version longue</a:t>
            </a:r>
          </a:p>
        </p:txBody>
      </p:sp>
    </p:spTree>
    <p:extLst>
      <p:ext uri="{BB962C8B-B14F-4D97-AF65-F5344CB8AC3E}">
        <p14:creationId xmlns:p14="http://schemas.microsoft.com/office/powerpoint/2010/main" val="36429704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able&#10;&#10;Description générée automatiquement">
            <a:extLst>
              <a:ext uri="{FF2B5EF4-FFF2-40B4-BE49-F238E27FC236}">
                <a16:creationId xmlns:a16="http://schemas.microsoft.com/office/drawing/2014/main" id="{6A933D1C-4B83-AA86-6481-4B85C51E1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
            <a:ext cx="5155114" cy="6928630"/>
          </a:xfrm>
          <a:prstGeom prst="rect">
            <a:avLst/>
          </a:prstGeom>
        </p:spPr>
      </p:pic>
      <p:sp>
        <p:nvSpPr>
          <p:cNvPr id="4" name="Foliennummernplatzhalter 3"/>
          <p:cNvSpPr>
            <a:spLocks noGrp="1"/>
          </p:cNvSpPr>
          <p:nvPr>
            <p:ph type="sldNum" sz="quarter" idx="10"/>
          </p:nvPr>
        </p:nvSpPr>
        <p:spPr/>
        <p:txBody>
          <a:bodyPr/>
          <a:lstStyle/>
          <a:p>
            <a:pPr>
              <a:defRPr/>
            </a:pPr>
            <a:fld id="{47BBD7EE-43BD-4A30-92A5-0BB5D61E2C50}" type="slidenum">
              <a:rPr lang="de-DE" smtClean="0"/>
              <a:pPr>
                <a:defRPr/>
              </a:pPr>
              <a:t>139</a:t>
            </a:fld>
            <a:endParaRPr lang="de-DE"/>
          </a:p>
        </p:txBody>
      </p:sp>
      <p:sp>
        <p:nvSpPr>
          <p:cNvPr id="5" name="Textfeld 4">
            <a:extLst>
              <a:ext uri="{FF2B5EF4-FFF2-40B4-BE49-F238E27FC236}">
                <a16:creationId xmlns:a16="http://schemas.microsoft.com/office/drawing/2014/main" id="{0A6EE8C2-2116-5C4D-B70E-08FF7B005EF2}"/>
              </a:ext>
            </a:extLst>
          </p:cNvPr>
          <p:cNvSpPr txBox="1"/>
          <p:nvPr/>
        </p:nvSpPr>
        <p:spPr>
          <a:xfrm rot="19661872">
            <a:off x="-21073" y="595818"/>
            <a:ext cx="1778388"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fr-CH" dirty="0"/>
              <a:t>Version longue</a:t>
            </a:r>
          </a:p>
        </p:txBody>
      </p:sp>
    </p:spTree>
    <p:extLst>
      <p:ext uri="{BB962C8B-B14F-4D97-AF65-F5344CB8AC3E}">
        <p14:creationId xmlns:p14="http://schemas.microsoft.com/office/powerpoint/2010/main" val="3472106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titel1">
            <a:extLst>
              <a:ext uri="{FF2B5EF4-FFF2-40B4-BE49-F238E27FC236}">
                <a16:creationId xmlns:a16="http://schemas.microsoft.com/office/drawing/2014/main" id="{A48E36BF-E328-4766-BD87-791EC1947EE2}"/>
              </a:ext>
            </a:extLst>
          </p:cNvPr>
          <p:cNvSpPr>
            <a:spLocks noGrp="1" noChangeArrowheads="1"/>
          </p:cNvSpPr>
          <p:nvPr>
            <p:ph type="title" idx="4294967295"/>
          </p:nvPr>
        </p:nvSpPr>
        <p:spPr>
          <a:xfrm>
            <a:off x="611560" y="484188"/>
            <a:ext cx="7224340" cy="582612"/>
          </a:xfrm>
          <a:noFill/>
        </p:spPr>
        <p:txBody>
          <a:bodyPr/>
          <a:lstStyle/>
          <a:p>
            <a:pPr eaLnBrk="1" hangingPunct="1"/>
            <a:r>
              <a:rPr lang="fr-CH" altLang="de-DE" sz="2400" b="1" dirty="0">
                <a:latin typeface="ITC Officina Sans Book" panose="020B0500000000000000" pitchFamily="34" charset="0"/>
              </a:rPr>
              <a:t>Lexique des mots pr</a:t>
            </a:r>
            <a:r>
              <a:rPr lang="fr-CH" altLang="de-DE" sz="2400" dirty="0">
                <a:latin typeface="ITC Officina Sans Book" panose="020B0500000000000000" pitchFamily="34" charset="0"/>
              </a:rPr>
              <a:t>ofessionnel à lire avant tout</a:t>
            </a:r>
            <a:endParaRPr lang="fr-CH" altLang="de-DE" sz="2400" b="1" dirty="0">
              <a:latin typeface="ITC Officina Sans Book" panose="020B0500000000000000" pitchFamily="34" charset="0"/>
            </a:endParaRPr>
          </a:p>
        </p:txBody>
      </p:sp>
      <p:pic>
        <p:nvPicPr>
          <p:cNvPr id="9" name="Image 8" descr="Une image contenant texte&#10;&#10;Description générée automatiquement">
            <a:extLst>
              <a:ext uri="{FF2B5EF4-FFF2-40B4-BE49-F238E27FC236}">
                <a16:creationId xmlns:a16="http://schemas.microsoft.com/office/drawing/2014/main" id="{B20139AC-A680-AB46-B056-7AB3D2E92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1064326"/>
            <a:ext cx="3960439" cy="5441911"/>
          </a:xfrm>
          <a:prstGeom prst="rect">
            <a:avLst/>
          </a:prstGeom>
        </p:spPr>
      </p:pic>
    </p:spTree>
    <p:extLst>
      <p:ext uri="{BB962C8B-B14F-4D97-AF65-F5344CB8AC3E}">
        <p14:creationId xmlns:p14="http://schemas.microsoft.com/office/powerpoint/2010/main" val="490078483"/>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CH" sz="2400" dirty="0"/>
              <a:t>2H Boîte à idées</a:t>
            </a:r>
          </a:p>
        </p:txBody>
      </p:sp>
      <p:sp>
        <p:nvSpPr>
          <p:cNvPr id="4" name="Foliennummernplatzhalter 3"/>
          <p:cNvSpPr>
            <a:spLocks noGrp="1"/>
          </p:cNvSpPr>
          <p:nvPr>
            <p:ph type="sldNum" sz="quarter" idx="10"/>
          </p:nvPr>
        </p:nvSpPr>
        <p:spPr/>
        <p:txBody>
          <a:bodyPr/>
          <a:lstStyle/>
          <a:p>
            <a:pPr>
              <a:defRPr/>
            </a:pPr>
            <a:fld id="{47BBD7EE-43BD-4A30-92A5-0BB5D61E2C50}" type="slidenum">
              <a:rPr lang="de-DE" smtClean="0"/>
              <a:pPr>
                <a:defRPr/>
              </a:pPr>
              <a:t>140</a:t>
            </a:fld>
            <a:endParaRPr lang="de-DE"/>
          </a:p>
        </p:txBody>
      </p:sp>
      <p:pic>
        <p:nvPicPr>
          <p:cNvPr id="5" name="Image 4" descr="Une image contenant table&#10;&#10;Description générée automatiquement">
            <a:extLst>
              <a:ext uri="{FF2B5EF4-FFF2-40B4-BE49-F238E27FC236}">
                <a16:creationId xmlns:a16="http://schemas.microsoft.com/office/drawing/2014/main" id="{45BCDDD5-7EC8-023E-C4BA-BF71E7A62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117993"/>
            <a:ext cx="7528576" cy="5731375"/>
          </a:xfrm>
          <a:prstGeom prst="rect">
            <a:avLst/>
          </a:prstGeom>
        </p:spPr>
      </p:pic>
    </p:spTree>
    <p:extLst>
      <p:ext uri="{BB962C8B-B14F-4D97-AF65-F5344CB8AC3E}">
        <p14:creationId xmlns:p14="http://schemas.microsoft.com/office/powerpoint/2010/main" val="17072332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el 1">
            <a:extLst>
              <a:ext uri="{FF2B5EF4-FFF2-40B4-BE49-F238E27FC236}">
                <a16:creationId xmlns:a16="http://schemas.microsoft.com/office/drawing/2014/main" id="{8B118C79-398E-4AE2-81BE-FCD4121714B7}"/>
              </a:ext>
            </a:extLst>
          </p:cNvPr>
          <p:cNvSpPr>
            <a:spLocks noGrp="1"/>
          </p:cNvSpPr>
          <p:nvPr>
            <p:ph type="ctrTitle"/>
          </p:nvPr>
        </p:nvSpPr>
        <p:spPr>
          <a:xfrm>
            <a:off x="1120775" y="404813"/>
            <a:ext cx="7772400" cy="727075"/>
          </a:xfrm>
        </p:spPr>
        <p:txBody>
          <a:bodyPr/>
          <a:lstStyle/>
          <a:p>
            <a:pPr eaLnBrk="1" hangingPunct="1">
              <a:defRPr/>
            </a:pPr>
            <a:r>
              <a:rPr lang="fr-CH" altLang="de-DE" sz="2400" kern="1200" dirty="0">
                <a:latin typeface="ITC Officina Sans Book" pitchFamily="34" charset="0"/>
              </a:rPr>
              <a:t>Exercice: équipe environnement</a:t>
            </a:r>
            <a:endParaRPr lang="fr-CH" altLang="de-DE" sz="2400" b="1" kern="1200" dirty="0">
              <a:latin typeface="ITC Officina Sans Book" pitchFamily="34" charset="0"/>
            </a:endParaRPr>
          </a:p>
        </p:txBody>
      </p:sp>
      <p:sp>
        <p:nvSpPr>
          <p:cNvPr id="6" name="ZoneTexte 5">
            <a:extLst>
              <a:ext uri="{FF2B5EF4-FFF2-40B4-BE49-F238E27FC236}">
                <a16:creationId xmlns:a16="http://schemas.microsoft.com/office/drawing/2014/main" id="{6D5B1965-742D-9294-5299-A481BC50E69B}"/>
              </a:ext>
            </a:extLst>
          </p:cNvPr>
          <p:cNvSpPr txBox="1"/>
          <p:nvPr/>
        </p:nvSpPr>
        <p:spPr>
          <a:xfrm>
            <a:off x="1187624" y="1484784"/>
            <a:ext cx="7128792" cy="3194721"/>
          </a:xfrm>
          <a:prstGeom prst="rect">
            <a:avLst/>
          </a:prstGeom>
          <a:noFill/>
        </p:spPr>
        <p:txBody>
          <a:bodyPr wrap="square">
            <a:spAutoFit/>
          </a:bodyPr>
          <a:lstStyle/>
          <a:p>
            <a:pPr algn="l" eaLnBrk="1" hangingPunct="1">
              <a:lnSpc>
                <a:spcPct val="90000"/>
              </a:lnSpc>
              <a:defRPr/>
            </a:pPr>
            <a:r>
              <a:rPr lang="fr-CH" sz="2800" dirty="0">
                <a:solidFill>
                  <a:schemeClr val="tx1"/>
                </a:solidFill>
                <a:latin typeface="ITC Officina Sans Book" pitchFamily="34" charset="0"/>
                <a:cs typeface="Arial" panose="020B0604020202020204" pitchFamily="34" charset="0"/>
              </a:rPr>
              <a:t>Répondre aux questions: Travail individuel: 10 minutes.</a:t>
            </a:r>
          </a:p>
          <a:p>
            <a:pPr algn="l" eaLnBrk="1" hangingPunct="1">
              <a:lnSpc>
                <a:spcPct val="90000"/>
              </a:lnSpc>
              <a:defRPr/>
            </a:pPr>
            <a:endParaRPr lang="fr-CH" sz="2800" dirty="0">
              <a:latin typeface="ITC Officina Sans Book" pitchFamily="34" charset="0"/>
              <a:cs typeface="Arial" panose="020B0604020202020204" pitchFamily="34" charset="0"/>
            </a:endParaRPr>
          </a:p>
          <a:p>
            <a:pPr marL="514350" indent="-514350" eaLnBrk="1" hangingPunct="1">
              <a:lnSpc>
                <a:spcPct val="90000"/>
              </a:lnSpc>
              <a:buAutoNum type="arabicParenR"/>
              <a:defRPr/>
            </a:pPr>
            <a:r>
              <a:rPr lang="fr-CH" sz="2800" dirty="0">
                <a:latin typeface="ITC Officina Sans Book" pitchFamily="34" charset="0"/>
                <a:cs typeface="Arial" panose="020B0604020202020204" pitchFamily="34" charset="0"/>
              </a:rPr>
              <a:t>Qui devrait faire partie de l’équipe environnement dans votre paroisse?</a:t>
            </a:r>
            <a:endParaRPr lang="fr-CH" sz="2800" dirty="0">
              <a:solidFill>
                <a:schemeClr val="tx1"/>
              </a:solidFill>
              <a:latin typeface="ITC Officina Sans Book" pitchFamily="34" charset="0"/>
              <a:cs typeface="Arial" panose="020B0604020202020204" pitchFamily="34" charset="0"/>
            </a:endParaRPr>
          </a:p>
          <a:p>
            <a:pPr marL="514350" indent="-514350" eaLnBrk="1" hangingPunct="1">
              <a:lnSpc>
                <a:spcPct val="90000"/>
              </a:lnSpc>
              <a:buFontTx/>
              <a:buAutoNum type="arabicParenR"/>
              <a:defRPr/>
            </a:pPr>
            <a:r>
              <a:rPr lang="fr-CH" sz="2800" dirty="0">
                <a:latin typeface="ITC Officina Sans Book" pitchFamily="34" charset="0"/>
                <a:cs typeface="Arial" panose="020B0604020202020204" pitchFamily="34" charset="0"/>
              </a:rPr>
              <a:t>Quels sont les plus grands défis de l’équipe environnement?</a:t>
            </a:r>
          </a:p>
          <a:p>
            <a:pPr algn="l" eaLnBrk="1" hangingPunct="1">
              <a:lnSpc>
                <a:spcPct val="90000"/>
              </a:lnSpc>
              <a:defRPr/>
            </a:pPr>
            <a:endParaRPr lang="fr-CH" sz="2800" dirty="0">
              <a:solidFill>
                <a:schemeClr val="tx1"/>
              </a:solidFill>
              <a:latin typeface="ITC Officina Sans Book" pitchFamily="34" charset="0"/>
              <a:cs typeface="Arial" panose="020B0604020202020204" pitchFamily="34" charset="0"/>
            </a:endParaRPr>
          </a:p>
        </p:txBody>
      </p:sp>
    </p:spTree>
    <p:extLst>
      <p:ext uri="{BB962C8B-B14F-4D97-AF65-F5344CB8AC3E}">
        <p14:creationId xmlns:p14="http://schemas.microsoft.com/office/powerpoint/2010/main" val="8391655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88C33C8-9488-7512-BEF0-D721FCAAB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93" y="1598078"/>
            <a:ext cx="8831920" cy="5046811"/>
          </a:xfrm>
          <a:prstGeom prst="rect">
            <a:avLst/>
          </a:prstGeom>
        </p:spPr>
      </p:pic>
      <p:sp>
        <p:nvSpPr>
          <p:cNvPr id="4098" name="Rectangle 4">
            <a:extLst>
              <a:ext uri="{FF2B5EF4-FFF2-40B4-BE49-F238E27FC236}">
                <a16:creationId xmlns:a16="http://schemas.microsoft.com/office/drawing/2014/main" id="{A556731E-10B7-7E48-A219-7AF0FCEE0271}"/>
              </a:ext>
            </a:extLst>
          </p:cNvPr>
          <p:cNvSpPr>
            <a:spLocks noChangeArrowheads="1"/>
          </p:cNvSpPr>
          <p:nvPr/>
        </p:nvSpPr>
        <p:spPr bwMode="auto">
          <a:xfrm>
            <a:off x="0" y="72401"/>
            <a:ext cx="9144000" cy="13125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0" rIns="576000" bIns="0"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fr-CH" altLang="de-DE" sz="3200" spc="100" dirty="0">
                <a:solidFill>
                  <a:srgbClr val="00B050"/>
                </a:solidFill>
                <a:latin typeface="Arial" charset="-52"/>
                <a:ea typeface="ヒラギノ角ゴ Pro W3" charset="0"/>
              </a:rPr>
              <a:t>Étape 3</a:t>
            </a:r>
            <a:br>
              <a:rPr lang="fr-CH" altLang="de-DE" sz="3200" spc="100" dirty="0">
                <a:solidFill>
                  <a:srgbClr val="00B050"/>
                </a:solidFill>
                <a:latin typeface="Arial" charset="-52"/>
                <a:ea typeface="ヒラギノ角ゴ Pro W3" charset="0"/>
              </a:rPr>
            </a:br>
            <a:r>
              <a:rPr lang="fr-CH" altLang="de-DE" sz="2400" spc="100" dirty="0">
                <a:solidFill>
                  <a:srgbClr val="00B050"/>
                </a:solidFill>
                <a:latin typeface="Arial" charset="-52"/>
                <a:ea typeface="ヒラギノ角ゴ Pro W3" charset="0"/>
              </a:rPr>
              <a:t>Rédaction des Lignes directrices pour la </a:t>
            </a:r>
          </a:p>
          <a:p>
            <a:pPr eaLnBrk="0" hangingPunct="0"/>
            <a:r>
              <a:rPr lang="fr-CH" altLang="de-DE" sz="2400" spc="100" dirty="0">
                <a:solidFill>
                  <a:srgbClr val="00B050"/>
                </a:solidFill>
                <a:latin typeface="Arial" charset="-52"/>
                <a:ea typeface="ヒラギノ角ゴ Pro W3" charset="0"/>
              </a:rPr>
              <a:t>Création</a:t>
            </a:r>
            <a:endParaRPr lang="fr-CH" altLang="de-DE" sz="2800" spc="100" dirty="0">
              <a:solidFill>
                <a:srgbClr val="00B050"/>
              </a:solidFill>
              <a:latin typeface="Arial" charset="-52"/>
              <a:ea typeface="ヒラギノ角ゴ Pro W3" charset="0"/>
            </a:endParaRPr>
          </a:p>
        </p:txBody>
      </p:sp>
      <p:sp>
        <p:nvSpPr>
          <p:cNvPr id="7" name="Rechteck 6">
            <a:extLst>
              <a:ext uri="{FF2B5EF4-FFF2-40B4-BE49-F238E27FC236}">
                <a16:creationId xmlns:a16="http://schemas.microsoft.com/office/drawing/2014/main" id="{E6D2FE2A-08DD-5D4B-B0C6-5F2C118614C4}"/>
              </a:ext>
            </a:extLst>
          </p:cNvPr>
          <p:cNvSpPr/>
          <p:nvPr/>
        </p:nvSpPr>
        <p:spPr>
          <a:xfrm>
            <a:off x="4211960" y="5373216"/>
            <a:ext cx="3600400" cy="329783"/>
          </a:xfrm>
          <a:prstGeom prst="rect">
            <a:avLst/>
          </a:prstGeom>
          <a:noFill/>
          <a:ln>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pic>
        <p:nvPicPr>
          <p:cNvPr id="4099" name="Picture 33" descr="D:\Eigene Bilder\Umweltarbeit\gelaender.jpg">
            <a:extLst>
              <a:ext uri="{FF2B5EF4-FFF2-40B4-BE49-F238E27FC236}">
                <a16:creationId xmlns:a16="http://schemas.microsoft.com/office/drawing/2014/main" id="{F3AA44AF-C295-9441-AF85-383EF2DF1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3628"/>
            <a:ext cx="9184854" cy="543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10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3" descr="D:\Eigene Bilder\Umweltarbeit\gelaender.jpg">
            <a:extLst>
              <a:ext uri="{FF2B5EF4-FFF2-40B4-BE49-F238E27FC236}">
                <a16:creationId xmlns:a16="http://schemas.microsoft.com/office/drawing/2014/main" id="{283AACA3-5EE7-5A4C-B7D1-D33519DE4565}"/>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0" y="1423628"/>
            <a:ext cx="9184854" cy="543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Folientitel1">
            <a:extLst>
              <a:ext uri="{FF2B5EF4-FFF2-40B4-BE49-F238E27FC236}">
                <a16:creationId xmlns:a16="http://schemas.microsoft.com/office/drawing/2014/main" id="{77D2E00D-ADED-914F-8AF5-8621180A0444}"/>
              </a:ext>
            </a:extLst>
          </p:cNvPr>
          <p:cNvSpPr>
            <a:spLocks noGrp="1" noChangeArrowheads="1"/>
          </p:cNvSpPr>
          <p:nvPr>
            <p:ph type="title" idx="4294967295"/>
          </p:nvPr>
        </p:nvSpPr>
        <p:spPr>
          <a:xfrm>
            <a:off x="651102" y="392408"/>
            <a:ext cx="6769100" cy="582612"/>
          </a:xfrm>
          <a:noFill/>
        </p:spPr>
        <p:txBody>
          <a:bodyPr/>
          <a:lstStyle/>
          <a:p>
            <a:pPr eaLnBrk="1" hangingPunct="1"/>
            <a:r>
              <a:rPr lang="fr-CH" altLang="de-DE" sz="2800" cap="none" dirty="0">
                <a:solidFill>
                  <a:srgbClr val="00B050"/>
                </a:solidFill>
                <a:cs typeface="+mn-cs"/>
              </a:rPr>
              <a:t>Créer une vision</a:t>
            </a:r>
            <a:endParaRPr lang="fr-CH" altLang="de-DE" sz="3200" cap="none" dirty="0">
              <a:solidFill>
                <a:srgbClr val="00B050"/>
              </a:solidFill>
              <a:cs typeface="+mn-cs"/>
            </a:endParaRPr>
          </a:p>
        </p:txBody>
      </p:sp>
      <p:sp>
        <p:nvSpPr>
          <p:cNvPr id="2" name="Rechteck 1">
            <a:extLst>
              <a:ext uri="{FF2B5EF4-FFF2-40B4-BE49-F238E27FC236}">
                <a16:creationId xmlns:a16="http://schemas.microsoft.com/office/drawing/2014/main" id="{259DF154-61B1-7A4B-98EF-41F3E71D075D}"/>
              </a:ext>
            </a:extLst>
          </p:cNvPr>
          <p:cNvSpPr/>
          <p:nvPr/>
        </p:nvSpPr>
        <p:spPr>
          <a:xfrm>
            <a:off x="651102" y="1318760"/>
            <a:ext cx="7993062" cy="3791807"/>
          </a:xfrm>
          <a:prstGeom prst="rect">
            <a:avLst/>
          </a:prstGeom>
        </p:spPr>
        <p:txBody>
          <a:bodyPr>
            <a:spAutoFit/>
          </a:bodyPr>
          <a:lstStyle/>
          <a:p>
            <a:pPr algn="l">
              <a:lnSpc>
                <a:spcPct val="90000"/>
              </a:lnSpc>
              <a:buClr>
                <a:schemeClr val="accent1"/>
              </a:buClr>
              <a:buSzPct val="70000"/>
              <a:defRPr/>
            </a:pPr>
            <a:r>
              <a:rPr kumimoji="1" lang="fr-CH" sz="2400" b="1" dirty="0">
                <a:solidFill>
                  <a:srgbClr val="00B050"/>
                </a:solidFill>
                <a:latin typeface="ITC Officina Sans Book" pitchFamily="34" charset="0"/>
              </a:rPr>
              <a:t>Les Lignes directrices pour la Création…</a:t>
            </a:r>
            <a:br>
              <a:rPr kumimoji="1" lang="fr-CH" sz="2400" b="1" dirty="0">
                <a:solidFill>
                  <a:schemeClr val="bg2"/>
                </a:solidFill>
                <a:latin typeface="ITC Officina Sans Book" pitchFamily="34" charset="0"/>
              </a:rPr>
            </a:br>
            <a:endParaRPr kumimoji="1" lang="fr-CH" sz="2400" b="1" dirty="0">
              <a:solidFill>
                <a:schemeClr val="bg2"/>
              </a:solidFill>
              <a:latin typeface="ITC Officina Sans Book" pitchFamily="34" charset="0"/>
            </a:endParaRPr>
          </a:p>
          <a:p>
            <a:pPr marL="449263" indent="-360363" algn="l">
              <a:lnSpc>
                <a:spcPct val="90000"/>
              </a:lnSpc>
              <a:spcBef>
                <a:spcPct val="20000"/>
              </a:spcBef>
              <a:spcAft>
                <a:spcPts val="600"/>
              </a:spcAft>
              <a:buClr>
                <a:schemeClr val="accent1"/>
              </a:buClr>
              <a:buSzPct val="70000"/>
              <a:buFont typeface="Wingdings" pitchFamily="2" charset="2"/>
              <a:buChar char="n"/>
              <a:tabLst>
                <a:tab pos="444500" algn="l"/>
                <a:tab pos="5905500" algn="r"/>
              </a:tabLst>
              <a:defRPr/>
            </a:pPr>
            <a:r>
              <a:rPr kumimoji="1" lang="fr-CH" sz="2400" b="1" dirty="0">
                <a:solidFill>
                  <a:schemeClr val="tx2"/>
                </a:solidFill>
                <a:latin typeface="ITC Officina Sans Book" pitchFamily="34" charset="0"/>
              </a:rPr>
              <a:t>décrivent les valeurs de la communauté concernant l’environnement et sa vision de la gestion environnementale</a:t>
            </a:r>
          </a:p>
          <a:p>
            <a:pPr marL="449263" indent="-360363">
              <a:lnSpc>
                <a:spcPct val="90000"/>
              </a:lnSpc>
              <a:spcBef>
                <a:spcPct val="20000"/>
              </a:spcBef>
              <a:spcAft>
                <a:spcPts val="600"/>
              </a:spcAft>
              <a:buClr>
                <a:schemeClr val="accent1"/>
              </a:buClr>
              <a:buSzPct val="70000"/>
              <a:buFont typeface="Wingdings" pitchFamily="2" charset="2"/>
              <a:buChar char="n"/>
              <a:tabLst>
                <a:tab pos="444500" algn="l"/>
                <a:tab pos="5905500" algn="r"/>
              </a:tabLst>
              <a:defRPr/>
            </a:pPr>
            <a:r>
              <a:rPr kumimoji="1" lang="fr-CH" sz="2400" b="1" dirty="0">
                <a:solidFill>
                  <a:schemeClr val="tx2"/>
                </a:solidFill>
                <a:latin typeface="ITC Officina Sans Book" pitchFamily="34" charset="0"/>
              </a:rPr>
              <a:t>constituent la base du programme environnemental et une ligne directrice pour les projets qui seront mis en place</a:t>
            </a:r>
          </a:p>
          <a:p>
            <a:pPr marL="449263" indent="-360363">
              <a:lnSpc>
                <a:spcPct val="90000"/>
              </a:lnSpc>
              <a:spcBef>
                <a:spcPct val="20000"/>
              </a:spcBef>
              <a:spcAft>
                <a:spcPts val="600"/>
              </a:spcAft>
              <a:buClr>
                <a:schemeClr val="accent1"/>
              </a:buClr>
              <a:buSzPct val="70000"/>
              <a:buFont typeface="Wingdings" pitchFamily="2" charset="2"/>
              <a:buChar char="n"/>
              <a:tabLst>
                <a:tab pos="444500" algn="l"/>
                <a:tab pos="5905500" algn="r"/>
              </a:tabLst>
              <a:defRPr/>
            </a:pPr>
            <a:r>
              <a:rPr kumimoji="1" lang="fr-CH" sz="2400" b="1" dirty="0">
                <a:solidFill>
                  <a:schemeClr val="tx2"/>
                </a:solidFill>
                <a:latin typeface="ITC Officina Sans Book" pitchFamily="34" charset="0"/>
              </a:rPr>
              <a:t>servent d'orientation pour toutes les décisions à moyen et long terme ayant trait à l'environnement</a:t>
            </a:r>
          </a:p>
        </p:txBody>
      </p:sp>
    </p:spTree>
    <p:extLst>
      <p:ext uri="{BB962C8B-B14F-4D97-AF65-F5344CB8AC3E}">
        <p14:creationId xmlns:p14="http://schemas.microsoft.com/office/powerpoint/2010/main" val="271729346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3" descr="D:\Eigene Bilder\Umweltarbeit\gelaender.jpg">
            <a:extLst>
              <a:ext uri="{FF2B5EF4-FFF2-40B4-BE49-F238E27FC236}">
                <a16:creationId xmlns:a16="http://schemas.microsoft.com/office/drawing/2014/main" id="{283AACA3-5EE7-5A4C-B7D1-D33519DE4565}"/>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0" y="1423628"/>
            <a:ext cx="9184854" cy="543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Folientitel1">
            <a:extLst>
              <a:ext uri="{FF2B5EF4-FFF2-40B4-BE49-F238E27FC236}">
                <a16:creationId xmlns:a16="http://schemas.microsoft.com/office/drawing/2014/main" id="{77D2E00D-ADED-914F-8AF5-8621180A0444}"/>
              </a:ext>
            </a:extLst>
          </p:cNvPr>
          <p:cNvSpPr>
            <a:spLocks noGrp="1" noChangeArrowheads="1"/>
          </p:cNvSpPr>
          <p:nvPr>
            <p:ph type="title" idx="4294967295"/>
          </p:nvPr>
        </p:nvSpPr>
        <p:spPr>
          <a:xfrm>
            <a:off x="651102" y="392408"/>
            <a:ext cx="6769100" cy="582612"/>
          </a:xfrm>
          <a:noFill/>
        </p:spPr>
        <p:txBody>
          <a:bodyPr/>
          <a:lstStyle/>
          <a:p>
            <a:pPr eaLnBrk="1" hangingPunct="1"/>
            <a:r>
              <a:rPr lang="de-CH" altLang="de-DE" sz="2800" cap="none" dirty="0">
                <a:solidFill>
                  <a:srgbClr val="00B050"/>
                </a:solidFill>
                <a:cs typeface="+mn-cs"/>
              </a:rPr>
              <a:t>Vision</a:t>
            </a:r>
            <a:endParaRPr lang="de-CH" altLang="de-DE" sz="3200" cap="none" dirty="0">
              <a:solidFill>
                <a:srgbClr val="00B050"/>
              </a:solidFill>
              <a:cs typeface="+mn-cs"/>
            </a:endParaRPr>
          </a:p>
        </p:txBody>
      </p:sp>
      <p:sp>
        <p:nvSpPr>
          <p:cNvPr id="2" name="Rechteck 1">
            <a:extLst>
              <a:ext uri="{FF2B5EF4-FFF2-40B4-BE49-F238E27FC236}">
                <a16:creationId xmlns:a16="http://schemas.microsoft.com/office/drawing/2014/main" id="{259DF154-61B1-7A4B-98EF-41F3E71D075D}"/>
              </a:ext>
            </a:extLst>
          </p:cNvPr>
          <p:cNvSpPr/>
          <p:nvPr/>
        </p:nvSpPr>
        <p:spPr>
          <a:xfrm>
            <a:off x="651102" y="1318760"/>
            <a:ext cx="7993062" cy="3385542"/>
          </a:xfrm>
          <a:prstGeom prst="rect">
            <a:avLst/>
          </a:prstGeom>
        </p:spPr>
        <p:txBody>
          <a:bodyPr>
            <a:spAutoFit/>
          </a:bodyPr>
          <a:lstStyle/>
          <a:p>
            <a:pPr algn="l">
              <a:lnSpc>
                <a:spcPct val="90000"/>
              </a:lnSpc>
              <a:buClr>
                <a:schemeClr val="accent1"/>
              </a:buClr>
              <a:buSzPct val="70000"/>
              <a:defRPr/>
            </a:pPr>
            <a:r>
              <a:rPr kumimoji="1" lang="fr-CH" sz="2400" b="1" dirty="0">
                <a:solidFill>
                  <a:srgbClr val="00B050"/>
                </a:solidFill>
                <a:latin typeface="ITC Officina Sans Book" pitchFamily="34" charset="0"/>
              </a:rPr>
              <a:t>Les Lignes directrices pour la Création…</a:t>
            </a:r>
            <a:br>
              <a:rPr kumimoji="1" lang="fr-CH" sz="2400" b="1" dirty="0">
                <a:solidFill>
                  <a:schemeClr val="bg2"/>
                </a:solidFill>
                <a:latin typeface="ITC Officina Sans Book" pitchFamily="34" charset="0"/>
              </a:rPr>
            </a:br>
            <a:endParaRPr kumimoji="1" lang="fr-CH" sz="2400" b="1" dirty="0">
              <a:solidFill>
                <a:schemeClr val="bg2"/>
              </a:solidFill>
              <a:latin typeface="ITC Officina Sans Book" pitchFamily="34" charset="0"/>
            </a:endParaRPr>
          </a:p>
          <a:p>
            <a:pPr marL="449263" indent="-360363">
              <a:lnSpc>
                <a:spcPct val="90000"/>
              </a:lnSpc>
              <a:spcBef>
                <a:spcPct val="20000"/>
              </a:spcBef>
              <a:spcAft>
                <a:spcPts val="600"/>
              </a:spcAft>
              <a:buClr>
                <a:schemeClr val="accent1"/>
              </a:buClr>
              <a:buSzPct val="70000"/>
              <a:buFont typeface="Wingdings" pitchFamily="2" charset="2"/>
              <a:buChar char="n"/>
              <a:tabLst>
                <a:tab pos="444500" algn="l"/>
                <a:tab pos="5905500" algn="r"/>
              </a:tabLst>
              <a:defRPr/>
            </a:pPr>
            <a:r>
              <a:rPr kumimoji="1" lang="fr-CH" sz="2400" b="1" dirty="0">
                <a:solidFill>
                  <a:schemeClr val="tx2"/>
                </a:solidFill>
                <a:latin typeface="ITC Officina Sans Book" pitchFamily="34" charset="0"/>
              </a:rPr>
              <a:t>ont pour but de renforcer le sentiment d'appartenance à la communauté ou la paroisse</a:t>
            </a:r>
          </a:p>
          <a:p>
            <a:pPr marL="449263" indent="-360363">
              <a:lnSpc>
                <a:spcPct val="90000"/>
              </a:lnSpc>
              <a:spcBef>
                <a:spcPct val="20000"/>
              </a:spcBef>
              <a:spcAft>
                <a:spcPts val="600"/>
              </a:spcAft>
              <a:buClr>
                <a:schemeClr val="accent1"/>
              </a:buClr>
              <a:buSzPct val="70000"/>
              <a:buFont typeface="Wingdings" pitchFamily="2" charset="2"/>
              <a:buChar char="n"/>
              <a:tabLst>
                <a:tab pos="444500" algn="l"/>
                <a:tab pos="5905500" algn="r"/>
              </a:tabLst>
              <a:defRPr/>
            </a:pPr>
            <a:r>
              <a:rPr kumimoji="1" lang="fr-CH" sz="2400" b="1" dirty="0">
                <a:solidFill>
                  <a:schemeClr val="tx2"/>
                </a:solidFill>
                <a:latin typeface="ITC Officina Sans Book" pitchFamily="34" charset="0"/>
              </a:rPr>
              <a:t>font l’objet d’une communication soutenue dans la communauté et auprès du grand public</a:t>
            </a:r>
            <a:br>
              <a:rPr kumimoji="1" lang="fr-CH" sz="2400" b="1" dirty="0">
                <a:solidFill>
                  <a:schemeClr val="tx2"/>
                </a:solidFill>
                <a:latin typeface="ITC Officina Sans Book" pitchFamily="34" charset="0"/>
              </a:rPr>
            </a:br>
            <a:endParaRPr kumimoji="1" lang="fr-CH" sz="2400" b="1" dirty="0">
              <a:solidFill>
                <a:schemeClr val="tx2"/>
              </a:solidFill>
              <a:latin typeface="ITC Officina Sans Book" pitchFamily="34" charset="0"/>
            </a:endParaRPr>
          </a:p>
          <a:p>
            <a:pPr marL="88900" algn="l">
              <a:lnSpc>
                <a:spcPct val="90000"/>
              </a:lnSpc>
              <a:buClr>
                <a:schemeClr val="accent1"/>
              </a:buClr>
              <a:buSzPct val="70000"/>
              <a:tabLst>
                <a:tab pos="444500" algn="l"/>
                <a:tab pos="5905500" algn="r"/>
              </a:tabLst>
              <a:defRPr/>
            </a:pPr>
            <a:r>
              <a:rPr kumimoji="1" lang="fr-CH" sz="2400" b="1" dirty="0">
                <a:solidFill>
                  <a:srgbClr val="00B050"/>
                </a:solidFill>
                <a:latin typeface="ITC Officina Sans Book" pitchFamily="34" charset="0"/>
                <a:sym typeface="Wingdings" pitchFamily="2" charset="2"/>
              </a:rPr>
              <a:t></a:t>
            </a:r>
            <a:r>
              <a:rPr kumimoji="1" lang="fr-CH" sz="2400" b="1" dirty="0">
                <a:solidFill>
                  <a:srgbClr val="00B050"/>
                </a:solidFill>
                <a:latin typeface="ITC Officina Sans Book" pitchFamily="34" charset="0"/>
              </a:rPr>
              <a:t> Il s’agit de la «Confession de foi» de la communauté pour la Création</a:t>
            </a:r>
          </a:p>
        </p:txBody>
      </p:sp>
    </p:spTree>
    <p:extLst>
      <p:ext uri="{BB962C8B-B14F-4D97-AF65-F5344CB8AC3E}">
        <p14:creationId xmlns:p14="http://schemas.microsoft.com/office/powerpoint/2010/main" val="21984064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3" descr="D:\Eigene Bilder\Umweltarbeit\gelaender.jpg">
            <a:extLst>
              <a:ext uri="{FF2B5EF4-FFF2-40B4-BE49-F238E27FC236}">
                <a16:creationId xmlns:a16="http://schemas.microsoft.com/office/drawing/2014/main" id="{283AACA3-5EE7-5A4C-B7D1-D33519DE4565}"/>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0" y="1423628"/>
            <a:ext cx="9184854" cy="543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Folientitel1">
            <a:extLst>
              <a:ext uri="{FF2B5EF4-FFF2-40B4-BE49-F238E27FC236}">
                <a16:creationId xmlns:a16="http://schemas.microsoft.com/office/drawing/2014/main" id="{77D2E00D-ADED-914F-8AF5-8621180A0444}"/>
              </a:ext>
            </a:extLst>
          </p:cNvPr>
          <p:cNvSpPr>
            <a:spLocks noGrp="1" noChangeArrowheads="1"/>
          </p:cNvSpPr>
          <p:nvPr>
            <p:ph type="title" idx="4294967295"/>
          </p:nvPr>
        </p:nvSpPr>
        <p:spPr>
          <a:xfrm>
            <a:off x="304079" y="89369"/>
            <a:ext cx="8449056" cy="1123856"/>
          </a:xfrm>
          <a:noFill/>
        </p:spPr>
        <p:txBody>
          <a:bodyPr rIns="144000"/>
          <a:lstStyle/>
          <a:p>
            <a:pPr eaLnBrk="1" hangingPunct="1"/>
            <a:r>
              <a:rPr lang="fr-CH" altLang="de-DE" sz="2800" cap="none" dirty="0">
                <a:solidFill>
                  <a:srgbClr val="00B050"/>
                </a:solidFill>
                <a:cs typeface="+mn-cs"/>
              </a:rPr>
              <a:t>Les Lignes directrices pour la </a:t>
            </a:r>
            <a:br>
              <a:rPr lang="fr-CH" altLang="de-DE" sz="2800" cap="none" dirty="0">
                <a:solidFill>
                  <a:srgbClr val="00B050"/>
                </a:solidFill>
                <a:cs typeface="+mn-cs"/>
              </a:rPr>
            </a:br>
            <a:r>
              <a:rPr lang="fr-CH" altLang="de-DE" sz="2800" cap="none" dirty="0">
                <a:solidFill>
                  <a:srgbClr val="00B050"/>
                </a:solidFill>
                <a:cs typeface="+mn-cs"/>
              </a:rPr>
              <a:t>Création :</a:t>
            </a:r>
            <a:endParaRPr lang="fr-CH" altLang="de-DE" sz="3200" cap="none" dirty="0">
              <a:solidFill>
                <a:srgbClr val="00B050"/>
              </a:solidFill>
              <a:cs typeface="+mn-cs"/>
            </a:endParaRPr>
          </a:p>
        </p:txBody>
      </p:sp>
      <p:sp>
        <p:nvSpPr>
          <p:cNvPr id="6" name="Rechteck 5">
            <a:extLst>
              <a:ext uri="{FF2B5EF4-FFF2-40B4-BE49-F238E27FC236}">
                <a16:creationId xmlns:a16="http://schemas.microsoft.com/office/drawing/2014/main" id="{B9A8AFFC-7282-8842-9E43-A1A6138F1750}"/>
              </a:ext>
            </a:extLst>
          </p:cNvPr>
          <p:cNvSpPr/>
          <p:nvPr/>
        </p:nvSpPr>
        <p:spPr>
          <a:xfrm>
            <a:off x="329184" y="1002821"/>
            <a:ext cx="7993062" cy="5493812"/>
          </a:xfrm>
          <a:prstGeom prst="rect">
            <a:avLst/>
          </a:prstGeom>
        </p:spPr>
        <p:txBody>
          <a:bodyPr>
            <a:spAutoFit/>
          </a:bodyPr>
          <a:lstStyle/>
          <a:p>
            <a:pPr algn="l">
              <a:lnSpc>
                <a:spcPct val="90000"/>
              </a:lnSpc>
              <a:buClr>
                <a:schemeClr val="accent1"/>
              </a:buClr>
              <a:buSzPct val="70000"/>
              <a:defRPr/>
            </a:pPr>
            <a:endParaRPr kumimoji="1" lang="de-CH" sz="2400" b="1" dirty="0">
              <a:solidFill>
                <a:srgbClr val="00B050"/>
              </a:solidFill>
              <a:latin typeface="ITC Officina Sans Book" pitchFamily="34" charset="0"/>
            </a:endParaRPr>
          </a:p>
          <a:p>
            <a:pPr algn="l">
              <a:lnSpc>
                <a:spcPct val="90000"/>
              </a:lnSpc>
              <a:buClr>
                <a:schemeClr val="accent1"/>
              </a:buClr>
              <a:buSzPct val="70000"/>
              <a:defRPr/>
            </a:pPr>
            <a:r>
              <a:rPr kumimoji="1" lang="fr-CH" sz="2400" b="1" dirty="0">
                <a:solidFill>
                  <a:srgbClr val="00B050"/>
                </a:solidFill>
                <a:latin typeface="ITC Officina Sans Book" pitchFamily="34" charset="0"/>
              </a:rPr>
              <a:t>Une chance pour lancer une démarche participative dans la communauté!</a:t>
            </a:r>
          </a:p>
          <a:p>
            <a:pPr marL="546100" indent="-457200">
              <a:lnSpc>
                <a:spcPct val="90000"/>
              </a:lnSpc>
              <a:spcBef>
                <a:spcPct val="20000"/>
              </a:spcBef>
              <a:spcAft>
                <a:spcPts val="600"/>
              </a:spcAft>
              <a:buClr>
                <a:schemeClr val="accent1"/>
              </a:buClr>
              <a:buSzPct val="70000"/>
              <a:buFont typeface="+mj-lt"/>
              <a:buAutoNum type="arabicPeriod"/>
              <a:tabLst>
                <a:tab pos="444500" algn="l"/>
                <a:tab pos="5905500" algn="r"/>
              </a:tabLst>
              <a:defRPr/>
            </a:pPr>
            <a:r>
              <a:rPr kumimoji="1" lang="fr-CH" sz="2400" b="1" dirty="0">
                <a:solidFill>
                  <a:schemeClr val="tx2"/>
                </a:solidFill>
                <a:latin typeface="ITC Officina Sans Book" pitchFamily="34" charset="0"/>
              </a:rPr>
              <a:t>Élaboration du document: soit par l’équipe Environnement, soit par un sous-groupe de celle-ci.</a:t>
            </a:r>
          </a:p>
          <a:p>
            <a:pPr marL="546100" indent="-457200">
              <a:lnSpc>
                <a:spcPct val="90000"/>
              </a:lnSpc>
              <a:spcBef>
                <a:spcPct val="20000"/>
              </a:spcBef>
              <a:spcAft>
                <a:spcPts val="600"/>
              </a:spcAft>
              <a:buClr>
                <a:schemeClr val="accent1"/>
              </a:buClr>
              <a:buSzPct val="70000"/>
              <a:buFont typeface="+mj-lt"/>
              <a:buAutoNum type="arabicPeriod"/>
              <a:tabLst>
                <a:tab pos="444500" algn="l"/>
                <a:tab pos="5905500" algn="r"/>
              </a:tabLst>
              <a:defRPr/>
            </a:pPr>
            <a:r>
              <a:rPr kumimoji="1" lang="fr-CH" sz="2400" b="1" dirty="0">
                <a:solidFill>
                  <a:schemeClr val="tx2"/>
                </a:solidFill>
                <a:latin typeface="ITC Officina Sans Book" pitchFamily="34" charset="0"/>
              </a:rPr>
              <a:t>Consultation des collaborateurs. Encore mieux : consulter les bénévoles, les groupes ou même les paroissiens.</a:t>
            </a:r>
          </a:p>
          <a:p>
            <a:pPr marL="546100" indent="-457200">
              <a:lnSpc>
                <a:spcPct val="90000"/>
              </a:lnSpc>
              <a:spcBef>
                <a:spcPct val="20000"/>
              </a:spcBef>
              <a:spcAft>
                <a:spcPts val="600"/>
              </a:spcAft>
              <a:buClr>
                <a:schemeClr val="accent1"/>
              </a:buClr>
              <a:buSzPct val="70000"/>
              <a:buFont typeface="+mj-lt"/>
              <a:buAutoNum type="arabicPeriod"/>
              <a:tabLst>
                <a:tab pos="444500" algn="l"/>
                <a:tab pos="5905500" algn="r"/>
              </a:tabLst>
              <a:defRPr/>
            </a:pPr>
            <a:r>
              <a:rPr kumimoji="1" lang="fr-CH" sz="2400" b="1" dirty="0">
                <a:solidFill>
                  <a:schemeClr val="tx2"/>
                </a:solidFill>
                <a:latin typeface="ITC Officina Sans Book" pitchFamily="34" charset="0"/>
              </a:rPr>
              <a:t>Prise de décision par les autorités responsables de la communauté/paroisse </a:t>
            </a:r>
            <a:br>
              <a:rPr kumimoji="1" lang="fr-CH" sz="2400" b="1" dirty="0">
                <a:solidFill>
                  <a:schemeClr val="tx2"/>
                </a:solidFill>
                <a:latin typeface="ITC Officina Sans Book" pitchFamily="34" charset="0"/>
              </a:rPr>
            </a:br>
            <a:r>
              <a:rPr kumimoji="1" lang="fr-CH" sz="2000" dirty="0">
                <a:solidFill>
                  <a:schemeClr val="tx2"/>
                </a:solidFill>
                <a:latin typeface="ITC Officina Sans Book" pitchFamily="34" charset="0"/>
              </a:rPr>
              <a:t>(</a:t>
            </a:r>
            <a:r>
              <a:rPr kumimoji="1" lang="fr-CH" sz="2000" dirty="0">
                <a:solidFill>
                  <a:schemeClr val="tx2"/>
                </a:solidFill>
                <a:latin typeface="ITC Officina Sans Book" pitchFamily="34" charset="0"/>
                <a:sym typeface="Wingdings" pitchFamily="2" charset="2"/>
              </a:rPr>
              <a:t> document à disposition: H3_Décision Lignes directrices pour la Création ou conserver un extrait de procès-verbal)</a:t>
            </a:r>
            <a:endParaRPr kumimoji="1" lang="fr-CH" sz="2000" dirty="0">
              <a:solidFill>
                <a:schemeClr val="tx2"/>
              </a:solidFill>
              <a:latin typeface="ITC Officina Sans Book" pitchFamily="34" charset="0"/>
            </a:endParaRPr>
          </a:p>
          <a:p>
            <a:pPr marL="546100" indent="-457200">
              <a:lnSpc>
                <a:spcPct val="90000"/>
              </a:lnSpc>
              <a:spcBef>
                <a:spcPct val="20000"/>
              </a:spcBef>
              <a:spcAft>
                <a:spcPts val="600"/>
              </a:spcAft>
              <a:buClr>
                <a:schemeClr val="accent1"/>
              </a:buClr>
              <a:buSzPct val="70000"/>
              <a:buFont typeface="+mj-lt"/>
              <a:buAutoNum type="arabicPeriod"/>
              <a:tabLst>
                <a:tab pos="444500" algn="l"/>
                <a:tab pos="5905500" algn="r"/>
              </a:tabLst>
              <a:defRPr/>
            </a:pPr>
            <a:r>
              <a:rPr kumimoji="1" lang="fr-CH" sz="2400" b="1" dirty="0">
                <a:solidFill>
                  <a:schemeClr val="tx2"/>
                </a:solidFill>
                <a:latin typeface="ITC Officina Sans Book" pitchFamily="34" charset="0"/>
              </a:rPr>
              <a:t>Communication : les Lignes directrices pour la Création sont portées à la connaissance de tous les collaborateurs, des paroissiens et du public régional (bulletin paroissial, site Internet, affichage).</a:t>
            </a:r>
          </a:p>
        </p:txBody>
      </p:sp>
    </p:spTree>
    <p:extLst>
      <p:ext uri="{BB962C8B-B14F-4D97-AF65-F5344CB8AC3E}">
        <p14:creationId xmlns:p14="http://schemas.microsoft.com/office/powerpoint/2010/main" val="1707141462"/>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3" descr="D:\Eigene Bilder\Umweltarbeit\gelaender.jpg">
            <a:extLst>
              <a:ext uri="{FF2B5EF4-FFF2-40B4-BE49-F238E27FC236}">
                <a16:creationId xmlns:a16="http://schemas.microsoft.com/office/drawing/2014/main" id="{283AACA3-5EE7-5A4C-B7D1-D33519DE4565}"/>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0" y="1423628"/>
            <a:ext cx="9184854" cy="543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Folientitel1">
            <a:extLst>
              <a:ext uri="{FF2B5EF4-FFF2-40B4-BE49-F238E27FC236}">
                <a16:creationId xmlns:a16="http://schemas.microsoft.com/office/drawing/2014/main" id="{77D2E00D-ADED-914F-8AF5-8621180A0444}"/>
              </a:ext>
            </a:extLst>
          </p:cNvPr>
          <p:cNvSpPr>
            <a:spLocks noGrp="1" noChangeArrowheads="1"/>
          </p:cNvSpPr>
          <p:nvPr>
            <p:ph type="title" idx="4294967295"/>
          </p:nvPr>
        </p:nvSpPr>
        <p:spPr>
          <a:xfrm>
            <a:off x="329184" y="246444"/>
            <a:ext cx="8449056" cy="1180020"/>
          </a:xfrm>
          <a:noFill/>
        </p:spPr>
        <p:txBody>
          <a:bodyPr rIns="144000"/>
          <a:lstStyle/>
          <a:p>
            <a:pPr eaLnBrk="1" hangingPunct="1"/>
            <a:r>
              <a:rPr lang="fr-CH" altLang="de-DE" sz="2800" cap="none" dirty="0">
                <a:solidFill>
                  <a:srgbClr val="00B050"/>
                </a:solidFill>
                <a:cs typeface="+mn-cs"/>
              </a:rPr>
              <a:t>Les éléments incontournables </a:t>
            </a:r>
            <a:br>
              <a:rPr lang="fr-CH" altLang="de-DE" sz="2800" cap="none" dirty="0">
                <a:solidFill>
                  <a:srgbClr val="00B050"/>
                </a:solidFill>
                <a:cs typeface="+mn-cs"/>
              </a:rPr>
            </a:br>
            <a:r>
              <a:rPr lang="fr-CH" altLang="de-DE" sz="2000" dirty="0">
                <a:solidFill>
                  <a:srgbClr val="00B050"/>
                </a:solidFill>
                <a:cs typeface="+mn-cs"/>
              </a:rPr>
              <a:t>♰ voir le document</a:t>
            </a:r>
            <a:r>
              <a:rPr lang="fr-CH" altLang="de-DE" sz="2000" cap="none" dirty="0">
                <a:solidFill>
                  <a:srgbClr val="00B050"/>
                </a:solidFill>
                <a:cs typeface="+mn-cs"/>
              </a:rPr>
              <a:t> </a:t>
            </a:r>
            <a:r>
              <a:rPr lang="fr-CH" altLang="de-DE" sz="2000" dirty="0">
                <a:solidFill>
                  <a:srgbClr val="00B050"/>
                </a:solidFill>
                <a:cs typeface="+mn-cs"/>
              </a:rPr>
              <a:t>«Checklist pour la rédaction </a:t>
            </a:r>
            <a:br>
              <a:rPr lang="fr-CH" altLang="de-DE" sz="2000" dirty="0">
                <a:solidFill>
                  <a:srgbClr val="00B050"/>
                </a:solidFill>
                <a:cs typeface="+mn-cs"/>
              </a:rPr>
            </a:br>
            <a:r>
              <a:rPr lang="fr-CH" altLang="de-DE" sz="2000" dirty="0">
                <a:solidFill>
                  <a:srgbClr val="00B050"/>
                </a:solidFill>
                <a:cs typeface="+mn-cs"/>
              </a:rPr>
              <a:t>des Lignes directrices pour la Création (3C)</a:t>
            </a:r>
            <a:endParaRPr lang="fr-CH" altLang="de-DE" sz="3200" cap="none" dirty="0">
              <a:solidFill>
                <a:srgbClr val="00B050"/>
              </a:solidFill>
              <a:cs typeface="+mn-cs"/>
            </a:endParaRPr>
          </a:p>
        </p:txBody>
      </p:sp>
      <p:sp>
        <p:nvSpPr>
          <p:cNvPr id="5" name="Rechteck 4">
            <a:extLst>
              <a:ext uri="{FF2B5EF4-FFF2-40B4-BE49-F238E27FC236}">
                <a16:creationId xmlns:a16="http://schemas.microsoft.com/office/drawing/2014/main" id="{EE551195-7D5F-6845-A0A3-BE25DB7032E1}"/>
              </a:ext>
            </a:extLst>
          </p:cNvPr>
          <p:cNvSpPr/>
          <p:nvPr/>
        </p:nvSpPr>
        <p:spPr>
          <a:xfrm>
            <a:off x="422330" y="1988840"/>
            <a:ext cx="8748004" cy="4042645"/>
          </a:xfrm>
          <a:prstGeom prst="rect">
            <a:avLst/>
          </a:prstGeom>
        </p:spPr>
        <p:txBody>
          <a:bodyPr wrap="square">
            <a:spAutoFit/>
          </a:bodyPr>
          <a:lstStyle/>
          <a:p>
            <a:pPr>
              <a:lnSpc>
                <a:spcPct val="90000"/>
              </a:lnSpc>
              <a:buClr>
                <a:schemeClr val="accent1"/>
              </a:buClr>
              <a:buSzPct val="70000"/>
              <a:defRPr/>
            </a:pPr>
            <a:r>
              <a:rPr kumimoji="1" lang="fr-CH" sz="2400" b="1" dirty="0">
                <a:solidFill>
                  <a:srgbClr val="00B050"/>
                </a:solidFill>
                <a:latin typeface="ITC Officina Sans Book" pitchFamily="34" charset="0"/>
              </a:rPr>
              <a:t>Les Lignes directrices pour la Création comprennent obligatoirement:</a:t>
            </a:r>
          </a:p>
          <a:p>
            <a:pPr>
              <a:lnSpc>
                <a:spcPct val="90000"/>
              </a:lnSpc>
              <a:buClr>
                <a:schemeClr val="accent1"/>
              </a:buClr>
              <a:buSzPct val="70000"/>
              <a:defRPr/>
            </a:pPr>
            <a:endParaRPr kumimoji="1" lang="fr-CH" sz="1100" b="1" dirty="0">
              <a:solidFill>
                <a:srgbClr val="00B050"/>
              </a:solidFill>
              <a:latin typeface="ITC Officina Sans Book" pitchFamily="34" charset="0"/>
            </a:endParaRPr>
          </a:p>
          <a:p>
            <a:pPr marL="449263" indent="-360363">
              <a:lnSpc>
                <a:spcPct val="90000"/>
              </a:lnSpc>
              <a:spcBef>
                <a:spcPct val="20000"/>
              </a:spcBef>
              <a:spcAft>
                <a:spcPts val="600"/>
              </a:spcAft>
              <a:buClr>
                <a:schemeClr val="accent1"/>
              </a:buClr>
              <a:buSzPct val="70000"/>
              <a:buFont typeface="Wingdings" pitchFamily="2" charset="2"/>
              <a:buChar char="n"/>
              <a:tabLst>
                <a:tab pos="444500" algn="l"/>
                <a:tab pos="5905500" algn="r"/>
              </a:tabLst>
              <a:defRPr/>
            </a:pPr>
            <a:r>
              <a:rPr kumimoji="1" lang="fr-CH" sz="2400" b="1" dirty="0">
                <a:solidFill>
                  <a:schemeClr val="tx2"/>
                </a:solidFill>
                <a:latin typeface="ITC Officina Sans Book" pitchFamily="34" charset="0"/>
              </a:rPr>
              <a:t>un engagement d'amélioration continue (concernant la réduction de l'impact environnemental)</a:t>
            </a:r>
          </a:p>
          <a:p>
            <a:pPr marL="449263" indent="-360363">
              <a:lnSpc>
                <a:spcPct val="90000"/>
              </a:lnSpc>
              <a:spcBef>
                <a:spcPct val="20000"/>
              </a:spcBef>
              <a:spcAft>
                <a:spcPts val="600"/>
              </a:spcAft>
              <a:buClr>
                <a:schemeClr val="accent1"/>
              </a:buClr>
              <a:buSzPct val="70000"/>
              <a:buFont typeface="Wingdings" pitchFamily="2" charset="2"/>
              <a:buChar char="n"/>
              <a:tabLst>
                <a:tab pos="444500" algn="l"/>
                <a:tab pos="5905500" algn="r"/>
              </a:tabLst>
              <a:defRPr/>
            </a:pPr>
            <a:r>
              <a:rPr kumimoji="1" lang="fr-CH" sz="2400" b="1" dirty="0">
                <a:solidFill>
                  <a:schemeClr val="tx2"/>
                </a:solidFill>
                <a:latin typeface="ITC Officina Sans Book" pitchFamily="34" charset="0"/>
              </a:rPr>
              <a:t>un engagement à respecter les exigences légales concernant l’environnement (étape 7 du processus)</a:t>
            </a:r>
          </a:p>
          <a:p>
            <a:pPr marL="449263" indent="-360363">
              <a:lnSpc>
                <a:spcPct val="90000"/>
              </a:lnSpc>
              <a:spcBef>
                <a:spcPct val="20000"/>
              </a:spcBef>
              <a:spcAft>
                <a:spcPts val="600"/>
              </a:spcAft>
              <a:buClr>
                <a:schemeClr val="accent1"/>
              </a:buClr>
              <a:buSzPct val="70000"/>
              <a:buFont typeface="Wingdings" pitchFamily="2" charset="2"/>
              <a:buChar char="n"/>
              <a:tabLst>
                <a:tab pos="444500" algn="l"/>
                <a:tab pos="5905500" algn="r"/>
              </a:tabLst>
              <a:defRPr/>
            </a:pPr>
            <a:r>
              <a:rPr kumimoji="1" lang="fr-CH" sz="2400" b="1" dirty="0">
                <a:solidFill>
                  <a:schemeClr val="tx2"/>
                </a:solidFill>
                <a:latin typeface="ITC Officina Sans Book" pitchFamily="34" charset="0"/>
              </a:rPr>
              <a:t>les facteurs environnementaux essentiels (énergie, matières premières, communication et sensibilisation).</a:t>
            </a:r>
          </a:p>
          <a:p>
            <a:pPr marL="449263" indent="-360363">
              <a:lnSpc>
                <a:spcPct val="90000"/>
              </a:lnSpc>
              <a:spcBef>
                <a:spcPct val="20000"/>
              </a:spcBef>
              <a:spcAft>
                <a:spcPts val="600"/>
              </a:spcAft>
              <a:buClr>
                <a:schemeClr val="accent1"/>
              </a:buClr>
              <a:buSzPct val="70000"/>
              <a:buFont typeface="Wingdings" pitchFamily="2" charset="2"/>
              <a:buChar char="n"/>
              <a:tabLst>
                <a:tab pos="444500" algn="l"/>
                <a:tab pos="5905500" algn="r"/>
              </a:tabLst>
              <a:defRPr/>
            </a:pPr>
            <a:r>
              <a:rPr kumimoji="1" lang="fr-CH" sz="2400" b="1" dirty="0">
                <a:solidFill>
                  <a:schemeClr val="tx2"/>
                </a:solidFill>
                <a:latin typeface="ITC Officina Sans Book" pitchFamily="34" charset="0"/>
              </a:rPr>
              <a:t>la date de validation par l’autorité responsable</a:t>
            </a:r>
          </a:p>
          <a:p>
            <a:pPr marL="449263" indent="-360363">
              <a:lnSpc>
                <a:spcPct val="90000"/>
              </a:lnSpc>
              <a:spcBef>
                <a:spcPct val="20000"/>
              </a:spcBef>
              <a:spcAft>
                <a:spcPts val="600"/>
              </a:spcAft>
              <a:buClr>
                <a:schemeClr val="accent1"/>
              </a:buClr>
              <a:buSzPct val="70000"/>
              <a:buFont typeface="Wingdings" pitchFamily="2" charset="2"/>
              <a:buChar char="n"/>
              <a:tabLst>
                <a:tab pos="444500" algn="l"/>
                <a:tab pos="5905500" algn="r"/>
              </a:tabLst>
              <a:defRPr/>
            </a:pPr>
            <a:endParaRPr kumimoji="1" lang="fr-CH" sz="1200" b="1" dirty="0">
              <a:solidFill>
                <a:schemeClr val="tx2"/>
              </a:solidFill>
              <a:latin typeface="ITC Officina Sans Book" pitchFamily="34" charset="0"/>
            </a:endParaRPr>
          </a:p>
        </p:txBody>
      </p:sp>
    </p:spTree>
    <p:extLst>
      <p:ext uri="{BB962C8B-B14F-4D97-AF65-F5344CB8AC3E}">
        <p14:creationId xmlns:p14="http://schemas.microsoft.com/office/powerpoint/2010/main" val="283911336"/>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3" descr="D:\Eigene Bilder\Umweltarbeit\gelaender.jpg">
            <a:extLst>
              <a:ext uri="{FF2B5EF4-FFF2-40B4-BE49-F238E27FC236}">
                <a16:creationId xmlns:a16="http://schemas.microsoft.com/office/drawing/2014/main" id="{283AACA3-5EE7-5A4C-B7D1-D33519DE4565}"/>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0" y="1423628"/>
            <a:ext cx="9184854" cy="543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Folientitel1">
            <a:extLst>
              <a:ext uri="{FF2B5EF4-FFF2-40B4-BE49-F238E27FC236}">
                <a16:creationId xmlns:a16="http://schemas.microsoft.com/office/drawing/2014/main" id="{77D2E00D-ADED-914F-8AF5-8621180A0444}"/>
              </a:ext>
            </a:extLst>
          </p:cNvPr>
          <p:cNvSpPr>
            <a:spLocks noGrp="1" noChangeArrowheads="1"/>
          </p:cNvSpPr>
          <p:nvPr>
            <p:ph type="title" idx="4294967295"/>
          </p:nvPr>
        </p:nvSpPr>
        <p:spPr>
          <a:xfrm>
            <a:off x="329184" y="246444"/>
            <a:ext cx="8449056" cy="1180020"/>
          </a:xfrm>
          <a:noFill/>
        </p:spPr>
        <p:txBody>
          <a:bodyPr rIns="144000"/>
          <a:lstStyle/>
          <a:p>
            <a:pPr eaLnBrk="1" hangingPunct="1"/>
            <a:r>
              <a:rPr lang="fr-CH" altLang="de-DE" sz="2800" cap="none" dirty="0">
                <a:solidFill>
                  <a:srgbClr val="00B050"/>
                </a:solidFill>
                <a:cs typeface="+mn-cs"/>
              </a:rPr>
              <a:t>Les éléments incontournables </a:t>
            </a:r>
            <a:br>
              <a:rPr lang="fr-CH" altLang="de-DE" sz="2800" cap="none" dirty="0">
                <a:solidFill>
                  <a:srgbClr val="00B050"/>
                </a:solidFill>
                <a:cs typeface="+mn-cs"/>
              </a:rPr>
            </a:br>
            <a:r>
              <a:rPr lang="fr-CH" altLang="de-DE" sz="2000" dirty="0">
                <a:solidFill>
                  <a:srgbClr val="00B050"/>
                </a:solidFill>
              </a:rPr>
              <a:t>♰ voir le document «Checklist pour la rédaction </a:t>
            </a:r>
            <a:br>
              <a:rPr lang="fr-CH" altLang="de-DE" sz="2000" dirty="0">
                <a:solidFill>
                  <a:srgbClr val="00B050"/>
                </a:solidFill>
              </a:rPr>
            </a:br>
            <a:r>
              <a:rPr lang="fr-CH" altLang="de-DE" sz="2000" dirty="0">
                <a:solidFill>
                  <a:srgbClr val="00B050"/>
                </a:solidFill>
              </a:rPr>
              <a:t>des Lignes directrices pour la Création (3C)</a:t>
            </a:r>
            <a:endParaRPr lang="fr-CH" altLang="de-DE" sz="3200" cap="none" dirty="0">
              <a:solidFill>
                <a:srgbClr val="00B050"/>
              </a:solidFill>
              <a:cs typeface="+mn-cs"/>
            </a:endParaRPr>
          </a:p>
        </p:txBody>
      </p:sp>
      <p:sp>
        <p:nvSpPr>
          <p:cNvPr id="5" name="Rechteck 4">
            <a:extLst>
              <a:ext uri="{FF2B5EF4-FFF2-40B4-BE49-F238E27FC236}">
                <a16:creationId xmlns:a16="http://schemas.microsoft.com/office/drawing/2014/main" id="{EE551195-7D5F-6845-A0A3-BE25DB7032E1}"/>
              </a:ext>
            </a:extLst>
          </p:cNvPr>
          <p:cNvSpPr/>
          <p:nvPr/>
        </p:nvSpPr>
        <p:spPr>
          <a:xfrm>
            <a:off x="427042" y="2132856"/>
            <a:ext cx="8748004" cy="2886944"/>
          </a:xfrm>
          <a:prstGeom prst="rect">
            <a:avLst/>
          </a:prstGeom>
        </p:spPr>
        <p:txBody>
          <a:bodyPr wrap="square">
            <a:spAutoFit/>
          </a:bodyPr>
          <a:lstStyle/>
          <a:p>
            <a:pPr marL="88900">
              <a:lnSpc>
                <a:spcPct val="90000"/>
              </a:lnSpc>
              <a:spcBef>
                <a:spcPct val="20000"/>
              </a:spcBef>
              <a:spcAft>
                <a:spcPts val="600"/>
              </a:spcAft>
              <a:buClr>
                <a:schemeClr val="accent1"/>
              </a:buClr>
              <a:buSzPct val="70000"/>
              <a:tabLst>
                <a:tab pos="444500" algn="l"/>
                <a:tab pos="5905500" algn="r"/>
              </a:tabLst>
              <a:defRPr/>
            </a:pPr>
            <a:endParaRPr kumimoji="1" lang="fr-CH" sz="1200" b="1" dirty="0">
              <a:solidFill>
                <a:schemeClr val="tx2"/>
              </a:solidFill>
              <a:latin typeface="ITC Officina Sans Book" pitchFamily="34" charset="0"/>
            </a:endParaRPr>
          </a:p>
          <a:p>
            <a:pPr>
              <a:lnSpc>
                <a:spcPct val="90000"/>
              </a:lnSpc>
              <a:buClr>
                <a:schemeClr val="accent1"/>
              </a:buClr>
              <a:buSzPct val="70000"/>
              <a:defRPr/>
            </a:pPr>
            <a:r>
              <a:rPr kumimoji="1" lang="fr-CH" sz="2400" b="1" dirty="0">
                <a:solidFill>
                  <a:srgbClr val="00B050"/>
                </a:solidFill>
                <a:latin typeface="ITC Officina Sans Book" pitchFamily="34" charset="0"/>
              </a:rPr>
              <a:t>Processus importants : les Lignes directrices pour la Création doivent:</a:t>
            </a:r>
            <a:endParaRPr kumimoji="1" lang="fr-CH" sz="1100" b="1" dirty="0">
              <a:solidFill>
                <a:srgbClr val="00B050"/>
              </a:solidFill>
              <a:latin typeface="ITC Officina Sans Book" pitchFamily="34" charset="0"/>
            </a:endParaRPr>
          </a:p>
          <a:p>
            <a:pPr marL="449263" indent="-360363">
              <a:lnSpc>
                <a:spcPct val="90000"/>
              </a:lnSpc>
              <a:spcBef>
                <a:spcPct val="20000"/>
              </a:spcBef>
              <a:spcAft>
                <a:spcPts val="600"/>
              </a:spcAft>
              <a:buClr>
                <a:schemeClr val="accent1"/>
              </a:buClr>
              <a:buSzPct val="70000"/>
              <a:buFont typeface="Wingdings" pitchFamily="2" charset="2"/>
              <a:buChar char="n"/>
              <a:tabLst>
                <a:tab pos="444500" algn="l"/>
                <a:tab pos="5905500" algn="r"/>
              </a:tabLst>
              <a:defRPr/>
            </a:pPr>
            <a:r>
              <a:rPr kumimoji="1" lang="fr-CH" sz="2400" b="1" dirty="0">
                <a:solidFill>
                  <a:schemeClr val="tx2"/>
                </a:solidFill>
                <a:latin typeface="ITC Officina Sans Book" pitchFamily="34" charset="0"/>
              </a:rPr>
              <a:t>être validées par les autorités responsables de la communauté (cf. fiche d'aide "3H_Décision Lignes directrices pour la Création")</a:t>
            </a:r>
          </a:p>
          <a:p>
            <a:pPr marL="449263" indent="-360363">
              <a:lnSpc>
                <a:spcPct val="90000"/>
              </a:lnSpc>
              <a:spcBef>
                <a:spcPct val="20000"/>
              </a:spcBef>
              <a:spcAft>
                <a:spcPts val="600"/>
              </a:spcAft>
              <a:buClr>
                <a:schemeClr val="accent1"/>
              </a:buClr>
              <a:buSzPct val="70000"/>
              <a:buFont typeface="Wingdings" pitchFamily="2" charset="2"/>
              <a:buChar char="n"/>
              <a:tabLst>
                <a:tab pos="444500" algn="l"/>
                <a:tab pos="5905500" algn="r"/>
              </a:tabLst>
              <a:defRPr/>
            </a:pPr>
            <a:r>
              <a:rPr kumimoji="1" lang="fr-CH" sz="2400" b="1" dirty="0">
                <a:solidFill>
                  <a:schemeClr val="tx2"/>
                </a:solidFill>
                <a:latin typeface="ITC Officina Sans Book" pitchFamily="34" charset="0"/>
              </a:rPr>
              <a:t>être portées à la connaissance de tous les collaborateurs et publiées</a:t>
            </a:r>
          </a:p>
        </p:txBody>
      </p:sp>
    </p:spTree>
    <p:extLst>
      <p:ext uri="{BB962C8B-B14F-4D97-AF65-F5344CB8AC3E}">
        <p14:creationId xmlns:p14="http://schemas.microsoft.com/office/powerpoint/2010/main" val="3241491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journal, capture d’écran&#10;&#10;Description générée automatiquement">
            <a:extLst>
              <a:ext uri="{FF2B5EF4-FFF2-40B4-BE49-F238E27FC236}">
                <a16:creationId xmlns:a16="http://schemas.microsoft.com/office/drawing/2014/main" id="{08062C46-4899-4D66-ADD1-093AADC48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011" y="1196752"/>
            <a:ext cx="7488832" cy="10364235"/>
          </a:xfrm>
          <a:prstGeom prst="rect">
            <a:avLst/>
          </a:prstGeom>
        </p:spPr>
      </p:pic>
      <p:pic>
        <p:nvPicPr>
          <p:cNvPr id="4" name="Picture 33" descr="D:\Eigene Bilder\Umweltarbeit\gelaender.jpg">
            <a:extLst>
              <a:ext uri="{FF2B5EF4-FFF2-40B4-BE49-F238E27FC236}">
                <a16:creationId xmlns:a16="http://schemas.microsoft.com/office/drawing/2014/main" id="{283AACA3-5EE7-5A4C-B7D1-D33519DE4565}"/>
              </a:ext>
            </a:extLst>
          </p:cNvPr>
          <p:cNvPicPr>
            <a:picLocks noChangeAspect="1" noChangeArrowheads="1"/>
          </p:cNvPicPr>
          <p:nvPr/>
        </p:nvPicPr>
        <p:blipFill>
          <a:blip r:embed="rId4">
            <a:alphaModFix amt="19000"/>
            <a:extLst>
              <a:ext uri="{28A0092B-C50C-407E-A947-70E740481C1C}">
                <a14:useLocalDpi xmlns:a14="http://schemas.microsoft.com/office/drawing/2010/main" val="0"/>
              </a:ext>
            </a:extLst>
          </a:blip>
          <a:srcRect/>
          <a:stretch>
            <a:fillRect/>
          </a:stretch>
        </p:blipFill>
        <p:spPr bwMode="auto">
          <a:xfrm>
            <a:off x="0" y="1423628"/>
            <a:ext cx="9184854" cy="543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Folientitel1">
            <a:extLst>
              <a:ext uri="{FF2B5EF4-FFF2-40B4-BE49-F238E27FC236}">
                <a16:creationId xmlns:a16="http://schemas.microsoft.com/office/drawing/2014/main" id="{77D2E00D-ADED-914F-8AF5-8621180A0444}"/>
              </a:ext>
            </a:extLst>
          </p:cNvPr>
          <p:cNvSpPr>
            <a:spLocks noGrp="1" noChangeArrowheads="1"/>
          </p:cNvSpPr>
          <p:nvPr>
            <p:ph type="title" idx="4294967295"/>
          </p:nvPr>
        </p:nvSpPr>
        <p:spPr>
          <a:xfrm>
            <a:off x="329184" y="246444"/>
            <a:ext cx="8449056" cy="878300"/>
          </a:xfrm>
          <a:noFill/>
        </p:spPr>
        <p:txBody>
          <a:bodyPr rIns="144000"/>
          <a:lstStyle/>
          <a:p>
            <a:pPr eaLnBrk="1" hangingPunct="1"/>
            <a:r>
              <a:rPr lang="fr-CH" altLang="de-DE" sz="2000" dirty="0">
                <a:solidFill>
                  <a:srgbClr val="00B050"/>
                </a:solidFill>
                <a:cs typeface="+mn-cs"/>
              </a:rPr>
              <a:t>Lignes directrices pour </a:t>
            </a:r>
            <a:br>
              <a:rPr lang="fr-CH" altLang="de-DE" sz="2000" dirty="0">
                <a:solidFill>
                  <a:srgbClr val="00B050"/>
                </a:solidFill>
                <a:cs typeface="+mn-cs"/>
              </a:rPr>
            </a:br>
            <a:r>
              <a:rPr lang="fr-CH" altLang="de-DE" sz="2000" dirty="0">
                <a:solidFill>
                  <a:srgbClr val="00B050"/>
                </a:solidFill>
                <a:cs typeface="+mn-cs"/>
              </a:rPr>
              <a:t>la Création, exemple:</a:t>
            </a:r>
            <a:endParaRPr lang="fr-CH" altLang="de-DE" sz="3200" cap="none" dirty="0">
              <a:solidFill>
                <a:srgbClr val="00B050"/>
              </a:solidFill>
              <a:cs typeface="+mn-cs"/>
            </a:endParaRPr>
          </a:p>
        </p:txBody>
      </p:sp>
    </p:spTree>
    <p:extLst>
      <p:ext uri="{BB962C8B-B14F-4D97-AF65-F5344CB8AC3E}">
        <p14:creationId xmlns:p14="http://schemas.microsoft.com/office/powerpoint/2010/main" val="63571172"/>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3" descr="D:\Eigene Bilder\Umweltarbeit\gelaender.jpg">
            <a:extLst>
              <a:ext uri="{FF2B5EF4-FFF2-40B4-BE49-F238E27FC236}">
                <a16:creationId xmlns:a16="http://schemas.microsoft.com/office/drawing/2014/main" id="{283AACA3-5EE7-5A4C-B7D1-D33519DE4565}"/>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0" y="1423628"/>
            <a:ext cx="9184854" cy="543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Folientitel1">
            <a:extLst>
              <a:ext uri="{FF2B5EF4-FFF2-40B4-BE49-F238E27FC236}">
                <a16:creationId xmlns:a16="http://schemas.microsoft.com/office/drawing/2014/main" id="{77D2E00D-ADED-914F-8AF5-8621180A0444}"/>
              </a:ext>
            </a:extLst>
          </p:cNvPr>
          <p:cNvSpPr>
            <a:spLocks noGrp="1" noChangeArrowheads="1"/>
          </p:cNvSpPr>
          <p:nvPr>
            <p:ph type="title" idx="4294967295"/>
          </p:nvPr>
        </p:nvSpPr>
        <p:spPr>
          <a:xfrm>
            <a:off x="329184" y="246444"/>
            <a:ext cx="8449056" cy="878300"/>
          </a:xfrm>
          <a:noFill/>
        </p:spPr>
        <p:txBody>
          <a:bodyPr rIns="144000"/>
          <a:lstStyle/>
          <a:p>
            <a:pPr eaLnBrk="1" hangingPunct="1"/>
            <a:r>
              <a:rPr lang="fr-CH" altLang="de-DE" sz="2000" dirty="0">
                <a:solidFill>
                  <a:srgbClr val="00B050"/>
                </a:solidFill>
                <a:cs typeface="+mn-cs"/>
              </a:rPr>
              <a:t>Lignes directrices pour </a:t>
            </a:r>
            <a:br>
              <a:rPr lang="fr-CH" altLang="de-DE" sz="2000" dirty="0">
                <a:solidFill>
                  <a:srgbClr val="00B050"/>
                </a:solidFill>
                <a:cs typeface="+mn-cs"/>
              </a:rPr>
            </a:br>
            <a:r>
              <a:rPr lang="fr-CH" altLang="de-DE" sz="2000" dirty="0">
                <a:solidFill>
                  <a:srgbClr val="00B050"/>
                </a:solidFill>
                <a:cs typeface="+mn-cs"/>
              </a:rPr>
              <a:t>la Création, exemple:</a:t>
            </a:r>
            <a:endParaRPr lang="fr-CH" altLang="de-DE" sz="3200" cap="none" dirty="0">
              <a:solidFill>
                <a:srgbClr val="00B050"/>
              </a:solidFill>
              <a:cs typeface="+mn-cs"/>
            </a:endParaRPr>
          </a:p>
        </p:txBody>
      </p:sp>
      <p:sp>
        <p:nvSpPr>
          <p:cNvPr id="8" name="ZoneTexte 7">
            <a:extLst>
              <a:ext uri="{FF2B5EF4-FFF2-40B4-BE49-F238E27FC236}">
                <a16:creationId xmlns:a16="http://schemas.microsoft.com/office/drawing/2014/main" id="{6D6161AC-CB26-2905-0B82-6F849C200525}"/>
              </a:ext>
            </a:extLst>
          </p:cNvPr>
          <p:cNvSpPr txBox="1"/>
          <p:nvPr/>
        </p:nvSpPr>
        <p:spPr>
          <a:xfrm>
            <a:off x="238771" y="836712"/>
            <a:ext cx="8707312" cy="5909310"/>
          </a:xfrm>
          <a:prstGeom prst="rect">
            <a:avLst/>
          </a:prstGeom>
          <a:noFill/>
        </p:spPr>
        <p:txBody>
          <a:bodyPr wrap="square">
            <a:spAutoFit/>
          </a:bodyPr>
          <a:lstStyle/>
          <a:p>
            <a:pPr algn="ctr"/>
            <a:r>
              <a:rPr lang="fr-CH" sz="1800" b="1" kern="150" dirty="0">
                <a:effectLst/>
                <a:latin typeface="Times New Roman" panose="02020603050405020304" pitchFamily="18" charset="0"/>
                <a:ea typeface="Songti SC" panose="02010600040101010101" pitchFamily="2" charset="-122"/>
                <a:cs typeface="Arial Unicode MS" panose="020B0604020202020204" pitchFamily="34" charset="-128"/>
              </a:rPr>
              <a:t>Paroisse de </a:t>
            </a:r>
            <a:r>
              <a:rPr lang="fr-CH" sz="1800" b="1" kern="150" dirty="0" err="1">
                <a:effectLst/>
                <a:latin typeface="Times New Roman" panose="02020603050405020304" pitchFamily="18" charset="0"/>
                <a:ea typeface="Songti SC" panose="02010600040101010101" pitchFamily="2" charset="-122"/>
                <a:cs typeface="Arial Unicode MS" panose="020B0604020202020204" pitchFamily="34" charset="-128"/>
              </a:rPr>
              <a:t>Wynau</a:t>
            </a:r>
            <a:r>
              <a:rPr lang="fr-CH" sz="1800" b="1" kern="150" dirty="0">
                <a:effectLst/>
                <a:latin typeface="Times New Roman" panose="02020603050405020304" pitchFamily="18" charset="0"/>
                <a:ea typeface="Songti SC" panose="02010600040101010101" pitchFamily="2" charset="-122"/>
                <a:cs typeface="Arial Unicode MS" panose="020B0604020202020204" pitchFamily="34" charset="-128"/>
              </a:rPr>
              <a:t> (BE)</a:t>
            </a:r>
          </a:p>
          <a:p>
            <a:pPr algn="ctr"/>
            <a:r>
              <a:rPr lang="fr-CH" sz="1800" b="1" kern="150" dirty="0">
                <a:effectLst/>
                <a:latin typeface="Times New Roman" panose="02020603050405020304" pitchFamily="18" charset="0"/>
                <a:ea typeface="Songti SC" panose="02010600040101010101" pitchFamily="2" charset="-122"/>
                <a:cs typeface="Arial Unicode MS" panose="020B0604020202020204" pitchFamily="34" charset="-128"/>
              </a:rPr>
              <a:t>Nos Lignes directrices pour la Création</a:t>
            </a:r>
            <a:endPar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endParaRPr>
          </a:p>
          <a:p>
            <a:r>
              <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rPr>
              <a:t> </a:t>
            </a:r>
          </a:p>
          <a:p>
            <a:r>
              <a:rPr lang="fr-CH" sz="1800" i="1" kern="150" dirty="0">
                <a:effectLst/>
                <a:latin typeface="Times New Roman" panose="02020603050405020304" pitchFamily="18" charset="0"/>
                <a:ea typeface="Songti SC" panose="02010600040101010101" pitchFamily="2" charset="-122"/>
                <a:cs typeface="Arial Unicode MS" panose="020B0604020202020204" pitchFamily="34" charset="-128"/>
              </a:rPr>
              <a:t>Le conseil de paroisse a approuvé les Lignes directrices pour la Création lors de sa séance du 06.06.2019. Les lignes directrices pour la création ont été présentées lors du culte du 1er septembre 2019.</a:t>
            </a:r>
            <a:endPar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endParaRPr>
          </a:p>
          <a:p>
            <a:r>
              <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rPr>
              <a:t> </a:t>
            </a:r>
          </a:p>
          <a:p>
            <a:pPr algn="just"/>
            <a:r>
              <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rPr>
              <a:t>En tant que paroisse réfractaire de </a:t>
            </a:r>
            <a:r>
              <a:rPr lang="fr-CH" sz="1800" kern="150" dirty="0" err="1">
                <a:effectLst/>
                <a:latin typeface="Times New Roman" panose="02020603050405020304" pitchFamily="18" charset="0"/>
                <a:ea typeface="Songti SC" panose="02010600040101010101" pitchFamily="2" charset="-122"/>
                <a:cs typeface="Arial Unicode MS" panose="020B0604020202020204" pitchFamily="34" charset="-128"/>
              </a:rPr>
              <a:t>Wynau</a:t>
            </a:r>
            <a:r>
              <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rPr>
              <a:t>, nous nous engageons pour la préservation de la Création.</a:t>
            </a:r>
          </a:p>
          <a:p>
            <a:pPr algn="just"/>
            <a:r>
              <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rPr>
              <a:t> </a:t>
            </a:r>
          </a:p>
          <a:p>
            <a:pPr algn="just"/>
            <a:r>
              <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rPr>
              <a:t>Nous prenons soin de la nature, utilisons les ressources de manière responsable, agissons dans le respect de l'environnement et voulons préserver un écosystème intact, riche en espèces et habitable pour les générations futures.</a:t>
            </a:r>
          </a:p>
          <a:p>
            <a:pPr algn="just"/>
            <a:r>
              <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rPr>
              <a:t> </a:t>
            </a:r>
          </a:p>
          <a:p>
            <a:pPr algn="just"/>
            <a:r>
              <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rPr>
              <a:t>Nous travaillons avec le "Coq vert" à une optimisation constante des performances environnementales mesurables et nous nous engageons dans un processus d'amélioration continue. Nous veillons au respect des obligations légales en vigueur et d'autres exigences grâce à l'organisation existante et reconnaissons leur importance, en mettant l'accent sur les aspects environnementaux. Il est important pour nous d'utiliser les matières premières et l'énergie avec parcimonie.</a:t>
            </a:r>
          </a:p>
          <a:p>
            <a:r>
              <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rPr>
              <a:t> </a:t>
            </a:r>
          </a:p>
        </p:txBody>
      </p:sp>
    </p:spTree>
    <p:extLst>
      <p:ext uri="{BB962C8B-B14F-4D97-AF65-F5344CB8AC3E}">
        <p14:creationId xmlns:p14="http://schemas.microsoft.com/office/powerpoint/2010/main" val="11577763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titel1">
            <a:extLst>
              <a:ext uri="{FF2B5EF4-FFF2-40B4-BE49-F238E27FC236}">
                <a16:creationId xmlns:a16="http://schemas.microsoft.com/office/drawing/2014/main" id="{A48E36BF-E328-4766-BD87-791EC1947EE2}"/>
              </a:ext>
            </a:extLst>
          </p:cNvPr>
          <p:cNvSpPr>
            <a:spLocks noGrp="1" noChangeArrowheads="1"/>
          </p:cNvSpPr>
          <p:nvPr>
            <p:ph type="title" idx="4294967295"/>
          </p:nvPr>
        </p:nvSpPr>
        <p:spPr>
          <a:xfrm>
            <a:off x="611560" y="484188"/>
            <a:ext cx="7224340" cy="582612"/>
          </a:xfrm>
          <a:noFill/>
        </p:spPr>
        <p:txBody>
          <a:bodyPr/>
          <a:lstStyle/>
          <a:p>
            <a:pPr eaLnBrk="1" hangingPunct="1"/>
            <a:r>
              <a:rPr lang="de-CH" altLang="de-DE" sz="2400" dirty="0">
                <a:latin typeface="ITC Officina Sans Book" panose="020B0500000000000000" pitchFamily="34" charset="0"/>
              </a:rPr>
              <a:t>Support de </a:t>
            </a:r>
            <a:r>
              <a:rPr lang="de-CH" altLang="de-DE" sz="2400" dirty="0" err="1">
                <a:latin typeface="ITC Officina Sans Book" panose="020B0500000000000000" pitchFamily="34" charset="0"/>
              </a:rPr>
              <a:t>cours</a:t>
            </a:r>
            <a:r>
              <a:rPr lang="de-CH" altLang="de-DE" sz="2400" b="1" dirty="0">
                <a:latin typeface="ITC Officina Sans Book" panose="020B0500000000000000" pitchFamily="34" charset="0"/>
              </a:rPr>
              <a:t> 1: Le </a:t>
            </a:r>
            <a:r>
              <a:rPr lang="de-CH" altLang="de-DE" sz="2400" b="1" dirty="0" err="1">
                <a:latin typeface="ITC Officina Sans Book" panose="020B0500000000000000" pitchFamily="34" charset="0"/>
              </a:rPr>
              <a:t>guide</a:t>
            </a:r>
            <a:r>
              <a:rPr lang="de-CH" altLang="de-DE" sz="2400" b="1" dirty="0">
                <a:latin typeface="ITC Officina Sans Book" panose="020B0500000000000000" pitchFamily="34" charset="0"/>
              </a:rPr>
              <a:t> </a:t>
            </a:r>
            <a:r>
              <a:rPr lang="de-CH" altLang="de-DE" sz="2400" b="1" dirty="0" err="1">
                <a:latin typeface="ITC Officina Sans Book" panose="020B0500000000000000" pitchFamily="34" charset="0"/>
              </a:rPr>
              <a:t>pratique</a:t>
            </a:r>
            <a:endParaRPr lang="de-CH" altLang="de-DE" sz="2400" b="1" dirty="0">
              <a:latin typeface="ITC Officina Sans Book" panose="020B0500000000000000" pitchFamily="34" charset="0"/>
            </a:endParaRPr>
          </a:p>
        </p:txBody>
      </p:sp>
      <p:pic>
        <p:nvPicPr>
          <p:cNvPr id="7" name="Image 6" descr="Une image contenant table&#10;&#10;Description générée automatiquement">
            <a:extLst>
              <a:ext uri="{FF2B5EF4-FFF2-40B4-BE49-F238E27FC236}">
                <a16:creationId xmlns:a16="http://schemas.microsoft.com/office/drawing/2014/main" id="{CD9345F5-CD8C-2F4B-A1FB-DCEC04CB2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204" y="1122339"/>
            <a:ext cx="3887886" cy="5476831"/>
          </a:xfrm>
          <a:prstGeom prst="rect">
            <a:avLst/>
          </a:prstGeom>
        </p:spPr>
      </p:pic>
      <p:pic>
        <p:nvPicPr>
          <p:cNvPr id="8" name="Image 7">
            <a:extLst>
              <a:ext uri="{FF2B5EF4-FFF2-40B4-BE49-F238E27FC236}">
                <a16:creationId xmlns:a16="http://schemas.microsoft.com/office/drawing/2014/main" id="{81CB6A71-AEE7-4B46-869E-1DA5AD48B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66" y="1122339"/>
            <a:ext cx="3887497" cy="5476831"/>
          </a:xfrm>
          <a:prstGeom prst="rect">
            <a:avLst/>
          </a:prstGeom>
        </p:spPr>
      </p:pic>
    </p:spTree>
    <p:extLst>
      <p:ext uri="{BB962C8B-B14F-4D97-AF65-F5344CB8AC3E}">
        <p14:creationId xmlns:p14="http://schemas.microsoft.com/office/powerpoint/2010/main" val="1357825919"/>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3" descr="D:\Eigene Bilder\Umweltarbeit\gelaender.jpg">
            <a:extLst>
              <a:ext uri="{FF2B5EF4-FFF2-40B4-BE49-F238E27FC236}">
                <a16:creationId xmlns:a16="http://schemas.microsoft.com/office/drawing/2014/main" id="{283AACA3-5EE7-5A4C-B7D1-D33519DE4565}"/>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0" y="1423628"/>
            <a:ext cx="9184854" cy="543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Folientitel1">
            <a:extLst>
              <a:ext uri="{FF2B5EF4-FFF2-40B4-BE49-F238E27FC236}">
                <a16:creationId xmlns:a16="http://schemas.microsoft.com/office/drawing/2014/main" id="{77D2E00D-ADED-914F-8AF5-8621180A0444}"/>
              </a:ext>
            </a:extLst>
          </p:cNvPr>
          <p:cNvSpPr>
            <a:spLocks noGrp="1" noChangeArrowheads="1"/>
          </p:cNvSpPr>
          <p:nvPr>
            <p:ph type="title" idx="4294967295"/>
          </p:nvPr>
        </p:nvSpPr>
        <p:spPr>
          <a:xfrm>
            <a:off x="329184" y="246444"/>
            <a:ext cx="8449056" cy="878300"/>
          </a:xfrm>
          <a:noFill/>
        </p:spPr>
        <p:txBody>
          <a:bodyPr rIns="144000"/>
          <a:lstStyle/>
          <a:p>
            <a:pPr eaLnBrk="1" hangingPunct="1"/>
            <a:r>
              <a:rPr lang="fr-CH" altLang="de-DE" sz="2000" dirty="0">
                <a:solidFill>
                  <a:srgbClr val="00B050"/>
                </a:solidFill>
                <a:cs typeface="+mn-cs"/>
              </a:rPr>
              <a:t>Lignes directrices pour </a:t>
            </a:r>
            <a:br>
              <a:rPr lang="fr-CH" altLang="de-DE" sz="2000" dirty="0">
                <a:solidFill>
                  <a:srgbClr val="00B050"/>
                </a:solidFill>
                <a:cs typeface="+mn-cs"/>
              </a:rPr>
            </a:br>
            <a:r>
              <a:rPr lang="fr-CH" altLang="de-DE" sz="2000" dirty="0">
                <a:solidFill>
                  <a:srgbClr val="00B050"/>
                </a:solidFill>
                <a:cs typeface="+mn-cs"/>
              </a:rPr>
              <a:t>la Création, exemple:</a:t>
            </a:r>
            <a:endParaRPr lang="fr-CH" altLang="de-DE" sz="3200" cap="none" dirty="0">
              <a:solidFill>
                <a:srgbClr val="00B050"/>
              </a:solidFill>
              <a:cs typeface="+mn-cs"/>
            </a:endParaRPr>
          </a:p>
        </p:txBody>
      </p:sp>
      <p:sp>
        <p:nvSpPr>
          <p:cNvPr id="8" name="ZoneTexte 7">
            <a:extLst>
              <a:ext uri="{FF2B5EF4-FFF2-40B4-BE49-F238E27FC236}">
                <a16:creationId xmlns:a16="http://schemas.microsoft.com/office/drawing/2014/main" id="{6D6161AC-CB26-2905-0B82-6F849C200525}"/>
              </a:ext>
            </a:extLst>
          </p:cNvPr>
          <p:cNvSpPr txBox="1"/>
          <p:nvPr/>
        </p:nvSpPr>
        <p:spPr>
          <a:xfrm>
            <a:off x="436688" y="1916832"/>
            <a:ext cx="8707312" cy="3693319"/>
          </a:xfrm>
          <a:prstGeom prst="rect">
            <a:avLst/>
          </a:prstGeom>
          <a:noFill/>
        </p:spPr>
        <p:txBody>
          <a:bodyPr wrap="square">
            <a:spAutoFit/>
          </a:bodyPr>
          <a:lstStyle/>
          <a:p>
            <a:pPr algn="ctr"/>
            <a:r>
              <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rPr>
              <a:t> </a:t>
            </a:r>
            <a:r>
              <a:rPr lang="fr-CH" b="1" kern="150" dirty="0">
                <a:latin typeface="Times New Roman" panose="02020603050405020304" pitchFamily="18" charset="0"/>
                <a:ea typeface="Songti SC" panose="02010600040101010101" pitchFamily="2" charset="-122"/>
                <a:cs typeface="Arial Unicode MS" panose="020B0604020202020204" pitchFamily="34" charset="-128"/>
              </a:rPr>
              <a:t>Paroisse de </a:t>
            </a:r>
            <a:r>
              <a:rPr lang="fr-CH" b="1" kern="150" dirty="0" err="1">
                <a:latin typeface="Times New Roman" panose="02020603050405020304" pitchFamily="18" charset="0"/>
                <a:ea typeface="Songti SC" panose="02010600040101010101" pitchFamily="2" charset="-122"/>
                <a:cs typeface="Arial Unicode MS" panose="020B0604020202020204" pitchFamily="34" charset="-128"/>
              </a:rPr>
              <a:t>Wynau</a:t>
            </a:r>
            <a:r>
              <a:rPr lang="fr-CH" b="1" kern="150" dirty="0">
                <a:latin typeface="Times New Roman" panose="02020603050405020304" pitchFamily="18" charset="0"/>
                <a:ea typeface="Songti SC" panose="02010600040101010101" pitchFamily="2" charset="-122"/>
                <a:cs typeface="Arial Unicode MS" panose="020B0604020202020204" pitchFamily="34" charset="-128"/>
              </a:rPr>
              <a:t> (BE)</a:t>
            </a:r>
          </a:p>
          <a:p>
            <a:pPr algn="ctr"/>
            <a:r>
              <a:rPr lang="fr-CH" b="1" kern="150" dirty="0">
                <a:latin typeface="Times New Roman" panose="02020603050405020304" pitchFamily="18" charset="0"/>
                <a:ea typeface="Songti SC" panose="02010600040101010101" pitchFamily="2" charset="-122"/>
                <a:cs typeface="Arial Unicode MS" panose="020B0604020202020204" pitchFamily="34" charset="-128"/>
              </a:rPr>
              <a:t>Nos Lignes directrices pour la Création</a:t>
            </a:r>
          </a:p>
          <a:p>
            <a:pPr algn="ctr"/>
            <a:r>
              <a:rPr lang="fr-CH" b="1" kern="150" dirty="0">
                <a:latin typeface="Times New Roman" panose="02020603050405020304" pitchFamily="18" charset="0"/>
                <a:ea typeface="Songti SC" panose="02010600040101010101" pitchFamily="2" charset="-122"/>
                <a:cs typeface="Arial Unicode MS" panose="020B0604020202020204" pitchFamily="34" charset="-128"/>
              </a:rPr>
              <a:t>(suite)</a:t>
            </a:r>
            <a:endParaRPr lang="fr-CH" kern="150" dirty="0">
              <a:latin typeface="Times New Roman" panose="02020603050405020304" pitchFamily="18" charset="0"/>
              <a:ea typeface="Songti SC" panose="02010600040101010101" pitchFamily="2" charset="-122"/>
              <a:cs typeface="Arial Unicode MS" panose="020B0604020202020204" pitchFamily="34" charset="-128"/>
            </a:endParaRPr>
          </a:p>
          <a:p>
            <a:r>
              <a:rPr lang="fr-CH" kern="150" dirty="0">
                <a:latin typeface="Times New Roman" panose="02020603050405020304" pitchFamily="18" charset="0"/>
                <a:ea typeface="Songti SC" panose="02010600040101010101" pitchFamily="2" charset="-122"/>
                <a:cs typeface="Arial Unicode MS" panose="020B0604020202020204" pitchFamily="34" charset="-128"/>
              </a:rPr>
              <a:t> </a:t>
            </a:r>
          </a:p>
          <a:p>
            <a:endPar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endParaRPr>
          </a:p>
          <a:p>
            <a:pPr algn="just"/>
            <a:r>
              <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rPr>
              <a:t>Nous sommes une communauté et veillons ensemble à acheter des aliments régionaux produits de manière durable et à gérer nos espaces verts de manière biologique. Pour l'entretien et la maintenance de nos bâtiments, nous utilisons des produits biodégradables.</a:t>
            </a:r>
          </a:p>
          <a:p>
            <a:pPr algn="just"/>
            <a:r>
              <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rPr>
              <a:t> </a:t>
            </a:r>
          </a:p>
          <a:p>
            <a:pPr algn="just"/>
            <a:r>
              <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rPr>
              <a:t>Nous informons la paroisse des processus en cours et sommes ouverts aux suggestions et aux critiques constructives.</a:t>
            </a:r>
          </a:p>
          <a:p>
            <a:r>
              <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rPr>
              <a:t> </a:t>
            </a:r>
          </a:p>
          <a:p>
            <a:r>
              <a:rPr lang="fr-CH" sz="1800" kern="150" dirty="0">
                <a:effectLst/>
                <a:latin typeface="Times New Roman" panose="02020603050405020304" pitchFamily="18" charset="0"/>
                <a:ea typeface="Songti SC" panose="02010600040101010101" pitchFamily="2" charset="-122"/>
                <a:cs typeface="Arial Unicode MS" panose="020B0604020202020204" pitchFamily="34" charset="-128"/>
              </a:rPr>
              <a:t>Adopté par le conseil de paroisse le 06.06.2019</a:t>
            </a:r>
          </a:p>
        </p:txBody>
      </p:sp>
    </p:spTree>
    <p:extLst>
      <p:ext uri="{BB962C8B-B14F-4D97-AF65-F5344CB8AC3E}">
        <p14:creationId xmlns:p14="http://schemas.microsoft.com/office/powerpoint/2010/main" val="101292902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Folientitel1">
            <a:extLst>
              <a:ext uri="{FF2B5EF4-FFF2-40B4-BE49-F238E27FC236}">
                <a16:creationId xmlns:a16="http://schemas.microsoft.com/office/drawing/2014/main" id="{9C3BA459-4AD1-B348-A078-E56974723270}"/>
              </a:ext>
            </a:extLst>
          </p:cNvPr>
          <p:cNvSpPr>
            <a:spLocks noGrp="1" noChangeArrowheads="1"/>
          </p:cNvSpPr>
          <p:nvPr>
            <p:ph type="title" idx="4294967295"/>
          </p:nvPr>
        </p:nvSpPr>
        <p:spPr>
          <a:xfrm>
            <a:off x="226005" y="228695"/>
            <a:ext cx="6769100" cy="582612"/>
          </a:xfrm>
          <a:noFill/>
        </p:spPr>
        <p:txBody>
          <a:bodyPr/>
          <a:lstStyle/>
          <a:p>
            <a:pPr eaLnBrk="1" hangingPunct="1"/>
            <a:r>
              <a:rPr lang="de-CH" altLang="de-DE" sz="2800" cap="none" dirty="0">
                <a:solidFill>
                  <a:schemeClr val="accent3">
                    <a:lumMod val="75000"/>
                  </a:schemeClr>
                </a:solidFill>
                <a:cs typeface="+mn-cs"/>
              </a:rPr>
              <a:t>Beispiel: </a:t>
            </a:r>
            <a:br>
              <a:rPr lang="de-CH" altLang="de-DE" sz="2800" cap="none" dirty="0">
                <a:solidFill>
                  <a:schemeClr val="accent3">
                    <a:lumMod val="75000"/>
                  </a:schemeClr>
                </a:solidFill>
                <a:cs typeface="+mn-cs"/>
              </a:rPr>
            </a:br>
            <a:r>
              <a:rPr lang="de-CH" altLang="de-DE" sz="2800" cap="none" dirty="0">
                <a:solidFill>
                  <a:schemeClr val="accent3">
                    <a:lumMod val="75000"/>
                  </a:schemeClr>
                </a:solidFill>
                <a:cs typeface="+mn-cs"/>
              </a:rPr>
              <a:t>Schöpfungs-</a:t>
            </a:r>
            <a:br>
              <a:rPr lang="de-CH" altLang="de-DE" sz="2800" cap="none" dirty="0">
                <a:solidFill>
                  <a:schemeClr val="accent3">
                    <a:lumMod val="75000"/>
                  </a:schemeClr>
                </a:solidFill>
                <a:cs typeface="+mn-cs"/>
              </a:rPr>
            </a:br>
            <a:r>
              <a:rPr lang="de-CH" altLang="de-DE" sz="2800" cap="none" dirty="0" err="1">
                <a:solidFill>
                  <a:schemeClr val="accent3">
                    <a:lumMod val="75000"/>
                  </a:schemeClr>
                </a:solidFill>
                <a:cs typeface="+mn-cs"/>
              </a:rPr>
              <a:t>leitlinien</a:t>
            </a:r>
            <a:endParaRPr lang="de-CH" altLang="de-DE" sz="2800" cap="none" dirty="0">
              <a:solidFill>
                <a:schemeClr val="accent3">
                  <a:lumMod val="75000"/>
                </a:schemeClr>
              </a:solidFill>
              <a:cs typeface="+mn-cs"/>
            </a:endParaRPr>
          </a:p>
        </p:txBody>
      </p:sp>
      <p:pic>
        <p:nvPicPr>
          <p:cNvPr id="4" name="Grafik 3">
            <a:extLst>
              <a:ext uri="{FF2B5EF4-FFF2-40B4-BE49-F238E27FC236}">
                <a16:creationId xmlns:a16="http://schemas.microsoft.com/office/drawing/2014/main" id="{12B22C2B-0406-304E-B5AE-FCA9580F21F1}"/>
              </a:ext>
            </a:extLst>
          </p:cNvPr>
          <p:cNvPicPr>
            <a:picLocks noChangeAspect="1"/>
          </p:cNvPicPr>
          <p:nvPr/>
        </p:nvPicPr>
        <p:blipFill>
          <a:blip r:embed="rId3"/>
          <a:stretch>
            <a:fillRect/>
          </a:stretch>
        </p:blipFill>
        <p:spPr>
          <a:xfrm>
            <a:off x="2928820" y="-167196"/>
            <a:ext cx="5125968" cy="7253891"/>
          </a:xfrm>
          <a:prstGeom prst="rect">
            <a:avLst/>
          </a:prstGeom>
          <a:ln w="12700">
            <a:solidFill>
              <a:srgbClr val="92D050">
                <a:alpha val="80000"/>
              </a:srgbClr>
            </a:solidFill>
          </a:ln>
          <a:effectLst/>
        </p:spPr>
      </p:pic>
      <p:sp>
        <p:nvSpPr>
          <p:cNvPr id="5" name="Oval 4">
            <a:extLst>
              <a:ext uri="{FF2B5EF4-FFF2-40B4-BE49-F238E27FC236}">
                <a16:creationId xmlns:a16="http://schemas.microsoft.com/office/drawing/2014/main" id="{EECD19BE-7C42-9845-BFBD-890C85A7749D}"/>
              </a:ext>
            </a:extLst>
          </p:cNvPr>
          <p:cNvSpPr/>
          <p:nvPr/>
        </p:nvSpPr>
        <p:spPr>
          <a:xfrm>
            <a:off x="3388658" y="5585638"/>
            <a:ext cx="1027398" cy="383397"/>
          </a:xfrm>
          <a:prstGeom prst="ellipse">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9" name="Oval 8">
            <a:extLst>
              <a:ext uri="{FF2B5EF4-FFF2-40B4-BE49-F238E27FC236}">
                <a16:creationId xmlns:a16="http://schemas.microsoft.com/office/drawing/2014/main" id="{67A7C0EA-3E86-E44B-AA78-BA86634B2021}"/>
              </a:ext>
            </a:extLst>
          </p:cNvPr>
          <p:cNvSpPr/>
          <p:nvPr/>
        </p:nvSpPr>
        <p:spPr>
          <a:xfrm>
            <a:off x="3332997" y="2366682"/>
            <a:ext cx="3143038" cy="463327"/>
          </a:xfrm>
          <a:prstGeom prst="ellipse">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6" name="Pfeil nach rechts 5">
            <a:extLst>
              <a:ext uri="{FF2B5EF4-FFF2-40B4-BE49-F238E27FC236}">
                <a16:creationId xmlns:a16="http://schemas.microsoft.com/office/drawing/2014/main" id="{BC3148C1-2C28-7E4B-94C7-7B2729C8972C}"/>
              </a:ext>
            </a:extLst>
          </p:cNvPr>
          <p:cNvSpPr/>
          <p:nvPr/>
        </p:nvSpPr>
        <p:spPr>
          <a:xfrm>
            <a:off x="2099139" y="1636580"/>
            <a:ext cx="1646583" cy="645443"/>
          </a:xfrm>
          <a:prstGeom prst="right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8" name="Textfeld 7">
            <a:extLst>
              <a:ext uri="{FF2B5EF4-FFF2-40B4-BE49-F238E27FC236}">
                <a16:creationId xmlns:a16="http://schemas.microsoft.com/office/drawing/2014/main" id="{B8567E75-6D9C-A742-9902-BFBEDD6DD666}"/>
              </a:ext>
            </a:extLst>
          </p:cNvPr>
          <p:cNvSpPr txBox="1"/>
          <p:nvPr/>
        </p:nvSpPr>
        <p:spPr>
          <a:xfrm>
            <a:off x="2076358" y="1849232"/>
            <a:ext cx="1691489" cy="215444"/>
          </a:xfrm>
          <a:prstGeom prst="rect">
            <a:avLst/>
          </a:prstGeom>
          <a:noFill/>
        </p:spPr>
        <p:txBody>
          <a:bodyPr wrap="none" rtlCol="0">
            <a:spAutoFit/>
          </a:bodyPr>
          <a:lstStyle/>
          <a:p>
            <a:r>
              <a:rPr lang="de-CH" sz="800" dirty="0">
                <a:solidFill>
                  <a:srgbClr val="C00000"/>
                </a:solidFill>
              </a:rPr>
              <a:t>die wesentlichen Umweltfaktoren</a:t>
            </a:r>
          </a:p>
        </p:txBody>
      </p:sp>
      <p:sp>
        <p:nvSpPr>
          <p:cNvPr id="15" name="Oval 14">
            <a:extLst>
              <a:ext uri="{FF2B5EF4-FFF2-40B4-BE49-F238E27FC236}">
                <a16:creationId xmlns:a16="http://schemas.microsoft.com/office/drawing/2014/main" id="{D6F2209F-0E7A-3B46-A0B7-822DF71AACA2}"/>
              </a:ext>
            </a:extLst>
          </p:cNvPr>
          <p:cNvSpPr/>
          <p:nvPr/>
        </p:nvSpPr>
        <p:spPr>
          <a:xfrm>
            <a:off x="4146698" y="2957332"/>
            <a:ext cx="2404573" cy="196769"/>
          </a:xfrm>
          <a:prstGeom prst="ellipse">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422137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6" grpId="0" animBg="1"/>
      <p:bldP spid="8" grpId="0"/>
      <p:bldP spid="15"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titel1">
            <a:extLst>
              <a:ext uri="{FF2B5EF4-FFF2-40B4-BE49-F238E27FC236}">
                <a16:creationId xmlns:a16="http://schemas.microsoft.com/office/drawing/2014/main" id="{9C3BA459-4AD1-B348-A078-E56974723270}"/>
              </a:ext>
            </a:extLst>
          </p:cNvPr>
          <p:cNvSpPr>
            <a:spLocks noGrp="1" noChangeArrowheads="1"/>
          </p:cNvSpPr>
          <p:nvPr>
            <p:ph type="title" idx="4294967295"/>
          </p:nvPr>
        </p:nvSpPr>
        <p:spPr>
          <a:xfrm>
            <a:off x="1066800" y="295930"/>
            <a:ext cx="6769100" cy="582612"/>
          </a:xfrm>
          <a:noFill/>
        </p:spPr>
        <p:txBody>
          <a:bodyPr/>
          <a:lstStyle/>
          <a:p>
            <a:pPr eaLnBrk="1" hangingPunct="1"/>
            <a:r>
              <a:rPr lang="de-CH" altLang="de-DE" sz="2800" cap="none" dirty="0">
                <a:solidFill>
                  <a:schemeClr val="accent3">
                    <a:lumMod val="75000"/>
                  </a:schemeClr>
                </a:solidFill>
                <a:cs typeface="+mn-cs"/>
              </a:rPr>
              <a:t>Beispiele Schöpfungsleitlinien</a:t>
            </a:r>
          </a:p>
        </p:txBody>
      </p:sp>
      <p:pic>
        <p:nvPicPr>
          <p:cNvPr id="44037" name="Picture 5">
            <a:extLst>
              <a:ext uri="{FF2B5EF4-FFF2-40B4-BE49-F238E27FC236}">
                <a16:creationId xmlns:a16="http://schemas.microsoft.com/office/drawing/2014/main" id="{FA095001-11D2-DA4D-AB25-571ECDC311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73" t="7373" r="29719" b="4785"/>
          <a:stretch/>
        </p:blipFill>
        <p:spPr bwMode="auto">
          <a:xfrm>
            <a:off x="4647710" y="1056649"/>
            <a:ext cx="4079842" cy="5756727"/>
          </a:xfrm>
          <a:prstGeom prst="rect">
            <a:avLst/>
          </a:prstGeom>
          <a:noFill/>
          <a:ln w="3175" cap="flat" cmpd="sng">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olid"/>
            <a:miter lim="800000"/>
            <a:headEnd type="none" w="med" len="med"/>
            <a:tailEnd type="none" w="med" len="me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8790" name="Picture 6">
            <a:extLst>
              <a:ext uri="{FF2B5EF4-FFF2-40B4-BE49-F238E27FC236}">
                <a16:creationId xmlns:a16="http://schemas.microsoft.com/office/drawing/2014/main" id="{D061B50D-A600-464C-BD31-0D2F74E83B57}"/>
              </a:ext>
            </a:extLst>
          </p:cNvPr>
          <p:cNvPicPr>
            <a:picLocks noChangeAspect="1" noChangeArrowheads="1"/>
          </p:cNvPicPr>
          <p:nvPr/>
        </p:nvPicPr>
        <p:blipFill>
          <a:blip r:embed="rId4"/>
          <a:srcRect/>
          <a:stretch>
            <a:fillRect/>
          </a:stretch>
        </p:blipFill>
        <p:spPr bwMode="auto">
          <a:xfrm>
            <a:off x="1115616" y="1076153"/>
            <a:ext cx="2692400" cy="57369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3870918863"/>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Folientitel1">
            <a:extLst>
              <a:ext uri="{FF2B5EF4-FFF2-40B4-BE49-F238E27FC236}">
                <a16:creationId xmlns:a16="http://schemas.microsoft.com/office/drawing/2014/main" id="{B6502E3E-77F7-4422-B16B-53C40A8CB2A3}"/>
              </a:ext>
            </a:extLst>
          </p:cNvPr>
          <p:cNvSpPr>
            <a:spLocks noGrp="1" noChangeArrowheads="1"/>
          </p:cNvSpPr>
          <p:nvPr>
            <p:ph type="title" idx="4294967295"/>
          </p:nvPr>
        </p:nvSpPr>
        <p:spPr>
          <a:xfrm>
            <a:off x="587375" y="435064"/>
            <a:ext cx="6792912" cy="582612"/>
          </a:xfrm>
          <a:noFill/>
        </p:spPr>
        <p:txBody>
          <a:bodyPr/>
          <a:lstStyle/>
          <a:p>
            <a:pPr eaLnBrk="1" hangingPunct="1"/>
            <a:r>
              <a:rPr lang="fr-CH" altLang="de-DE" sz="2400" b="1" dirty="0">
                <a:latin typeface="ITC Officina Sans Book" panose="020B0500000000000000" pitchFamily="34" charset="0"/>
              </a:rPr>
              <a:t>Exercice individuel, Lignes directrices pour la Création</a:t>
            </a:r>
          </a:p>
        </p:txBody>
      </p:sp>
      <p:sp>
        <p:nvSpPr>
          <p:cNvPr id="2" name="Rechteck 1">
            <a:extLst>
              <a:ext uri="{FF2B5EF4-FFF2-40B4-BE49-F238E27FC236}">
                <a16:creationId xmlns:a16="http://schemas.microsoft.com/office/drawing/2014/main" id="{5E056ABC-E903-4C0C-A511-CB3665B644F3}"/>
              </a:ext>
            </a:extLst>
          </p:cNvPr>
          <p:cNvSpPr/>
          <p:nvPr/>
        </p:nvSpPr>
        <p:spPr>
          <a:xfrm>
            <a:off x="587375" y="1268760"/>
            <a:ext cx="7704138" cy="4862870"/>
          </a:xfrm>
          <a:prstGeom prst="rect">
            <a:avLst/>
          </a:prstGeom>
        </p:spPr>
        <p:txBody>
          <a:bodyPr>
            <a:spAutoFit/>
          </a:bodyPr>
          <a:lstStyle/>
          <a:p>
            <a:pPr eaLnBrk="1" hangingPunct="1">
              <a:lnSpc>
                <a:spcPct val="90000"/>
              </a:lnSpc>
              <a:spcBef>
                <a:spcPct val="20000"/>
              </a:spcBef>
              <a:buClr>
                <a:schemeClr val="folHlink"/>
              </a:buClr>
              <a:buSzPct val="90000"/>
              <a:defRPr/>
            </a:pPr>
            <a:r>
              <a:rPr lang="fr-CH" sz="2000" b="1" dirty="0">
                <a:solidFill>
                  <a:srgbClr val="000000"/>
                </a:solidFill>
                <a:latin typeface="ITC Officina Sans Book" pitchFamily="34" charset="0"/>
                <a:cs typeface="Arial" pitchFamily="34" charset="0"/>
              </a:rPr>
              <a:t>Dans le texte des Lignes directrices de la paroisse réformée de </a:t>
            </a:r>
            <a:r>
              <a:rPr lang="fr-CH" sz="2000" b="1" dirty="0" err="1">
                <a:solidFill>
                  <a:srgbClr val="000000"/>
                </a:solidFill>
                <a:latin typeface="ITC Officina Sans Book" pitchFamily="34" charset="0"/>
                <a:cs typeface="Arial" pitchFamily="34" charset="0"/>
              </a:rPr>
              <a:t>Wynau</a:t>
            </a:r>
            <a:r>
              <a:rPr lang="fr-CH" sz="2000" b="1" dirty="0">
                <a:solidFill>
                  <a:srgbClr val="000000"/>
                </a:solidFill>
                <a:latin typeface="ITC Officina Sans Book" pitchFamily="34" charset="0"/>
                <a:cs typeface="Arial" pitchFamily="34" charset="0"/>
              </a:rPr>
              <a:t>, soulignez les éléments obligatoires et mettez le numéro de l’élément sur la partie du texte.</a:t>
            </a:r>
          </a:p>
          <a:p>
            <a:pPr eaLnBrk="1" hangingPunct="1">
              <a:lnSpc>
                <a:spcPct val="90000"/>
              </a:lnSpc>
              <a:spcBef>
                <a:spcPct val="20000"/>
              </a:spcBef>
              <a:buClr>
                <a:schemeClr val="folHlink"/>
              </a:buClr>
              <a:buSzPct val="90000"/>
              <a:defRPr/>
            </a:pPr>
            <a:endParaRPr lang="fr-CH" sz="2000" b="1" dirty="0">
              <a:solidFill>
                <a:srgbClr val="000000"/>
              </a:solidFill>
              <a:latin typeface="ITC Officina Sans Book" pitchFamily="34" charset="0"/>
              <a:cs typeface="Arial" pitchFamily="34" charset="0"/>
            </a:endParaRPr>
          </a:p>
          <a:p>
            <a:pPr marL="457200" indent="-457200" eaLnBrk="1" hangingPunct="1">
              <a:lnSpc>
                <a:spcPct val="90000"/>
              </a:lnSpc>
              <a:spcBef>
                <a:spcPct val="20000"/>
              </a:spcBef>
              <a:buClr>
                <a:schemeClr val="folHlink"/>
              </a:buClr>
              <a:buSzPct val="90000"/>
              <a:buFont typeface="+mj-lt"/>
              <a:buAutoNum type="arabicPeriod"/>
              <a:defRPr/>
            </a:pPr>
            <a:r>
              <a:rPr kumimoji="1" lang="fr-CH" sz="2000" b="1" dirty="0">
                <a:solidFill>
                  <a:srgbClr val="000000"/>
                </a:solidFill>
                <a:latin typeface="ITC Officina Sans Book" pitchFamily="34" charset="0"/>
              </a:rPr>
              <a:t>Un engagement d'amélioration continue </a:t>
            </a:r>
          </a:p>
          <a:p>
            <a:pPr marL="457200" indent="-457200" eaLnBrk="1" hangingPunct="1">
              <a:lnSpc>
                <a:spcPct val="90000"/>
              </a:lnSpc>
              <a:spcBef>
                <a:spcPct val="20000"/>
              </a:spcBef>
              <a:buClr>
                <a:schemeClr val="folHlink"/>
              </a:buClr>
              <a:buSzPct val="90000"/>
              <a:buFont typeface="+mj-lt"/>
              <a:buAutoNum type="arabicPeriod"/>
              <a:defRPr/>
            </a:pPr>
            <a:r>
              <a:rPr kumimoji="1" lang="fr-CH" sz="2000" b="1" dirty="0">
                <a:solidFill>
                  <a:srgbClr val="000000"/>
                </a:solidFill>
                <a:latin typeface="ITC Officina Sans Book" pitchFamily="34" charset="0"/>
              </a:rPr>
              <a:t>Un engagement à respecter les exigences légales concernant l’environnement (étape 7 du processus)</a:t>
            </a:r>
          </a:p>
          <a:p>
            <a:pPr marL="457200" indent="-457200" eaLnBrk="1" hangingPunct="1">
              <a:lnSpc>
                <a:spcPct val="90000"/>
              </a:lnSpc>
              <a:spcBef>
                <a:spcPct val="20000"/>
              </a:spcBef>
              <a:buClr>
                <a:schemeClr val="folHlink"/>
              </a:buClr>
              <a:buSzPct val="90000"/>
              <a:buFont typeface="+mj-lt"/>
              <a:buAutoNum type="arabicPeriod"/>
              <a:defRPr/>
            </a:pPr>
            <a:r>
              <a:rPr kumimoji="1" lang="fr-CH" sz="2000" b="1" dirty="0">
                <a:solidFill>
                  <a:srgbClr val="000000"/>
                </a:solidFill>
                <a:latin typeface="ITC Officina Sans Book" pitchFamily="34" charset="0"/>
              </a:rPr>
              <a:t>Les facteurs environnementaux essentiels (énergie, matières premières, communication et sensibilisation)</a:t>
            </a:r>
          </a:p>
          <a:p>
            <a:pPr marL="457200" indent="-457200" eaLnBrk="1" hangingPunct="1">
              <a:lnSpc>
                <a:spcPct val="90000"/>
              </a:lnSpc>
              <a:spcBef>
                <a:spcPct val="20000"/>
              </a:spcBef>
              <a:buClr>
                <a:schemeClr val="folHlink"/>
              </a:buClr>
              <a:buSzPct val="90000"/>
              <a:buFont typeface="+mj-lt"/>
              <a:buAutoNum type="arabicPeriod"/>
              <a:defRPr/>
            </a:pPr>
            <a:r>
              <a:rPr kumimoji="1" lang="fr-CH" sz="2000" b="1" dirty="0">
                <a:solidFill>
                  <a:srgbClr val="000000"/>
                </a:solidFill>
                <a:latin typeface="ITC Officina Sans Book" pitchFamily="34" charset="0"/>
              </a:rPr>
              <a:t>La date de validation par l’autorité responsable</a:t>
            </a:r>
          </a:p>
          <a:p>
            <a:pPr marL="457200" indent="-457200" eaLnBrk="1" hangingPunct="1">
              <a:lnSpc>
                <a:spcPct val="90000"/>
              </a:lnSpc>
              <a:spcBef>
                <a:spcPct val="20000"/>
              </a:spcBef>
              <a:buClr>
                <a:schemeClr val="folHlink"/>
              </a:buClr>
              <a:buSzPct val="90000"/>
              <a:buFont typeface="+mj-lt"/>
              <a:buAutoNum type="arabicPeriod"/>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r>
              <a:rPr lang="fr-CH" sz="2000" b="1" dirty="0">
                <a:latin typeface="ITC Officina Sans Book" pitchFamily="34" charset="0"/>
                <a:cs typeface="Arial" pitchFamily="34" charset="0"/>
              </a:rPr>
              <a:t>				Durée: 5 minutes</a:t>
            </a:r>
            <a:r>
              <a:rPr lang="fr-CH" sz="2000" b="1" dirty="0">
                <a:latin typeface="ITC Officina Sans Book" pitchFamily="34" charset="0"/>
                <a:cs typeface="Arial" pitchFamily="34" charset="0"/>
                <a:sym typeface="Wingdings" pitchFamily="2" charset="2"/>
              </a:rPr>
              <a:t> </a:t>
            </a:r>
            <a:endParaRPr lang="fr-CH" sz="2000" b="1" dirty="0">
              <a:latin typeface="ITC Officina Sans Book" pitchFamily="34" charset="0"/>
              <a:cs typeface="Arial" pitchFamily="34" charset="0"/>
            </a:endParaRPr>
          </a:p>
        </p:txBody>
      </p:sp>
    </p:spTree>
    <p:extLst>
      <p:ext uri="{BB962C8B-B14F-4D97-AF65-F5344CB8AC3E}">
        <p14:creationId xmlns:p14="http://schemas.microsoft.com/office/powerpoint/2010/main" val="2993626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Folientitel1">
            <a:extLst>
              <a:ext uri="{FF2B5EF4-FFF2-40B4-BE49-F238E27FC236}">
                <a16:creationId xmlns:a16="http://schemas.microsoft.com/office/drawing/2014/main" id="{B6502E3E-77F7-4422-B16B-53C40A8CB2A3}"/>
              </a:ext>
            </a:extLst>
          </p:cNvPr>
          <p:cNvSpPr>
            <a:spLocks noGrp="1" noChangeArrowheads="1"/>
          </p:cNvSpPr>
          <p:nvPr>
            <p:ph type="title" idx="4294967295"/>
          </p:nvPr>
        </p:nvSpPr>
        <p:spPr>
          <a:xfrm>
            <a:off x="587375" y="435064"/>
            <a:ext cx="6792912" cy="582612"/>
          </a:xfrm>
          <a:noFill/>
        </p:spPr>
        <p:txBody>
          <a:bodyPr/>
          <a:lstStyle/>
          <a:p>
            <a:pPr eaLnBrk="1" hangingPunct="1"/>
            <a:r>
              <a:rPr lang="fr-CH" altLang="de-DE" sz="2400" b="1" dirty="0">
                <a:latin typeface="ITC Officina Sans Book" panose="020B0500000000000000" pitchFamily="34" charset="0"/>
              </a:rPr>
              <a:t>Exercice individuel, Lignes directrices pour la Création</a:t>
            </a:r>
          </a:p>
        </p:txBody>
      </p:sp>
      <p:sp>
        <p:nvSpPr>
          <p:cNvPr id="2" name="Rechteck 1">
            <a:extLst>
              <a:ext uri="{FF2B5EF4-FFF2-40B4-BE49-F238E27FC236}">
                <a16:creationId xmlns:a16="http://schemas.microsoft.com/office/drawing/2014/main" id="{5E056ABC-E903-4C0C-A511-CB3665B644F3}"/>
              </a:ext>
            </a:extLst>
          </p:cNvPr>
          <p:cNvSpPr/>
          <p:nvPr/>
        </p:nvSpPr>
        <p:spPr>
          <a:xfrm>
            <a:off x="587375" y="1268760"/>
            <a:ext cx="7704138" cy="4585871"/>
          </a:xfrm>
          <a:prstGeom prst="rect">
            <a:avLst/>
          </a:prstGeom>
        </p:spPr>
        <p:txBody>
          <a:bodyPr>
            <a:spAutoFit/>
          </a:bodyPr>
          <a:lstStyle/>
          <a:p>
            <a:pPr eaLnBrk="1" hangingPunct="1">
              <a:lnSpc>
                <a:spcPct val="90000"/>
              </a:lnSpc>
              <a:spcBef>
                <a:spcPct val="20000"/>
              </a:spcBef>
              <a:buClr>
                <a:schemeClr val="folHlink"/>
              </a:buClr>
              <a:buSzPct val="90000"/>
              <a:defRPr/>
            </a:pPr>
            <a:r>
              <a:rPr lang="fr-CH" sz="2000" b="1" dirty="0">
                <a:solidFill>
                  <a:srgbClr val="000000"/>
                </a:solidFill>
                <a:latin typeface="ITC Officina Sans Book" pitchFamily="34" charset="0"/>
                <a:cs typeface="Arial" pitchFamily="34" charset="0"/>
              </a:rPr>
              <a:t>Dans le texte des Lignes directrices de la paroisse catholique de Köniz, trouvez deux éléments obligatoires manquants.</a:t>
            </a:r>
          </a:p>
          <a:p>
            <a:pPr eaLnBrk="1" hangingPunct="1">
              <a:lnSpc>
                <a:spcPct val="90000"/>
              </a:lnSpc>
              <a:spcBef>
                <a:spcPct val="20000"/>
              </a:spcBef>
              <a:buClr>
                <a:schemeClr val="folHlink"/>
              </a:buClr>
              <a:buSzPct val="90000"/>
              <a:defRPr/>
            </a:pPr>
            <a:endParaRPr lang="fr-CH" sz="2000" b="1" dirty="0">
              <a:solidFill>
                <a:srgbClr val="000000"/>
              </a:solidFill>
              <a:latin typeface="ITC Officina Sans Book" pitchFamily="34" charset="0"/>
              <a:cs typeface="Arial" pitchFamily="34" charset="0"/>
            </a:endParaRPr>
          </a:p>
          <a:p>
            <a:pPr marL="457200" indent="-457200" eaLnBrk="1" hangingPunct="1">
              <a:lnSpc>
                <a:spcPct val="90000"/>
              </a:lnSpc>
              <a:spcBef>
                <a:spcPct val="20000"/>
              </a:spcBef>
              <a:buClr>
                <a:schemeClr val="folHlink"/>
              </a:buClr>
              <a:buSzPct val="90000"/>
              <a:buFont typeface="+mj-lt"/>
              <a:buAutoNum type="arabicPeriod"/>
              <a:defRPr/>
            </a:pPr>
            <a:r>
              <a:rPr kumimoji="1" lang="fr-CH" sz="2000" b="1" dirty="0">
                <a:solidFill>
                  <a:srgbClr val="000000"/>
                </a:solidFill>
                <a:latin typeface="ITC Officina Sans Book" pitchFamily="34" charset="0"/>
              </a:rPr>
              <a:t>Un engagement d'amélioration continue</a:t>
            </a:r>
          </a:p>
          <a:p>
            <a:pPr marL="457200" indent="-457200" eaLnBrk="1" hangingPunct="1">
              <a:lnSpc>
                <a:spcPct val="90000"/>
              </a:lnSpc>
              <a:spcBef>
                <a:spcPct val="20000"/>
              </a:spcBef>
              <a:buClr>
                <a:schemeClr val="folHlink"/>
              </a:buClr>
              <a:buSzPct val="90000"/>
              <a:buFont typeface="+mj-lt"/>
              <a:buAutoNum type="arabicPeriod"/>
              <a:defRPr/>
            </a:pPr>
            <a:r>
              <a:rPr kumimoji="1" lang="fr-CH" sz="2000" b="1" dirty="0">
                <a:solidFill>
                  <a:srgbClr val="000000"/>
                </a:solidFill>
                <a:latin typeface="ITC Officina Sans Book" pitchFamily="34" charset="0"/>
              </a:rPr>
              <a:t>Un engagement à respecter les exigences légales concernant l’environnement (étape 7 du processus)</a:t>
            </a:r>
          </a:p>
          <a:p>
            <a:pPr marL="457200" indent="-457200" eaLnBrk="1" hangingPunct="1">
              <a:lnSpc>
                <a:spcPct val="90000"/>
              </a:lnSpc>
              <a:spcBef>
                <a:spcPct val="20000"/>
              </a:spcBef>
              <a:buClr>
                <a:schemeClr val="folHlink"/>
              </a:buClr>
              <a:buSzPct val="90000"/>
              <a:buFont typeface="+mj-lt"/>
              <a:buAutoNum type="arabicPeriod"/>
              <a:defRPr/>
            </a:pPr>
            <a:r>
              <a:rPr kumimoji="1" lang="fr-CH" sz="2000" b="1" dirty="0">
                <a:solidFill>
                  <a:srgbClr val="000000"/>
                </a:solidFill>
                <a:latin typeface="ITC Officina Sans Book" pitchFamily="34" charset="0"/>
              </a:rPr>
              <a:t>Les facteurs environnementaux essentiels (énergie, matières premières, communication et sensibilisation)</a:t>
            </a:r>
          </a:p>
          <a:p>
            <a:pPr marL="457200" indent="-457200" eaLnBrk="1" hangingPunct="1">
              <a:lnSpc>
                <a:spcPct val="90000"/>
              </a:lnSpc>
              <a:spcBef>
                <a:spcPct val="20000"/>
              </a:spcBef>
              <a:buClr>
                <a:schemeClr val="folHlink"/>
              </a:buClr>
              <a:buSzPct val="90000"/>
              <a:buFont typeface="+mj-lt"/>
              <a:buAutoNum type="arabicPeriod"/>
              <a:defRPr/>
            </a:pPr>
            <a:r>
              <a:rPr kumimoji="1" lang="fr-CH" sz="2000" b="1" dirty="0">
                <a:solidFill>
                  <a:srgbClr val="000000"/>
                </a:solidFill>
                <a:latin typeface="ITC Officina Sans Book" pitchFamily="34" charset="0"/>
              </a:rPr>
              <a:t>La date de validation par l’autorité responsable</a:t>
            </a:r>
          </a:p>
          <a:p>
            <a:pPr marL="457200" indent="-457200" eaLnBrk="1" hangingPunct="1">
              <a:lnSpc>
                <a:spcPct val="90000"/>
              </a:lnSpc>
              <a:spcBef>
                <a:spcPct val="20000"/>
              </a:spcBef>
              <a:buClr>
                <a:schemeClr val="folHlink"/>
              </a:buClr>
              <a:buSzPct val="90000"/>
              <a:buFont typeface="+mj-lt"/>
              <a:buAutoNum type="arabicPeriod"/>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r>
              <a:rPr lang="fr-CH" sz="2000" b="1" dirty="0">
                <a:latin typeface="ITC Officina Sans Book" pitchFamily="34" charset="0"/>
                <a:cs typeface="Arial" pitchFamily="34" charset="0"/>
              </a:rPr>
              <a:t>				 Durée: 5 minutes</a:t>
            </a:r>
            <a:r>
              <a:rPr lang="fr-CH" sz="2000" b="1" dirty="0">
                <a:latin typeface="ITC Officina Sans Book" pitchFamily="34" charset="0"/>
                <a:cs typeface="Arial" pitchFamily="34" charset="0"/>
                <a:sym typeface="Wingdings" pitchFamily="2" charset="2"/>
              </a:rPr>
              <a:t> </a:t>
            </a:r>
            <a:endParaRPr lang="fr-CH" sz="2000" b="1" dirty="0">
              <a:latin typeface="ITC Officina Sans Book" pitchFamily="34" charset="0"/>
              <a:cs typeface="Arial" pitchFamily="34" charset="0"/>
            </a:endParaRPr>
          </a:p>
        </p:txBody>
      </p:sp>
    </p:spTree>
    <p:extLst>
      <p:ext uri="{BB962C8B-B14F-4D97-AF65-F5344CB8AC3E}">
        <p14:creationId xmlns:p14="http://schemas.microsoft.com/office/powerpoint/2010/main" val="3850465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Folientitel1">
            <a:extLst>
              <a:ext uri="{FF2B5EF4-FFF2-40B4-BE49-F238E27FC236}">
                <a16:creationId xmlns:a16="http://schemas.microsoft.com/office/drawing/2014/main" id="{B6502E3E-77F7-4422-B16B-53C40A8CB2A3}"/>
              </a:ext>
            </a:extLst>
          </p:cNvPr>
          <p:cNvSpPr>
            <a:spLocks noGrp="1" noChangeArrowheads="1"/>
          </p:cNvSpPr>
          <p:nvPr>
            <p:ph type="title" idx="4294967295"/>
          </p:nvPr>
        </p:nvSpPr>
        <p:spPr>
          <a:xfrm>
            <a:off x="587375" y="435064"/>
            <a:ext cx="6792912" cy="582612"/>
          </a:xfrm>
          <a:noFill/>
        </p:spPr>
        <p:txBody>
          <a:bodyPr/>
          <a:lstStyle/>
          <a:p>
            <a:pPr eaLnBrk="1" hangingPunct="1"/>
            <a:r>
              <a:rPr lang="fr-CH" altLang="de-DE" sz="2400" b="1" dirty="0">
                <a:latin typeface="ITC Officina Sans Book" panose="020B0500000000000000" pitchFamily="34" charset="0"/>
              </a:rPr>
              <a:t>Exercice individuel, Lignes directrices pour la Création</a:t>
            </a:r>
          </a:p>
        </p:txBody>
      </p:sp>
      <p:sp>
        <p:nvSpPr>
          <p:cNvPr id="2" name="Rechteck 1">
            <a:extLst>
              <a:ext uri="{FF2B5EF4-FFF2-40B4-BE49-F238E27FC236}">
                <a16:creationId xmlns:a16="http://schemas.microsoft.com/office/drawing/2014/main" id="{5E056ABC-E903-4C0C-A511-CB3665B644F3}"/>
              </a:ext>
            </a:extLst>
          </p:cNvPr>
          <p:cNvSpPr/>
          <p:nvPr/>
        </p:nvSpPr>
        <p:spPr>
          <a:xfrm>
            <a:off x="587375" y="1268760"/>
            <a:ext cx="7704138" cy="4862870"/>
          </a:xfrm>
          <a:prstGeom prst="rect">
            <a:avLst/>
          </a:prstGeom>
        </p:spPr>
        <p:txBody>
          <a:bodyPr>
            <a:spAutoFit/>
          </a:bodyPr>
          <a:lstStyle/>
          <a:p>
            <a:pPr eaLnBrk="1" hangingPunct="1">
              <a:lnSpc>
                <a:spcPct val="90000"/>
              </a:lnSpc>
              <a:spcBef>
                <a:spcPct val="20000"/>
              </a:spcBef>
              <a:buClr>
                <a:schemeClr val="folHlink"/>
              </a:buClr>
              <a:buSzPct val="90000"/>
              <a:defRPr/>
            </a:pPr>
            <a:r>
              <a:rPr lang="fr-CH" sz="2000" b="1" dirty="0">
                <a:solidFill>
                  <a:srgbClr val="000000"/>
                </a:solidFill>
                <a:latin typeface="ITC Officina Sans Book" pitchFamily="34" charset="0"/>
                <a:cs typeface="Arial" pitchFamily="34" charset="0"/>
              </a:rPr>
              <a:t>Dans le texte des Lignes directrices de la paroisse catholique de Köniz, trouvez deux éléments obligatoires manquants.</a:t>
            </a:r>
          </a:p>
          <a:p>
            <a:pPr eaLnBrk="1" hangingPunct="1">
              <a:lnSpc>
                <a:spcPct val="90000"/>
              </a:lnSpc>
              <a:spcBef>
                <a:spcPct val="20000"/>
              </a:spcBef>
              <a:buClr>
                <a:schemeClr val="folHlink"/>
              </a:buClr>
              <a:buSzPct val="90000"/>
              <a:defRPr/>
            </a:pPr>
            <a:r>
              <a:rPr lang="fr-CH" sz="2000" b="1" dirty="0">
                <a:solidFill>
                  <a:srgbClr val="000000"/>
                </a:solidFill>
                <a:latin typeface="ITC Officina Sans Book" pitchFamily="34" charset="0"/>
                <a:cs typeface="Arial" pitchFamily="34" charset="0"/>
              </a:rPr>
              <a:t>Réponse:</a:t>
            </a:r>
          </a:p>
          <a:p>
            <a:pPr eaLnBrk="1" hangingPunct="1">
              <a:lnSpc>
                <a:spcPct val="90000"/>
              </a:lnSpc>
              <a:spcBef>
                <a:spcPct val="20000"/>
              </a:spcBef>
              <a:buClr>
                <a:schemeClr val="folHlink"/>
              </a:buClr>
              <a:buSzPct val="90000"/>
              <a:defRPr/>
            </a:pPr>
            <a:endParaRPr lang="fr-CH" sz="2000" b="1" dirty="0">
              <a:solidFill>
                <a:srgbClr val="000000"/>
              </a:solidFill>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r>
              <a:rPr lang="fr-CH" sz="2000" b="1" dirty="0">
                <a:solidFill>
                  <a:srgbClr val="000000"/>
                </a:solidFill>
                <a:latin typeface="ITC Officina Sans Book" pitchFamily="34" charset="0"/>
                <a:cs typeface="Arial" pitchFamily="34" charset="0"/>
              </a:rPr>
              <a:t>Il manque les deux éléments suivants:</a:t>
            </a:r>
          </a:p>
          <a:p>
            <a:pPr marL="457200" indent="-457200" eaLnBrk="1" hangingPunct="1">
              <a:lnSpc>
                <a:spcPct val="90000"/>
              </a:lnSpc>
              <a:spcBef>
                <a:spcPct val="20000"/>
              </a:spcBef>
              <a:buClr>
                <a:schemeClr val="folHlink"/>
              </a:buClr>
              <a:buSzPct val="90000"/>
              <a:buFont typeface="+mj-lt"/>
              <a:buAutoNum type="arabicPeriod"/>
              <a:defRPr/>
            </a:pPr>
            <a:r>
              <a:rPr kumimoji="1" lang="fr-CH" sz="2000" b="1" dirty="0">
                <a:solidFill>
                  <a:srgbClr val="000000"/>
                </a:solidFill>
                <a:latin typeface="ITC Officina Sans Book" pitchFamily="34" charset="0"/>
              </a:rPr>
              <a:t>Un engagement d'amélioration continue</a:t>
            </a:r>
          </a:p>
          <a:p>
            <a:pPr marL="457200" indent="-457200" eaLnBrk="1" hangingPunct="1">
              <a:lnSpc>
                <a:spcPct val="90000"/>
              </a:lnSpc>
              <a:spcBef>
                <a:spcPct val="20000"/>
              </a:spcBef>
              <a:buClr>
                <a:schemeClr val="folHlink"/>
              </a:buClr>
              <a:buSzPct val="90000"/>
              <a:buFont typeface="+mj-lt"/>
              <a:buAutoNum type="arabicPeriod"/>
              <a:defRPr/>
            </a:pPr>
            <a:r>
              <a:rPr kumimoji="1" lang="fr-CH" sz="2000" b="1" dirty="0">
                <a:solidFill>
                  <a:srgbClr val="000000"/>
                </a:solidFill>
                <a:latin typeface="ITC Officina Sans Book" pitchFamily="34" charset="0"/>
              </a:rPr>
              <a:t>La date de validation par l’autorité responsable (la paroisse est un terme trop vague et imprécis, il est nécessaire d’écrire: «Ce document a été validé par le conseil de paroisse lors de sa séance du 23.9.2019)</a:t>
            </a:r>
          </a:p>
          <a:p>
            <a:pPr marL="457200" indent="-457200" eaLnBrk="1" hangingPunct="1">
              <a:lnSpc>
                <a:spcPct val="90000"/>
              </a:lnSpc>
              <a:spcBef>
                <a:spcPct val="20000"/>
              </a:spcBef>
              <a:buClr>
                <a:schemeClr val="folHlink"/>
              </a:buClr>
              <a:buSzPct val="90000"/>
              <a:buFont typeface="+mj-lt"/>
              <a:buAutoNum type="arabicPeriod"/>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r>
              <a:rPr lang="fr-CH" sz="2000" b="1" dirty="0">
                <a:latin typeface="ITC Officina Sans Book" pitchFamily="34" charset="0"/>
                <a:cs typeface="Arial" pitchFamily="34" charset="0"/>
              </a:rPr>
              <a:t>				 Durée: 5 minutes</a:t>
            </a:r>
            <a:r>
              <a:rPr lang="fr-CH" sz="2000" b="1" dirty="0">
                <a:latin typeface="ITC Officina Sans Book" pitchFamily="34" charset="0"/>
                <a:cs typeface="Arial" pitchFamily="34" charset="0"/>
                <a:sym typeface="Wingdings" pitchFamily="2" charset="2"/>
              </a:rPr>
              <a:t> </a:t>
            </a:r>
            <a:endParaRPr lang="fr-CH" sz="2000" b="1" dirty="0">
              <a:latin typeface="ITC Officina Sans Book" pitchFamily="34" charset="0"/>
              <a:cs typeface="Arial" pitchFamily="34" charset="0"/>
            </a:endParaRPr>
          </a:p>
        </p:txBody>
      </p:sp>
    </p:spTree>
    <p:extLst>
      <p:ext uri="{BB962C8B-B14F-4D97-AF65-F5344CB8AC3E}">
        <p14:creationId xmlns:p14="http://schemas.microsoft.com/office/powerpoint/2010/main" val="42084696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Folientitel1">
            <a:extLst>
              <a:ext uri="{FF2B5EF4-FFF2-40B4-BE49-F238E27FC236}">
                <a16:creationId xmlns:a16="http://schemas.microsoft.com/office/drawing/2014/main" id="{B6502E3E-77F7-4422-B16B-53C40A8CB2A3}"/>
              </a:ext>
            </a:extLst>
          </p:cNvPr>
          <p:cNvSpPr>
            <a:spLocks noGrp="1" noChangeArrowheads="1"/>
          </p:cNvSpPr>
          <p:nvPr>
            <p:ph type="title" idx="4294967295"/>
          </p:nvPr>
        </p:nvSpPr>
        <p:spPr>
          <a:xfrm>
            <a:off x="1489214" y="2846388"/>
            <a:ext cx="6971217" cy="1446708"/>
          </a:xfrm>
          <a:noFill/>
        </p:spPr>
        <p:txBody>
          <a:bodyPr/>
          <a:lstStyle/>
          <a:p>
            <a:pPr algn="ctr" eaLnBrk="1" hangingPunct="1"/>
            <a:r>
              <a:rPr lang="fr-CH" altLang="de-DE" sz="2400" b="1" dirty="0">
                <a:latin typeface="ITC Officina Sans Book" panose="020B0500000000000000" pitchFamily="34" charset="0"/>
              </a:rPr>
              <a:t>Quels sont les bénéfices du management environnemental?</a:t>
            </a:r>
          </a:p>
        </p:txBody>
      </p:sp>
      <p:sp>
        <p:nvSpPr>
          <p:cNvPr id="2" name="Rechteck 1">
            <a:extLst>
              <a:ext uri="{FF2B5EF4-FFF2-40B4-BE49-F238E27FC236}">
                <a16:creationId xmlns:a16="http://schemas.microsoft.com/office/drawing/2014/main" id="{5E056ABC-E903-4C0C-A511-CB3665B644F3}"/>
              </a:ext>
            </a:extLst>
          </p:cNvPr>
          <p:cNvSpPr/>
          <p:nvPr/>
        </p:nvSpPr>
        <p:spPr>
          <a:xfrm>
            <a:off x="587375" y="1268760"/>
            <a:ext cx="7704138" cy="1723549"/>
          </a:xfrm>
          <a:prstGeom prst="rect">
            <a:avLst/>
          </a:prstGeom>
        </p:spPr>
        <p:txBody>
          <a:bodyPr>
            <a:spAutoFit/>
          </a:bodyPr>
          <a:lstStyle/>
          <a:p>
            <a:pPr marL="457200" indent="-457200" eaLnBrk="1" hangingPunct="1">
              <a:lnSpc>
                <a:spcPct val="90000"/>
              </a:lnSpc>
              <a:spcBef>
                <a:spcPct val="20000"/>
              </a:spcBef>
              <a:buClr>
                <a:schemeClr val="folHlink"/>
              </a:buClr>
              <a:buSzPct val="90000"/>
              <a:buFont typeface="+mj-lt"/>
              <a:buAutoNum type="arabicPeriod"/>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r>
              <a:rPr lang="fr-CH" sz="2000" b="1" dirty="0">
                <a:latin typeface="ITC Officina Sans Book" pitchFamily="34" charset="0"/>
                <a:cs typeface="Arial" pitchFamily="34" charset="0"/>
              </a:rPr>
              <a:t>				</a:t>
            </a:r>
          </a:p>
        </p:txBody>
      </p:sp>
    </p:spTree>
    <p:extLst>
      <p:ext uri="{BB962C8B-B14F-4D97-AF65-F5344CB8AC3E}">
        <p14:creationId xmlns:p14="http://schemas.microsoft.com/office/powerpoint/2010/main" val="3704516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Folientitel1">
            <a:extLst>
              <a:ext uri="{FF2B5EF4-FFF2-40B4-BE49-F238E27FC236}">
                <a16:creationId xmlns:a16="http://schemas.microsoft.com/office/drawing/2014/main" id="{B6502E3E-77F7-4422-B16B-53C40A8CB2A3}"/>
              </a:ext>
            </a:extLst>
          </p:cNvPr>
          <p:cNvSpPr>
            <a:spLocks noGrp="1" noChangeArrowheads="1"/>
          </p:cNvSpPr>
          <p:nvPr>
            <p:ph type="title" idx="4294967295"/>
          </p:nvPr>
        </p:nvSpPr>
        <p:spPr>
          <a:xfrm>
            <a:off x="1489214" y="2846388"/>
            <a:ext cx="6971217" cy="1446708"/>
          </a:xfrm>
          <a:noFill/>
        </p:spPr>
        <p:txBody>
          <a:bodyPr/>
          <a:lstStyle/>
          <a:p>
            <a:pPr algn="ctr" eaLnBrk="1" hangingPunct="1"/>
            <a:r>
              <a:rPr lang="fr-CH" altLang="de-DE" sz="2400" b="1" dirty="0">
                <a:latin typeface="ITC Officina Sans Book" panose="020B0500000000000000" pitchFamily="34" charset="0"/>
              </a:rPr>
              <a:t>Le management environnemental dans la paroisse de Chêne avec Jacques </a:t>
            </a:r>
            <a:r>
              <a:rPr lang="fr-CH" altLang="de-DE" sz="2400" b="1" dirty="0" err="1">
                <a:latin typeface="ITC Officina Sans Book" panose="020B0500000000000000" pitchFamily="34" charset="0"/>
              </a:rPr>
              <a:t>Matthey</a:t>
            </a:r>
            <a:r>
              <a:rPr lang="fr-CH" altLang="de-DE" sz="2400" b="1" dirty="0">
                <a:latin typeface="ITC Officina Sans Book" panose="020B0500000000000000" pitchFamily="34" charset="0"/>
              </a:rPr>
              <a:t>, visite des lieux et discussions informelles</a:t>
            </a:r>
          </a:p>
        </p:txBody>
      </p:sp>
      <p:sp>
        <p:nvSpPr>
          <p:cNvPr id="2" name="Rechteck 1">
            <a:extLst>
              <a:ext uri="{FF2B5EF4-FFF2-40B4-BE49-F238E27FC236}">
                <a16:creationId xmlns:a16="http://schemas.microsoft.com/office/drawing/2014/main" id="{5E056ABC-E903-4C0C-A511-CB3665B644F3}"/>
              </a:ext>
            </a:extLst>
          </p:cNvPr>
          <p:cNvSpPr/>
          <p:nvPr/>
        </p:nvSpPr>
        <p:spPr>
          <a:xfrm>
            <a:off x="587375" y="1268760"/>
            <a:ext cx="7704138" cy="1723549"/>
          </a:xfrm>
          <a:prstGeom prst="rect">
            <a:avLst/>
          </a:prstGeom>
        </p:spPr>
        <p:txBody>
          <a:bodyPr>
            <a:spAutoFit/>
          </a:bodyPr>
          <a:lstStyle/>
          <a:p>
            <a:pPr marL="457200" indent="-457200" eaLnBrk="1" hangingPunct="1">
              <a:lnSpc>
                <a:spcPct val="90000"/>
              </a:lnSpc>
              <a:spcBef>
                <a:spcPct val="20000"/>
              </a:spcBef>
              <a:buClr>
                <a:schemeClr val="folHlink"/>
              </a:buClr>
              <a:buSzPct val="90000"/>
              <a:buFont typeface="+mj-lt"/>
              <a:buAutoNum type="arabicPeriod"/>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r>
              <a:rPr lang="fr-CH" sz="2000" b="1" dirty="0">
                <a:latin typeface="ITC Officina Sans Book" pitchFamily="34" charset="0"/>
                <a:cs typeface="Arial" pitchFamily="34" charset="0"/>
              </a:rPr>
              <a:t>				</a:t>
            </a:r>
          </a:p>
        </p:txBody>
      </p:sp>
    </p:spTree>
    <p:extLst>
      <p:ext uri="{BB962C8B-B14F-4D97-AF65-F5344CB8AC3E}">
        <p14:creationId xmlns:p14="http://schemas.microsoft.com/office/powerpoint/2010/main" val="1491741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EC680FDC-3AF1-4E45-B67F-A2E5D149DA7C}"/>
              </a:ext>
            </a:extLst>
          </p:cNvPr>
          <p:cNvSpPr txBox="1"/>
          <p:nvPr/>
        </p:nvSpPr>
        <p:spPr>
          <a:xfrm>
            <a:off x="873552" y="446475"/>
            <a:ext cx="4848379" cy="830997"/>
          </a:xfrm>
          <a:prstGeom prst="rect">
            <a:avLst/>
          </a:prstGeom>
          <a:noFill/>
        </p:spPr>
        <p:txBody>
          <a:bodyPr wrap="none" rtlCol="0">
            <a:spAutoFit/>
          </a:bodyPr>
          <a:lstStyle/>
          <a:p>
            <a:r>
              <a:rPr lang="fr-CH" sz="2400" b="1" dirty="0">
                <a:solidFill>
                  <a:schemeClr val="tx2"/>
                </a:solidFill>
                <a:latin typeface="ITC Officina Sans Book" panose="020B0500000000000000" pitchFamily="34" charset="0"/>
                <a:ea typeface="+mj-ea"/>
                <a:cs typeface="+mj-cs"/>
              </a:rPr>
              <a:t>Présentation de la norme ISO 14’001</a:t>
            </a:r>
          </a:p>
          <a:p>
            <a:r>
              <a:rPr lang="fr-CH" sz="2400" b="1" dirty="0">
                <a:solidFill>
                  <a:schemeClr val="tx2"/>
                </a:solidFill>
                <a:latin typeface="ITC Officina Sans Book" panose="020B0500000000000000" pitchFamily="34" charset="0"/>
                <a:ea typeface="+mj-ea"/>
                <a:cs typeface="+mj-cs"/>
              </a:rPr>
              <a:t>Durée: 14 minutes</a:t>
            </a:r>
          </a:p>
        </p:txBody>
      </p:sp>
      <p:sp>
        <p:nvSpPr>
          <p:cNvPr id="6" name="ZoneTexte 5">
            <a:extLst>
              <a:ext uri="{FF2B5EF4-FFF2-40B4-BE49-F238E27FC236}">
                <a16:creationId xmlns:a16="http://schemas.microsoft.com/office/drawing/2014/main" id="{49B2AC7F-26D6-257B-9643-598E1088FE90}"/>
              </a:ext>
            </a:extLst>
          </p:cNvPr>
          <p:cNvSpPr txBox="1"/>
          <p:nvPr/>
        </p:nvSpPr>
        <p:spPr>
          <a:xfrm>
            <a:off x="2411760" y="5661248"/>
            <a:ext cx="4572000" cy="646331"/>
          </a:xfrm>
          <a:prstGeom prst="rect">
            <a:avLst/>
          </a:prstGeom>
          <a:noFill/>
        </p:spPr>
        <p:txBody>
          <a:bodyPr wrap="square">
            <a:spAutoFit/>
          </a:bodyPr>
          <a:lstStyle/>
          <a:p>
            <a:r>
              <a:rPr lang="fr-CH" dirty="0"/>
              <a:t>https://</a:t>
            </a:r>
            <a:r>
              <a:rPr lang="fr-CH" dirty="0" err="1"/>
              <a:t>www.youtube.com</a:t>
            </a:r>
            <a:r>
              <a:rPr lang="fr-CH" dirty="0"/>
              <a:t>/</a:t>
            </a:r>
            <a:r>
              <a:rPr lang="fr-CH" dirty="0" err="1"/>
              <a:t>watch?v</a:t>
            </a:r>
            <a:r>
              <a:rPr lang="fr-CH" dirty="0"/>
              <a:t>=8cgh8uwGrcA</a:t>
            </a:r>
          </a:p>
        </p:txBody>
      </p:sp>
      <p:pic>
        <p:nvPicPr>
          <p:cNvPr id="8" name="Image 7">
            <a:extLst>
              <a:ext uri="{FF2B5EF4-FFF2-40B4-BE49-F238E27FC236}">
                <a16:creationId xmlns:a16="http://schemas.microsoft.com/office/drawing/2014/main" id="{DCE4E558-9352-0711-86A4-D5F1B196F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73" y="1434185"/>
            <a:ext cx="6852253" cy="4111352"/>
          </a:xfrm>
          <a:prstGeom prst="rect">
            <a:avLst/>
          </a:prstGeom>
        </p:spPr>
      </p:pic>
    </p:spTree>
    <p:extLst>
      <p:ext uri="{BB962C8B-B14F-4D97-AF65-F5344CB8AC3E}">
        <p14:creationId xmlns:p14="http://schemas.microsoft.com/office/powerpoint/2010/main" val="170066660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Folientitel1">
            <a:extLst>
              <a:ext uri="{FF2B5EF4-FFF2-40B4-BE49-F238E27FC236}">
                <a16:creationId xmlns:a16="http://schemas.microsoft.com/office/drawing/2014/main" id="{B6502E3E-77F7-4422-B16B-53C40A8CB2A3}"/>
              </a:ext>
            </a:extLst>
          </p:cNvPr>
          <p:cNvSpPr>
            <a:spLocks noGrp="1" noChangeArrowheads="1"/>
          </p:cNvSpPr>
          <p:nvPr>
            <p:ph type="title" idx="4294967295"/>
          </p:nvPr>
        </p:nvSpPr>
        <p:spPr>
          <a:xfrm>
            <a:off x="1489214" y="2846388"/>
            <a:ext cx="6971217" cy="1446708"/>
          </a:xfrm>
          <a:noFill/>
        </p:spPr>
        <p:txBody>
          <a:bodyPr/>
          <a:lstStyle/>
          <a:p>
            <a:pPr algn="ctr" eaLnBrk="1" hangingPunct="1"/>
            <a:r>
              <a:rPr lang="fr-CH" altLang="de-DE" sz="2400" b="1" dirty="0">
                <a:latin typeface="ITC Officina Sans Book" panose="020B0500000000000000" pitchFamily="34" charset="0"/>
              </a:rPr>
              <a:t>Questions sur le contenu du cours de la journée?</a:t>
            </a:r>
          </a:p>
        </p:txBody>
      </p:sp>
      <p:sp>
        <p:nvSpPr>
          <p:cNvPr id="2" name="Rechteck 1">
            <a:extLst>
              <a:ext uri="{FF2B5EF4-FFF2-40B4-BE49-F238E27FC236}">
                <a16:creationId xmlns:a16="http://schemas.microsoft.com/office/drawing/2014/main" id="{5E056ABC-E903-4C0C-A511-CB3665B644F3}"/>
              </a:ext>
            </a:extLst>
          </p:cNvPr>
          <p:cNvSpPr/>
          <p:nvPr/>
        </p:nvSpPr>
        <p:spPr>
          <a:xfrm>
            <a:off x="587375" y="1268760"/>
            <a:ext cx="7704138" cy="1723549"/>
          </a:xfrm>
          <a:prstGeom prst="rect">
            <a:avLst/>
          </a:prstGeom>
        </p:spPr>
        <p:txBody>
          <a:bodyPr>
            <a:spAutoFit/>
          </a:bodyPr>
          <a:lstStyle/>
          <a:p>
            <a:pPr marL="457200" indent="-457200" eaLnBrk="1" hangingPunct="1">
              <a:lnSpc>
                <a:spcPct val="90000"/>
              </a:lnSpc>
              <a:spcBef>
                <a:spcPct val="20000"/>
              </a:spcBef>
              <a:buClr>
                <a:schemeClr val="folHlink"/>
              </a:buClr>
              <a:buSzPct val="90000"/>
              <a:buFont typeface="+mj-lt"/>
              <a:buAutoNum type="arabicPeriod"/>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endParaRPr lang="fr-CH" sz="2000" b="1" dirty="0">
              <a:latin typeface="ITC Officina Sans Book" pitchFamily="34" charset="0"/>
              <a:cs typeface="Arial" pitchFamily="34" charset="0"/>
            </a:endParaRPr>
          </a:p>
          <a:p>
            <a:pPr eaLnBrk="1" hangingPunct="1">
              <a:lnSpc>
                <a:spcPct val="90000"/>
              </a:lnSpc>
              <a:spcBef>
                <a:spcPct val="20000"/>
              </a:spcBef>
              <a:buClr>
                <a:schemeClr val="folHlink"/>
              </a:buClr>
              <a:buSzPct val="90000"/>
              <a:defRPr/>
            </a:pPr>
            <a:r>
              <a:rPr lang="fr-CH" sz="2000" b="1" dirty="0">
                <a:latin typeface="ITC Officina Sans Book" pitchFamily="34" charset="0"/>
                <a:cs typeface="Arial" pitchFamily="34" charset="0"/>
              </a:rPr>
              <a:t>				</a:t>
            </a:r>
          </a:p>
        </p:txBody>
      </p:sp>
    </p:spTree>
    <p:extLst>
      <p:ext uri="{BB962C8B-B14F-4D97-AF65-F5344CB8AC3E}">
        <p14:creationId xmlns:p14="http://schemas.microsoft.com/office/powerpoint/2010/main" val="3789503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titel1">
            <a:extLst>
              <a:ext uri="{FF2B5EF4-FFF2-40B4-BE49-F238E27FC236}">
                <a16:creationId xmlns:a16="http://schemas.microsoft.com/office/drawing/2014/main" id="{EE0A59BD-B5E0-4D7D-A133-67248B7F77EC}"/>
              </a:ext>
            </a:extLst>
          </p:cNvPr>
          <p:cNvSpPr>
            <a:spLocks noGrp="1" noChangeArrowheads="1"/>
          </p:cNvSpPr>
          <p:nvPr>
            <p:ph type="title" idx="4294967295"/>
          </p:nvPr>
        </p:nvSpPr>
        <p:spPr>
          <a:xfrm>
            <a:off x="1042988" y="332656"/>
            <a:ext cx="6792912" cy="734144"/>
          </a:xfrm>
          <a:noFill/>
        </p:spPr>
        <p:txBody>
          <a:bodyPr/>
          <a:lstStyle/>
          <a:p>
            <a:pPr eaLnBrk="1" hangingPunct="1"/>
            <a:r>
              <a:rPr lang="de-CH" altLang="de-DE" sz="2400" b="1" dirty="0">
                <a:latin typeface="ITC Officina Sans Book" panose="020B0500000000000000" pitchFamily="34" charset="0"/>
              </a:rPr>
              <a:t>Support de </a:t>
            </a:r>
            <a:r>
              <a:rPr lang="de-CH" altLang="de-DE" sz="2400" b="1" dirty="0" err="1">
                <a:latin typeface="ITC Officina Sans Book" panose="020B0500000000000000" pitchFamily="34" charset="0"/>
              </a:rPr>
              <a:t>cours</a:t>
            </a:r>
            <a:r>
              <a:rPr lang="de-CH" altLang="de-DE" sz="2400" b="1" dirty="0">
                <a:latin typeface="ITC Officina Sans Book" panose="020B0500000000000000" pitchFamily="34" charset="0"/>
              </a:rPr>
              <a:t> 2: </a:t>
            </a:r>
            <a:br>
              <a:rPr lang="de-CH" altLang="de-DE" sz="2400" b="1" dirty="0">
                <a:latin typeface="ITC Officina Sans Book" panose="020B0500000000000000" pitchFamily="34" charset="0"/>
              </a:rPr>
            </a:br>
            <a:r>
              <a:rPr lang="de-CH" altLang="de-DE" sz="2400" dirty="0" err="1">
                <a:latin typeface="ITC Officina Sans Book" panose="020B0500000000000000" pitchFamily="34" charset="0"/>
              </a:rPr>
              <a:t>T</a:t>
            </a:r>
            <a:r>
              <a:rPr lang="de-CH" altLang="de-DE" sz="2400" b="1" dirty="0" err="1">
                <a:latin typeface="ITC Officina Sans Book" panose="020B0500000000000000" pitchFamily="34" charset="0"/>
              </a:rPr>
              <a:t>ous</a:t>
            </a:r>
            <a:r>
              <a:rPr lang="de-CH" altLang="de-DE" sz="2400" b="1" dirty="0">
                <a:latin typeface="ITC Officina Sans Book" panose="020B0500000000000000" pitchFamily="34" charset="0"/>
              </a:rPr>
              <a:t> les </a:t>
            </a:r>
            <a:r>
              <a:rPr lang="de-CH" altLang="de-DE" sz="2400" b="1" dirty="0" err="1">
                <a:latin typeface="ITC Officina Sans Book" panose="020B0500000000000000" pitchFamily="34" charset="0"/>
              </a:rPr>
              <a:t>documents</a:t>
            </a:r>
            <a:r>
              <a:rPr lang="de-CH" altLang="de-DE" sz="2400" b="1" dirty="0">
                <a:latin typeface="ITC Officina Sans Book" panose="020B0500000000000000" pitchFamily="34" charset="0"/>
              </a:rPr>
              <a:t> </a:t>
            </a:r>
            <a:r>
              <a:rPr lang="de-CH" altLang="de-DE" sz="2400" b="1" dirty="0" err="1">
                <a:latin typeface="ITC Officina Sans Book" panose="020B0500000000000000" pitchFamily="34" charset="0"/>
              </a:rPr>
              <a:t>Coq</a:t>
            </a:r>
            <a:r>
              <a:rPr lang="de-CH" altLang="de-DE" sz="2400" b="1" dirty="0">
                <a:latin typeface="ITC Officina Sans Book" panose="020B0500000000000000" pitchFamily="34" charset="0"/>
              </a:rPr>
              <a:t> </a:t>
            </a:r>
            <a:r>
              <a:rPr lang="de-CH" altLang="de-DE" sz="2400" b="1" dirty="0" err="1">
                <a:latin typeface="ITC Officina Sans Book" panose="020B0500000000000000" pitchFamily="34" charset="0"/>
              </a:rPr>
              <a:t>vert</a:t>
            </a:r>
            <a:endParaRPr lang="de-CH" altLang="de-DE" sz="2400" b="1" dirty="0">
              <a:latin typeface="ITC Officina Sans Book" panose="020B0500000000000000" pitchFamily="34" charset="0"/>
            </a:endParaRPr>
          </a:p>
        </p:txBody>
      </p:sp>
      <p:sp>
        <p:nvSpPr>
          <p:cNvPr id="12" name="Rechteck 11">
            <a:extLst>
              <a:ext uri="{FF2B5EF4-FFF2-40B4-BE49-F238E27FC236}">
                <a16:creationId xmlns:a16="http://schemas.microsoft.com/office/drawing/2014/main" id="{6C66C39D-C772-448D-918E-1A84D61EF2C9}"/>
              </a:ext>
            </a:extLst>
          </p:cNvPr>
          <p:cNvSpPr/>
          <p:nvPr/>
        </p:nvSpPr>
        <p:spPr>
          <a:xfrm>
            <a:off x="13381038" y="2124075"/>
            <a:ext cx="373062" cy="53022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a:t>
            </a:r>
          </a:p>
        </p:txBody>
      </p:sp>
      <p:sp>
        <p:nvSpPr>
          <p:cNvPr id="13" name="Rechteck 12">
            <a:extLst>
              <a:ext uri="{FF2B5EF4-FFF2-40B4-BE49-F238E27FC236}">
                <a16:creationId xmlns:a16="http://schemas.microsoft.com/office/drawing/2014/main" id="{BFF32D89-CD24-48FB-A97F-F4E0108D64C8}"/>
              </a:ext>
            </a:extLst>
          </p:cNvPr>
          <p:cNvSpPr/>
          <p:nvPr/>
        </p:nvSpPr>
        <p:spPr>
          <a:xfrm>
            <a:off x="14924088" y="2124075"/>
            <a:ext cx="373062" cy="53022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a:t>
            </a:r>
          </a:p>
        </p:txBody>
      </p:sp>
      <p:sp>
        <p:nvSpPr>
          <p:cNvPr id="14" name="Rechteck 13">
            <a:extLst>
              <a:ext uri="{FF2B5EF4-FFF2-40B4-BE49-F238E27FC236}">
                <a16:creationId xmlns:a16="http://schemas.microsoft.com/office/drawing/2014/main" id="{F5679429-1605-4200-900C-98D176D6EBA3}"/>
              </a:ext>
            </a:extLst>
          </p:cNvPr>
          <p:cNvSpPr/>
          <p:nvPr/>
        </p:nvSpPr>
        <p:spPr>
          <a:xfrm>
            <a:off x="16438563" y="2117725"/>
            <a:ext cx="373062" cy="531813"/>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9</a:t>
            </a:r>
          </a:p>
        </p:txBody>
      </p:sp>
      <p:sp>
        <p:nvSpPr>
          <p:cNvPr id="15" name="Rechteck 14">
            <a:extLst>
              <a:ext uri="{FF2B5EF4-FFF2-40B4-BE49-F238E27FC236}">
                <a16:creationId xmlns:a16="http://schemas.microsoft.com/office/drawing/2014/main" id="{BDB2193B-EA49-4269-B2F2-7952B9995A33}"/>
              </a:ext>
            </a:extLst>
          </p:cNvPr>
          <p:cNvSpPr/>
          <p:nvPr/>
        </p:nvSpPr>
        <p:spPr>
          <a:xfrm>
            <a:off x="17929225" y="2108200"/>
            <a:ext cx="561975" cy="53022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10</a:t>
            </a:r>
          </a:p>
        </p:txBody>
      </p:sp>
      <p:pic>
        <p:nvPicPr>
          <p:cNvPr id="32777" name="Grafik 15" descr="C:\Users\Kurt Aufdereggen\AppData\Local\Microsoft\Windows\INetCache\Content.Word\Logo_GG_CMYK-web.jpg">
            <a:extLst>
              <a:ext uri="{FF2B5EF4-FFF2-40B4-BE49-F238E27FC236}">
                <a16:creationId xmlns:a16="http://schemas.microsoft.com/office/drawing/2014/main" id="{7FAE35C9-6098-457E-BA02-A75AAF46F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9575" y="1633538"/>
            <a:ext cx="9144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90DFB3FE-8A86-FF48-ACD2-75FD92BCB1B6}"/>
              </a:ext>
            </a:extLst>
          </p:cNvPr>
          <p:cNvSpPr txBox="1"/>
          <p:nvPr/>
        </p:nvSpPr>
        <p:spPr>
          <a:xfrm>
            <a:off x="1042244" y="1066800"/>
            <a:ext cx="3147015" cy="369332"/>
          </a:xfrm>
          <a:prstGeom prst="rect">
            <a:avLst/>
          </a:prstGeom>
          <a:solidFill>
            <a:schemeClr val="bg1"/>
          </a:solidFill>
          <a:ln>
            <a:solidFill>
              <a:schemeClr val="accent1"/>
            </a:solidFill>
          </a:ln>
        </p:spPr>
        <p:txBody>
          <a:bodyPr wrap="none" rtlCol="0">
            <a:spAutoFit/>
          </a:bodyPr>
          <a:lstStyle/>
          <a:p>
            <a:r>
              <a:rPr lang="de-CH" dirty="0">
                <a:hlinkClick r:id="rId3"/>
              </a:rPr>
              <a:t>https://</a:t>
            </a:r>
            <a:r>
              <a:rPr lang="de-CH" dirty="0" err="1">
                <a:hlinkClick r:id="rId3"/>
              </a:rPr>
              <a:t>oeku.ch</a:t>
            </a:r>
            <a:r>
              <a:rPr lang="de-CH" dirty="0">
                <a:hlinkClick r:id="rId3"/>
              </a:rPr>
              <a:t>/</a:t>
            </a:r>
            <a:r>
              <a:rPr lang="de-CH" dirty="0" err="1">
                <a:hlinkClick r:id="rId3"/>
              </a:rPr>
              <a:t>fr</a:t>
            </a:r>
            <a:r>
              <a:rPr lang="de-CH" dirty="0">
                <a:hlinkClick r:id="rId3"/>
              </a:rPr>
              <a:t>/</a:t>
            </a:r>
            <a:r>
              <a:rPr lang="de-CH" dirty="0" err="1">
                <a:hlinkClick r:id="rId3"/>
              </a:rPr>
              <a:t>documents</a:t>
            </a:r>
            <a:r>
              <a:rPr lang="de-CH" dirty="0">
                <a:hlinkClick r:id="rId3"/>
              </a:rPr>
              <a:t>/</a:t>
            </a:r>
            <a:endParaRPr lang="de-CH" dirty="0"/>
          </a:p>
        </p:txBody>
      </p:sp>
      <p:pic>
        <p:nvPicPr>
          <p:cNvPr id="3" name="Image 2" descr="Une image contenant texte&#10;&#10;Description générée automatiquement">
            <a:extLst>
              <a:ext uri="{FF2B5EF4-FFF2-40B4-BE49-F238E27FC236}">
                <a16:creationId xmlns:a16="http://schemas.microsoft.com/office/drawing/2014/main" id="{6BA30FBE-A39D-5144-849C-510DADB44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1657629"/>
            <a:ext cx="8281169" cy="4961942"/>
          </a:xfrm>
          <a:prstGeom prst="rect">
            <a:avLst/>
          </a:prstGeom>
        </p:spPr>
      </p:pic>
    </p:spTree>
    <p:extLst>
      <p:ext uri="{BB962C8B-B14F-4D97-AF65-F5344CB8AC3E}">
        <p14:creationId xmlns:p14="http://schemas.microsoft.com/office/powerpoint/2010/main" val="2898922854"/>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DD68537-AD67-1144-85F7-65E6FC5E86E2}"/>
              </a:ext>
            </a:extLst>
          </p:cNvPr>
          <p:cNvSpPr txBox="1"/>
          <p:nvPr/>
        </p:nvSpPr>
        <p:spPr>
          <a:xfrm>
            <a:off x="3707904" y="3068960"/>
            <a:ext cx="2363147" cy="461665"/>
          </a:xfrm>
          <a:prstGeom prst="rect">
            <a:avLst/>
          </a:prstGeom>
          <a:noFill/>
        </p:spPr>
        <p:txBody>
          <a:bodyPr wrap="none" rtlCol="0">
            <a:spAutoFit/>
          </a:bodyPr>
          <a:lstStyle/>
          <a:p>
            <a:r>
              <a:rPr lang="de-CH" sz="2400" b="1" dirty="0" err="1">
                <a:solidFill>
                  <a:schemeClr val="tx2"/>
                </a:solidFill>
                <a:latin typeface="ITC Officina Sans Book" panose="020B0500000000000000" pitchFamily="34" charset="0"/>
                <a:ea typeface="+mj-ea"/>
                <a:cs typeface="+mj-cs"/>
              </a:rPr>
              <a:t>Météo</a:t>
            </a:r>
            <a:r>
              <a:rPr lang="de-CH" sz="2400" b="1" dirty="0">
                <a:solidFill>
                  <a:schemeClr val="tx2"/>
                </a:solidFill>
                <a:latin typeface="ITC Officina Sans Book" panose="020B0500000000000000" pitchFamily="34" charset="0"/>
                <a:ea typeface="+mj-ea"/>
                <a:cs typeface="+mj-cs"/>
              </a:rPr>
              <a:t> </a:t>
            </a:r>
            <a:r>
              <a:rPr lang="de-CH" sz="2400" b="1" dirty="0" err="1">
                <a:solidFill>
                  <a:schemeClr val="tx2"/>
                </a:solidFill>
                <a:latin typeface="ITC Officina Sans Book" panose="020B0500000000000000" pitchFamily="34" charset="0"/>
                <a:ea typeface="+mj-ea"/>
                <a:cs typeface="+mj-cs"/>
              </a:rPr>
              <a:t>intérieure</a:t>
            </a:r>
            <a:endParaRPr lang="de-CH" sz="2400" b="1" dirty="0">
              <a:solidFill>
                <a:schemeClr val="tx2"/>
              </a:solidFill>
              <a:latin typeface="ITC Officina Sans Book" panose="020B0500000000000000" pitchFamily="34" charset="0"/>
              <a:ea typeface="+mj-ea"/>
              <a:cs typeface="+mj-cs"/>
            </a:endParaRPr>
          </a:p>
        </p:txBody>
      </p:sp>
    </p:spTree>
    <p:extLst>
      <p:ext uri="{BB962C8B-B14F-4D97-AF65-F5344CB8AC3E}">
        <p14:creationId xmlns:p14="http://schemas.microsoft.com/office/powerpoint/2010/main" val="9345869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DD68537-AD67-1144-85F7-65E6FC5E86E2}"/>
              </a:ext>
            </a:extLst>
          </p:cNvPr>
          <p:cNvSpPr txBox="1"/>
          <p:nvPr/>
        </p:nvSpPr>
        <p:spPr>
          <a:xfrm>
            <a:off x="2195736" y="3140968"/>
            <a:ext cx="5163016" cy="461665"/>
          </a:xfrm>
          <a:prstGeom prst="rect">
            <a:avLst/>
          </a:prstGeom>
          <a:noFill/>
        </p:spPr>
        <p:txBody>
          <a:bodyPr wrap="none" rtlCol="0">
            <a:spAutoFit/>
          </a:bodyPr>
          <a:lstStyle/>
          <a:p>
            <a:r>
              <a:rPr lang="fr-CH" sz="2400" b="1" dirty="0">
                <a:solidFill>
                  <a:schemeClr val="tx2"/>
                </a:solidFill>
                <a:latin typeface="ITC Officina Sans Book" panose="020B0500000000000000" pitchFamily="34" charset="0"/>
                <a:ea typeface="+mj-ea"/>
                <a:cs typeface="+mj-cs"/>
              </a:rPr>
              <a:t>Remplir la feuille d’évaluation du cours</a:t>
            </a:r>
          </a:p>
        </p:txBody>
      </p:sp>
    </p:spTree>
    <p:extLst>
      <p:ext uri="{BB962C8B-B14F-4D97-AF65-F5344CB8AC3E}">
        <p14:creationId xmlns:p14="http://schemas.microsoft.com/office/powerpoint/2010/main" val="346995423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DD68537-AD67-1144-85F7-65E6FC5E86E2}"/>
              </a:ext>
            </a:extLst>
          </p:cNvPr>
          <p:cNvSpPr txBox="1"/>
          <p:nvPr/>
        </p:nvSpPr>
        <p:spPr>
          <a:xfrm>
            <a:off x="3707904" y="3068960"/>
            <a:ext cx="2264081" cy="461665"/>
          </a:xfrm>
          <a:prstGeom prst="rect">
            <a:avLst/>
          </a:prstGeom>
          <a:noFill/>
        </p:spPr>
        <p:txBody>
          <a:bodyPr wrap="none" rtlCol="0">
            <a:spAutoFit/>
          </a:bodyPr>
          <a:lstStyle/>
          <a:p>
            <a:r>
              <a:rPr lang="fr-CH" sz="2400" b="1" dirty="0">
                <a:solidFill>
                  <a:schemeClr val="tx2"/>
                </a:solidFill>
                <a:latin typeface="ITC Officina Sans Book" panose="020B0500000000000000" pitchFamily="34" charset="0"/>
                <a:ea typeface="+mj-ea"/>
                <a:cs typeface="+mj-cs"/>
              </a:rPr>
              <a:t>Repas ensemble</a:t>
            </a:r>
          </a:p>
        </p:txBody>
      </p:sp>
    </p:spTree>
    <p:extLst>
      <p:ext uri="{BB962C8B-B14F-4D97-AF65-F5344CB8AC3E}">
        <p14:creationId xmlns:p14="http://schemas.microsoft.com/office/powerpoint/2010/main" val="1287886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id="{890A3E64-D09D-4DE4-A9FA-03B3AB9F1829}"/>
              </a:ext>
            </a:extLst>
          </p:cNvPr>
          <p:cNvSpPr>
            <a:spLocks noChangeArrowheads="1"/>
          </p:cNvSpPr>
          <p:nvPr/>
        </p:nvSpPr>
        <p:spPr bwMode="auto">
          <a:xfrm>
            <a:off x="1116013" y="188913"/>
            <a:ext cx="7620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90000"/>
              </a:lnSpc>
              <a:buClr>
                <a:schemeClr val="accent1"/>
              </a:buClr>
              <a:buSzPct val="70000"/>
              <a:buFont typeface="Monotype Sorts" pitchFamily="2" charset="2"/>
              <a:buNone/>
            </a:pPr>
            <a:r>
              <a:rPr kumimoji="1" lang="de-DE" altLang="de-DE" sz="2400">
                <a:latin typeface="ITC Officina Sans Book" panose="020B0500000000000000" pitchFamily="34" charset="0"/>
              </a:rPr>
              <a:t>	</a:t>
            </a:r>
          </a:p>
        </p:txBody>
      </p:sp>
      <p:sp>
        <p:nvSpPr>
          <p:cNvPr id="6" name="Rectangle 3">
            <a:extLst>
              <a:ext uri="{FF2B5EF4-FFF2-40B4-BE49-F238E27FC236}">
                <a16:creationId xmlns:a16="http://schemas.microsoft.com/office/drawing/2014/main" id="{0B737E39-9EEF-4B51-9556-DA9BD6BF0C98}"/>
              </a:ext>
            </a:extLst>
          </p:cNvPr>
          <p:cNvSpPr txBox="1">
            <a:spLocks noChangeArrowheads="1"/>
          </p:cNvSpPr>
          <p:nvPr/>
        </p:nvSpPr>
        <p:spPr bwMode="auto">
          <a:xfrm>
            <a:off x="1066800" y="484188"/>
            <a:ext cx="7908925" cy="729176"/>
          </a:xfrm>
          <a:prstGeom prst="rect">
            <a:avLst/>
          </a:prstGeom>
          <a:noFill/>
          <a:ln>
            <a:noFill/>
          </a:ln>
          <a:effectLst/>
        </p:spPr>
        <p:txBody>
          <a:bodyPr anchor="ct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eaLnBrk="1" hangingPunct="1">
              <a:defRPr/>
            </a:pPr>
            <a:r>
              <a:rPr lang="de-CH" altLang="de-DE" sz="2400" b="1" kern="0" dirty="0" err="1">
                <a:latin typeface="ITC Officina Sans Book" pitchFamily="34" charset="0"/>
              </a:rPr>
              <a:t>Lecture</a:t>
            </a:r>
            <a:r>
              <a:rPr lang="de-CH" altLang="de-DE" sz="2400" b="1" kern="0" dirty="0">
                <a:latin typeface="ITC Officina Sans Book" pitchFamily="34" charset="0"/>
              </a:rPr>
              <a:t> </a:t>
            </a:r>
            <a:r>
              <a:rPr lang="de-CH" altLang="de-DE" sz="2400" b="1" kern="0" dirty="0" err="1">
                <a:latin typeface="ITC Officina Sans Book" pitchFamily="34" charset="0"/>
              </a:rPr>
              <a:t>recommandée</a:t>
            </a:r>
            <a:r>
              <a:rPr lang="de-CH" altLang="de-DE" sz="2400" b="1" kern="0" dirty="0">
                <a:latin typeface="ITC Officina Sans Book" pitchFamily="34" charset="0"/>
              </a:rPr>
              <a:t>: </a:t>
            </a:r>
          </a:p>
          <a:p>
            <a:pPr eaLnBrk="1" hangingPunct="1">
              <a:defRPr/>
            </a:pPr>
            <a:r>
              <a:rPr lang="de-CH" altLang="de-DE" sz="2400" b="1" kern="0" dirty="0">
                <a:latin typeface="ITC Officina Sans Book" pitchFamily="34" charset="0"/>
              </a:rPr>
              <a:t>le </a:t>
            </a:r>
            <a:r>
              <a:rPr lang="de-CH" altLang="de-DE" sz="2400" b="1" kern="0" dirty="0" err="1">
                <a:latin typeface="ITC Officina Sans Book" pitchFamily="34" charset="0"/>
              </a:rPr>
              <a:t>livre</a:t>
            </a:r>
            <a:r>
              <a:rPr lang="de-CH" altLang="de-DE" sz="2400" b="1" kern="0" dirty="0">
                <a:latin typeface="ITC Officina Sans Book" pitchFamily="34" charset="0"/>
              </a:rPr>
              <a:t> «</a:t>
            </a:r>
            <a:r>
              <a:rPr lang="de-CH" altLang="de-DE" sz="2400" b="1" kern="0" dirty="0" err="1">
                <a:latin typeface="ITC Officina Sans Book" pitchFamily="34" charset="0"/>
              </a:rPr>
              <a:t>Paroisses</a:t>
            </a:r>
            <a:r>
              <a:rPr lang="de-CH" altLang="de-DE" sz="2400" b="1" kern="0" dirty="0">
                <a:latin typeface="ITC Officina Sans Book" pitchFamily="34" charset="0"/>
              </a:rPr>
              <a:t> </a:t>
            </a:r>
            <a:r>
              <a:rPr lang="de-CH" altLang="de-DE" sz="2400" b="1" kern="0" dirty="0" err="1">
                <a:latin typeface="ITC Officina Sans Book" pitchFamily="34" charset="0"/>
              </a:rPr>
              <a:t>vertes</a:t>
            </a:r>
            <a:r>
              <a:rPr lang="de-CH" altLang="de-DE" sz="2400" b="1" kern="0" dirty="0">
                <a:latin typeface="ITC Officina Sans Book" pitchFamily="34" charset="0"/>
              </a:rPr>
              <a:t>»</a:t>
            </a:r>
          </a:p>
        </p:txBody>
      </p:sp>
      <p:pic>
        <p:nvPicPr>
          <p:cNvPr id="3" name="Image 2" descr="Une image contenant texte&#10;&#10;Description générée automatiquement">
            <a:extLst>
              <a:ext uri="{FF2B5EF4-FFF2-40B4-BE49-F238E27FC236}">
                <a16:creationId xmlns:a16="http://schemas.microsoft.com/office/drawing/2014/main" id="{5DFCB81A-ABCC-BD48-BABE-25B7C4F50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1213364"/>
            <a:ext cx="3312368" cy="5670914"/>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id="{890A3E64-D09D-4DE4-A9FA-03B3AB9F1829}"/>
              </a:ext>
            </a:extLst>
          </p:cNvPr>
          <p:cNvSpPr>
            <a:spLocks noChangeArrowheads="1"/>
          </p:cNvSpPr>
          <p:nvPr/>
        </p:nvSpPr>
        <p:spPr bwMode="auto">
          <a:xfrm>
            <a:off x="1116013" y="188913"/>
            <a:ext cx="7620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90000"/>
              </a:lnSpc>
              <a:buClr>
                <a:schemeClr val="accent1"/>
              </a:buClr>
              <a:buSzPct val="70000"/>
              <a:buFont typeface="Monotype Sorts" pitchFamily="2" charset="2"/>
              <a:buNone/>
            </a:pPr>
            <a:r>
              <a:rPr kumimoji="1" lang="de-DE" altLang="de-DE" sz="2400">
                <a:latin typeface="ITC Officina Sans Book" panose="020B0500000000000000" pitchFamily="34" charset="0"/>
              </a:rPr>
              <a:t>	</a:t>
            </a:r>
          </a:p>
        </p:txBody>
      </p:sp>
      <p:sp>
        <p:nvSpPr>
          <p:cNvPr id="6" name="Rectangle 3">
            <a:extLst>
              <a:ext uri="{FF2B5EF4-FFF2-40B4-BE49-F238E27FC236}">
                <a16:creationId xmlns:a16="http://schemas.microsoft.com/office/drawing/2014/main" id="{0B737E39-9EEF-4B51-9556-DA9BD6BF0C98}"/>
              </a:ext>
            </a:extLst>
          </p:cNvPr>
          <p:cNvSpPr txBox="1">
            <a:spLocks noChangeArrowheads="1"/>
          </p:cNvSpPr>
          <p:nvPr/>
        </p:nvSpPr>
        <p:spPr bwMode="auto">
          <a:xfrm>
            <a:off x="1044761" y="371913"/>
            <a:ext cx="5647519" cy="1288628"/>
          </a:xfrm>
          <a:prstGeom prst="rect">
            <a:avLst/>
          </a:prstGeom>
          <a:noFill/>
          <a:ln>
            <a:noFill/>
          </a:ln>
          <a:effectLst/>
        </p:spPr>
        <p:txBody>
          <a:bodyPr anchor="ct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algn="ctr" eaLnBrk="1" hangingPunct="1">
              <a:defRPr/>
            </a:pPr>
            <a:r>
              <a:rPr lang="fr-CH" altLang="de-DE" sz="2400" b="1" kern="0" dirty="0">
                <a:latin typeface="ITC Officina Sans Book" pitchFamily="34" charset="0"/>
              </a:rPr>
              <a:t>Aide pour mettre en place des projets</a:t>
            </a:r>
          </a:p>
          <a:p>
            <a:pPr algn="ctr" eaLnBrk="1" hangingPunct="1">
              <a:defRPr/>
            </a:pPr>
            <a:r>
              <a:rPr lang="fr-CH" altLang="de-DE" sz="2400" b="1" kern="0" dirty="0">
                <a:latin typeface="ITC Officina Sans Book" pitchFamily="34" charset="0"/>
              </a:rPr>
              <a:t>durables dans une communauté :</a:t>
            </a:r>
          </a:p>
          <a:p>
            <a:pPr algn="ctr" eaLnBrk="1" hangingPunct="1">
              <a:defRPr/>
            </a:pPr>
            <a:r>
              <a:rPr lang="fr-CH" altLang="de-DE" sz="2400" b="1" kern="0" dirty="0">
                <a:latin typeface="ITC Officina Sans Book" pitchFamily="34" charset="0"/>
              </a:rPr>
              <a:t>Les fiches EcoEglise</a:t>
            </a:r>
          </a:p>
        </p:txBody>
      </p:sp>
      <p:sp>
        <p:nvSpPr>
          <p:cNvPr id="2" name="ZoneTexte 1">
            <a:extLst>
              <a:ext uri="{FF2B5EF4-FFF2-40B4-BE49-F238E27FC236}">
                <a16:creationId xmlns:a16="http://schemas.microsoft.com/office/drawing/2014/main" id="{841267F9-C3E1-8191-F8D8-E89BABCA3B78}"/>
              </a:ext>
            </a:extLst>
          </p:cNvPr>
          <p:cNvSpPr txBox="1"/>
          <p:nvPr/>
        </p:nvSpPr>
        <p:spPr>
          <a:xfrm>
            <a:off x="2915816" y="1969620"/>
            <a:ext cx="2223686" cy="369332"/>
          </a:xfrm>
          <a:prstGeom prst="rect">
            <a:avLst/>
          </a:prstGeom>
          <a:noFill/>
        </p:spPr>
        <p:txBody>
          <a:bodyPr wrap="none" rtlCol="0">
            <a:spAutoFit/>
          </a:bodyPr>
          <a:lstStyle/>
          <a:p>
            <a:pPr algn="ctr"/>
            <a:r>
              <a:rPr lang="fr-CH" dirty="0"/>
              <a:t>https://</a:t>
            </a:r>
            <a:r>
              <a:rPr lang="fr-CH" dirty="0" err="1"/>
              <a:t>ecoeglise.ch</a:t>
            </a:r>
            <a:r>
              <a:rPr lang="fr-CH" dirty="0"/>
              <a:t>/</a:t>
            </a:r>
          </a:p>
        </p:txBody>
      </p:sp>
      <p:pic>
        <p:nvPicPr>
          <p:cNvPr id="5" name="Image 4" descr="Une image contenant texte&#10;&#10;Description générée automatiquement">
            <a:extLst>
              <a:ext uri="{FF2B5EF4-FFF2-40B4-BE49-F238E27FC236}">
                <a16:creationId xmlns:a16="http://schemas.microsoft.com/office/drawing/2014/main" id="{6CDA660D-75C0-F050-AFC7-5D1EF91E5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367" y="2852936"/>
            <a:ext cx="4856584" cy="2401250"/>
          </a:xfrm>
          <a:prstGeom prst="rect">
            <a:avLst/>
          </a:prstGeom>
        </p:spPr>
      </p:pic>
    </p:spTree>
    <p:extLst>
      <p:ext uri="{BB962C8B-B14F-4D97-AF65-F5344CB8AC3E}">
        <p14:creationId xmlns:p14="http://schemas.microsoft.com/office/powerpoint/2010/main" val="355899728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1066800" y="549275"/>
            <a:ext cx="7748588" cy="457200"/>
          </a:xfrm>
          <a:noFill/>
        </p:spPr>
        <p:txBody>
          <a:bodyPr/>
          <a:lstStyle/>
          <a:p>
            <a:r>
              <a:rPr lang="fr-CH" altLang="de-DE" sz="2800" b="1" dirty="0">
                <a:latin typeface="ITC Officina Sans Book" panose="020B0500000000000000" pitchFamily="34" charset="0"/>
                <a:cs typeface="Times New Roman" panose="02020603050405020304" pitchFamily="18" charset="0"/>
              </a:rPr>
              <a:t>	Contenu global de la formation</a:t>
            </a:r>
          </a:p>
        </p:txBody>
      </p:sp>
      <p:sp>
        <p:nvSpPr>
          <p:cNvPr id="29699" name="Rechteck 3">
            <a:extLst>
              <a:ext uri="{FF2B5EF4-FFF2-40B4-BE49-F238E27FC236}">
                <a16:creationId xmlns:a16="http://schemas.microsoft.com/office/drawing/2014/main" id="{C621551D-9399-4935-98FC-AD7AC26DA60A}"/>
              </a:ext>
            </a:extLst>
          </p:cNvPr>
          <p:cNvSpPr>
            <a:spLocks noChangeArrowheads="1"/>
          </p:cNvSpPr>
          <p:nvPr/>
        </p:nvSpPr>
        <p:spPr bwMode="auto">
          <a:xfrm>
            <a:off x="539750" y="3050435"/>
            <a:ext cx="8064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indent="0">
              <a:lnSpc>
                <a:spcPct val="90000"/>
              </a:lnSpc>
              <a:spcAft>
                <a:spcPts val="600"/>
              </a:spcAft>
              <a:buSzPct val="55000"/>
              <a:buNone/>
            </a:pPr>
            <a:r>
              <a:rPr lang="fr-CH" altLang="de-DE" sz="2400" b="1" dirty="0">
                <a:solidFill>
                  <a:schemeClr val="tx2"/>
                </a:solidFill>
                <a:latin typeface="ITC Officina Sans Book" panose="020B0500000000000000" pitchFamily="34" charset="0"/>
                <a:ea typeface="+mj-ea"/>
                <a:cs typeface="Times New Roman" panose="02020603050405020304" pitchFamily="18" charset="0"/>
              </a:rPr>
              <a:t>Pourquoi créer un réseau dans le domaine du management environnemental?</a:t>
            </a:r>
          </a:p>
        </p:txBody>
      </p:sp>
    </p:spTree>
    <p:extLst>
      <p:ext uri="{BB962C8B-B14F-4D97-AF65-F5344CB8AC3E}">
        <p14:creationId xmlns:p14="http://schemas.microsoft.com/office/powerpoint/2010/main" val="342420789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1066800" y="549275"/>
            <a:ext cx="7748588" cy="457200"/>
          </a:xfrm>
          <a:noFill/>
        </p:spPr>
        <p:txBody>
          <a:bodyPr/>
          <a:lstStyle/>
          <a:p>
            <a:r>
              <a:rPr lang="fr-CH" altLang="de-DE" sz="2800" b="1" dirty="0">
                <a:latin typeface="ITC Officina Sans Book" panose="020B0500000000000000" pitchFamily="34" charset="0"/>
                <a:cs typeface="Times New Roman" panose="02020603050405020304" pitchFamily="18" charset="0"/>
              </a:rPr>
              <a:t>	Objectifs de la formation</a:t>
            </a:r>
          </a:p>
        </p:txBody>
      </p:sp>
      <p:sp>
        <p:nvSpPr>
          <p:cNvPr id="29699" name="Rechteck 3">
            <a:extLst>
              <a:ext uri="{FF2B5EF4-FFF2-40B4-BE49-F238E27FC236}">
                <a16:creationId xmlns:a16="http://schemas.microsoft.com/office/drawing/2014/main" id="{C621551D-9399-4935-98FC-AD7AC26DA60A}"/>
              </a:ext>
            </a:extLst>
          </p:cNvPr>
          <p:cNvSpPr>
            <a:spLocks noChangeArrowheads="1"/>
          </p:cNvSpPr>
          <p:nvPr/>
        </p:nvSpPr>
        <p:spPr bwMode="auto">
          <a:xfrm>
            <a:off x="539750" y="1412776"/>
            <a:ext cx="8064500" cy="563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indent="0" algn="ctr">
              <a:lnSpc>
                <a:spcPct val="90000"/>
              </a:lnSpc>
              <a:spcAft>
                <a:spcPts val="600"/>
              </a:spcAft>
              <a:buSzPct val="55000"/>
              <a:buNone/>
            </a:pPr>
            <a:r>
              <a:rPr lang="fr-CH" altLang="de-DE" sz="2000" b="1" dirty="0">
                <a:solidFill>
                  <a:schemeClr val="tx2"/>
                </a:solidFill>
                <a:latin typeface="ITC Officina Sans Book" panose="020B0500000000000000" pitchFamily="34" charset="0"/>
                <a:ea typeface="+mj-ea"/>
                <a:cs typeface="Times New Roman" panose="02020603050405020304" pitchFamily="18" charset="0"/>
              </a:rPr>
              <a:t>Objectifs généraux pour toute la formation: </a:t>
            </a:r>
            <a:endParaRPr lang="fr-CH" altLang="de-DE" sz="2000" b="1" dirty="0">
              <a:latin typeface="ITC Officina Sans Book" panose="020B0500000000000000" pitchFamily="34" charset="0"/>
            </a:endParaRPr>
          </a:p>
          <a:p>
            <a:pPr marL="0" indent="0">
              <a:lnSpc>
                <a:spcPct val="90000"/>
              </a:lnSpc>
              <a:spcAft>
                <a:spcPts val="600"/>
              </a:spcAft>
              <a:buSzPct val="55000"/>
              <a:buNone/>
            </a:pPr>
            <a:endParaRPr lang="fr-CH" altLang="de-DE" sz="2000" b="1" dirty="0">
              <a:solidFill>
                <a:schemeClr val="tx2"/>
              </a:solidFill>
              <a:latin typeface="ITC Officina Sans Book" panose="020B0500000000000000" pitchFamily="34" charset="0"/>
              <a:ea typeface="+mj-ea"/>
              <a:cs typeface="Times New Roman" panose="02020603050405020304" pitchFamily="18" charset="0"/>
            </a:endParaRPr>
          </a:p>
          <a:p>
            <a:pPr marL="0" indent="0">
              <a:buNone/>
            </a:pPr>
            <a:r>
              <a:rPr lang="fr-CH" sz="2000" b="1" dirty="0">
                <a:solidFill>
                  <a:schemeClr val="tx2"/>
                </a:solidFill>
                <a:latin typeface="ITC Officina Sans Book" panose="020B0500000000000000" pitchFamily="34" charset="0"/>
                <a:ea typeface="+mj-ea"/>
                <a:cs typeface="Times New Roman" panose="02020603050405020304" pitchFamily="18" charset="0"/>
              </a:rPr>
              <a:t>Après la formation, les participants seront capables de :</a:t>
            </a:r>
          </a:p>
          <a:p>
            <a:pPr marL="0" indent="0">
              <a:buNone/>
            </a:pPr>
            <a:endParaRPr lang="fr-CH" sz="2000" dirty="0">
              <a:latin typeface="ITC Officina Sans Book" panose="020B0500000000000000" pitchFamily="34" charset="0"/>
            </a:endParaRPr>
          </a:p>
          <a:p>
            <a:pPr lvl="0"/>
            <a:r>
              <a:rPr lang="fr-CH" sz="2000" b="1" dirty="0">
                <a:solidFill>
                  <a:schemeClr val="tx2"/>
                </a:solidFill>
                <a:latin typeface="ITC Officina Sans Book" panose="020B0500000000000000" pitchFamily="34" charset="0"/>
                <a:ea typeface="+mj-ea"/>
                <a:cs typeface="Times New Roman" panose="02020603050405020304" pitchFamily="18" charset="0"/>
              </a:rPr>
              <a:t>Expliquer la démarche du management environnemental</a:t>
            </a:r>
          </a:p>
          <a:p>
            <a:pPr lvl="0"/>
            <a:endParaRPr lang="fr-CH" sz="2000" b="1" dirty="0">
              <a:solidFill>
                <a:schemeClr val="tx2"/>
              </a:solidFill>
              <a:latin typeface="ITC Officina Sans Book" panose="020B0500000000000000" pitchFamily="34" charset="0"/>
              <a:ea typeface="+mj-ea"/>
              <a:cs typeface="Times New Roman" panose="02020603050405020304" pitchFamily="18" charset="0"/>
            </a:endParaRPr>
          </a:p>
          <a:p>
            <a:pPr lvl="0"/>
            <a:r>
              <a:rPr lang="fr-CH" sz="2000" b="1" dirty="0">
                <a:solidFill>
                  <a:schemeClr val="tx2"/>
                </a:solidFill>
                <a:latin typeface="ITC Officina Sans Book" panose="020B0500000000000000" pitchFamily="34" charset="0"/>
                <a:ea typeface="+mj-ea"/>
                <a:cs typeface="Times New Roman" panose="02020603050405020304" pitchFamily="18" charset="0"/>
              </a:rPr>
              <a:t>Accompagner et conseiller leur paroisse ou une autre communauté en vue de l’obtention du label Coq vert</a:t>
            </a:r>
          </a:p>
          <a:p>
            <a:pPr lvl="0"/>
            <a:endParaRPr lang="fr-CH" sz="2000" b="1" dirty="0">
              <a:solidFill>
                <a:schemeClr val="tx2"/>
              </a:solidFill>
              <a:latin typeface="ITC Officina Sans Book" panose="020B0500000000000000" pitchFamily="34" charset="0"/>
              <a:ea typeface="+mj-ea"/>
              <a:cs typeface="Times New Roman" panose="02020603050405020304" pitchFamily="18" charset="0"/>
            </a:endParaRPr>
          </a:p>
          <a:p>
            <a:pPr lvl="0"/>
            <a:r>
              <a:rPr lang="fr-CH" sz="2000" b="1" dirty="0">
                <a:solidFill>
                  <a:schemeClr val="tx2"/>
                </a:solidFill>
                <a:latin typeface="ITC Officina Sans Book" panose="020B0500000000000000" pitchFamily="34" charset="0"/>
                <a:ea typeface="+mj-ea"/>
                <a:cs typeface="Times New Roman" panose="02020603050405020304" pitchFamily="18" charset="0"/>
              </a:rPr>
              <a:t>Conseiller la mise en œuvre des projets durables</a:t>
            </a:r>
          </a:p>
          <a:p>
            <a:pPr lvl="0"/>
            <a:endParaRPr lang="fr-CH" sz="2000" b="1" dirty="0">
              <a:solidFill>
                <a:schemeClr val="tx2"/>
              </a:solidFill>
              <a:latin typeface="ITC Officina Sans Book" panose="020B0500000000000000" pitchFamily="34" charset="0"/>
              <a:ea typeface="+mj-ea"/>
              <a:cs typeface="Times New Roman" panose="02020603050405020304" pitchFamily="18" charset="0"/>
            </a:endParaRPr>
          </a:p>
          <a:p>
            <a:pPr lvl="0"/>
            <a:r>
              <a:rPr lang="fr-CH" sz="2000" b="1" dirty="0">
                <a:solidFill>
                  <a:schemeClr val="tx2"/>
                </a:solidFill>
                <a:latin typeface="ITC Officina Sans Book" panose="020B0500000000000000" pitchFamily="34" charset="0"/>
                <a:ea typeface="+mj-ea"/>
                <a:cs typeface="Times New Roman" panose="02020603050405020304" pitchFamily="18" charset="0"/>
              </a:rPr>
              <a:t>Coordonner l’équipe Environnement de leur communauté</a:t>
            </a:r>
          </a:p>
          <a:p>
            <a:pPr lvl="0"/>
            <a:endParaRPr lang="fr-CH" sz="2000" b="1" dirty="0">
              <a:solidFill>
                <a:schemeClr val="tx2"/>
              </a:solidFill>
              <a:latin typeface="ITC Officina Sans Book" panose="020B0500000000000000" pitchFamily="34" charset="0"/>
              <a:ea typeface="+mj-ea"/>
              <a:cs typeface="Times New Roman" panose="02020603050405020304" pitchFamily="18" charset="0"/>
            </a:endParaRPr>
          </a:p>
          <a:p>
            <a:pPr lvl="0"/>
            <a:r>
              <a:rPr lang="fr-CH" sz="2000" b="1" dirty="0">
                <a:solidFill>
                  <a:schemeClr val="tx2"/>
                </a:solidFill>
                <a:latin typeface="ITC Officina Sans Book" panose="020B0500000000000000" pitchFamily="34" charset="0"/>
                <a:ea typeface="+mj-ea"/>
                <a:cs typeface="Times New Roman" panose="02020603050405020304" pitchFamily="18" charset="0"/>
              </a:rPr>
              <a:t>Faire appel à leur réseau pour développer leurs projets</a:t>
            </a:r>
          </a:p>
          <a:p>
            <a:pPr marL="0" indent="0">
              <a:lnSpc>
                <a:spcPct val="90000"/>
              </a:lnSpc>
              <a:spcAft>
                <a:spcPts val="600"/>
              </a:spcAft>
              <a:buSzPct val="55000"/>
              <a:buNone/>
            </a:pPr>
            <a:endParaRPr lang="de-CH" altLang="de-DE" sz="2400" b="1" dirty="0">
              <a:solidFill>
                <a:schemeClr val="tx2"/>
              </a:solidFill>
              <a:latin typeface="ITC Officina Sans Book" panose="020B0500000000000000" pitchFamily="34" charset="0"/>
              <a:ea typeface="+mj-ea"/>
              <a:cs typeface="Times New Roman" panose="02020603050405020304" pitchFamily="18" charset="0"/>
            </a:endParaRPr>
          </a:p>
        </p:txBody>
      </p:sp>
    </p:spTree>
    <p:extLst>
      <p:ext uri="{BB962C8B-B14F-4D97-AF65-F5344CB8AC3E}">
        <p14:creationId xmlns:p14="http://schemas.microsoft.com/office/powerpoint/2010/main" val="375330660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1066800" y="549275"/>
            <a:ext cx="7748588" cy="457200"/>
          </a:xfrm>
          <a:noFill/>
        </p:spPr>
        <p:txBody>
          <a:bodyPr/>
          <a:lstStyle/>
          <a:p>
            <a:r>
              <a:rPr lang="fr-CH" altLang="de-DE" sz="2800" b="1" dirty="0">
                <a:latin typeface="ITC Officina Sans Book" panose="020B0500000000000000" pitchFamily="34" charset="0"/>
                <a:cs typeface="Times New Roman" panose="02020603050405020304" pitchFamily="18" charset="0"/>
              </a:rPr>
              <a:t>	Contenu global de la formation</a:t>
            </a:r>
          </a:p>
        </p:txBody>
      </p:sp>
      <p:sp>
        <p:nvSpPr>
          <p:cNvPr id="29699" name="Rechteck 3">
            <a:extLst>
              <a:ext uri="{FF2B5EF4-FFF2-40B4-BE49-F238E27FC236}">
                <a16:creationId xmlns:a16="http://schemas.microsoft.com/office/drawing/2014/main" id="{C621551D-9399-4935-98FC-AD7AC26DA60A}"/>
              </a:ext>
            </a:extLst>
          </p:cNvPr>
          <p:cNvSpPr>
            <a:spLocks noChangeArrowheads="1"/>
          </p:cNvSpPr>
          <p:nvPr/>
        </p:nvSpPr>
        <p:spPr bwMode="auto">
          <a:xfrm>
            <a:off x="539750" y="3050435"/>
            <a:ext cx="8064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indent="0">
              <a:lnSpc>
                <a:spcPct val="90000"/>
              </a:lnSpc>
              <a:spcAft>
                <a:spcPts val="600"/>
              </a:spcAft>
              <a:buSzPct val="55000"/>
              <a:buNone/>
            </a:pPr>
            <a:r>
              <a:rPr lang="fr-CH" altLang="de-DE" sz="2400" b="1" dirty="0">
                <a:solidFill>
                  <a:schemeClr val="tx2"/>
                </a:solidFill>
                <a:latin typeface="ITC Officina Sans Book" panose="020B0500000000000000" pitchFamily="34" charset="0"/>
                <a:ea typeface="+mj-ea"/>
                <a:cs typeface="Times New Roman" panose="02020603050405020304" pitchFamily="18" charset="0"/>
              </a:rPr>
              <a:t>Comment créer un réseau dans le domaine du management environnemental?</a:t>
            </a:r>
          </a:p>
        </p:txBody>
      </p:sp>
    </p:spTree>
    <p:extLst>
      <p:ext uri="{BB962C8B-B14F-4D97-AF65-F5344CB8AC3E}">
        <p14:creationId xmlns:p14="http://schemas.microsoft.com/office/powerpoint/2010/main" val="238060027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4">
            <a:extLst>
              <a:ext uri="{FF2B5EF4-FFF2-40B4-BE49-F238E27FC236}">
                <a16:creationId xmlns:a16="http://schemas.microsoft.com/office/drawing/2014/main" id="{25F81967-92FC-4018-9BE2-19195D14D148}"/>
              </a:ext>
            </a:extLst>
          </p:cNvPr>
          <p:cNvSpPr>
            <a:spLocks noChangeArrowheads="1"/>
          </p:cNvSpPr>
          <p:nvPr/>
        </p:nvSpPr>
        <p:spPr bwMode="auto">
          <a:xfrm>
            <a:off x="1116013" y="188913"/>
            <a:ext cx="7620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90000"/>
              </a:lnSpc>
              <a:buClr>
                <a:schemeClr val="accent1"/>
              </a:buClr>
              <a:buSzPct val="70000"/>
              <a:buFont typeface="Monotype Sorts" pitchFamily="2" charset="2"/>
              <a:buNone/>
            </a:pPr>
            <a:r>
              <a:rPr kumimoji="1" lang="de-DE" altLang="de-DE" sz="2400">
                <a:latin typeface="ITC Officina Sans Book" panose="020B0500000000000000" pitchFamily="34" charset="0"/>
              </a:rPr>
              <a:t>	</a:t>
            </a:r>
          </a:p>
        </p:txBody>
      </p:sp>
      <p:sp>
        <p:nvSpPr>
          <p:cNvPr id="6" name="Rectangle 3">
            <a:extLst>
              <a:ext uri="{FF2B5EF4-FFF2-40B4-BE49-F238E27FC236}">
                <a16:creationId xmlns:a16="http://schemas.microsoft.com/office/drawing/2014/main" id="{33C8026B-C80D-4164-96E5-AB113E5B3F4A}"/>
              </a:ext>
            </a:extLst>
          </p:cNvPr>
          <p:cNvSpPr txBox="1">
            <a:spLocks noChangeArrowheads="1"/>
          </p:cNvSpPr>
          <p:nvPr/>
        </p:nvSpPr>
        <p:spPr bwMode="auto">
          <a:xfrm>
            <a:off x="1066800" y="484188"/>
            <a:ext cx="7908925" cy="582612"/>
          </a:xfrm>
          <a:prstGeom prst="rect">
            <a:avLst/>
          </a:prstGeom>
          <a:noFill/>
          <a:ln>
            <a:noFill/>
          </a:ln>
          <a:effectLst/>
        </p:spPr>
        <p:txBody>
          <a:bodyPr anchor="ct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eaLnBrk="1" hangingPunct="1">
              <a:defRPr/>
            </a:pPr>
            <a:r>
              <a:rPr lang="fr-CH" altLang="de-DE" sz="2400" b="1" dirty="0">
                <a:latin typeface="ITC Officina Sans Book" panose="020B0500000000000000" pitchFamily="34" charset="0"/>
              </a:rPr>
              <a:t>Positions des Églises</a:t>
            </a:r>
            <a:endParaRPr lang="fr-CH" altLang="de-DE" sz="2400" b="1" kern="0" dirty="0">
              <a:latin typeface="ITC Officina Sans Book" pitchFamily="34" charset="0"/>
            </a:endParaRPr>
          </a:p>
        </p:txBody>
      </p:sp>
      <p:pic>
        <p:nvPicPr>
          <p:cNvPr id="3" name="Image 2" descr="Une image contenant texte&#10;&#10;Description générée automatiquement">
            <a:extLst>
              <a:ext uri="{FF2B5EF4-FFF2-40B4-BE49-F238E27FC236}">
                <a16:creationId xmlns:a16="http://schemas.microsoft.com/office/drawing/2014/main" id="{C386EC06-2AAB-F549-9FA2-2E07CF0C9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319" y="1129430"/>
            <a:ext cx="3627056" cy="5730748"/>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6059E81-D7FD-BB41-B162-EA1129163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3388237"/>
            <a:ext cx="3149600" cy="812800"/>
          </a:xfrm>
          <a:prstGeom prst="rect">
            <a:avLst/>
          </a:prstGeom>
        </p:spPr>
      </p:pic>
    </p:spTree>
    <p:extLst>
      <p:ext uri="{BB962C8B-B14F-4D97-AF65-F5344CB8AC3E}">
        <p14:creationId xmlns:p14="http://schemas.microsoft.com/office/powerpoint/2010/main" val="201917638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DC3C335-FD83-8149-A953-F8703AF07BDD}"/>
              </a:ext>
            </a:extLst>
          </p:cNvPr>
          <p:cNvSpPr txBox="1"/>
          <p:nvPr/>
        </p:nvSpPr>
        <p:spPr>
          <a:xfrm>
            <a:off x="851744" y="404664"/>
            <a:ext cx="6048672"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eaLnBrk="1" hangingPunct="1">
              <a:defRPr sz="2400" b="1">
                <a:solidFill>
                  <a:schemeClr val="tx2"/>
                </a:solidFill>
                <a:latin typeface="ITC Officina Sans Book" panose="020B0500000000000000" pitchFamily="34" charset="0"/>
                <a:ea typeface="+mj-ea"/>
                <a:cs typeface="+mj-cs"/>
              </a:defRPr>
            </a:lvl1pPr>
            <a:lvl2pPr>
              <a:defRPr sz="4200">
                <a:solidFill>
                  <a:schemeClr val="tx2"/>
                </a:solidFill>
                <a:latin typeface="Times New Roman" pitchFamily="18" charset="0"/>
              </a:defRPr>
            </a:lvl2pPr>
            <a:lvl3pPr>
              <a:defRPr sz="4200">
                <a:solidFill>
                  <a:schemeClr val="tx2"/>
                </a:solidFill>
                <a:latin typeface="Times New Roman" pitchFamily="18" charset="0"/>
              </a:defRPr>
            </a:lvl3pPr>
            <a:lvl4pPr>
              <a:defRPr sz="4200">
                <a:solidFill>
                  <a:schemeClr val="tx2"/>
                </a:solidFill>
                <a:latin typeface="Times New Roman" pitchFamily="18" charset="0"/>
              </a:defRPr>
            </a:lvl4pPr>
            <a:lvl5pPr>
              <a:defRPr sz="4200">
                <a:solidFill>
                  <a:schemeClr val="tx2"/>
                </a:solidFill>
                <a:latin typeface="Times New Roman" pitchFamily="18" charset="0"/>
              </a:defRPr>
            </a:lvl5pPr>
            <a:lvl6pPr marL="457200" fontAlgn="base">
              <a:spcBef>
                <a:spcPct val="0"/>
              </a:spcBef>
              <a:spcAft>
                <a:spcPct val="0"/>
              </a:spcAft>
              <a:defRPr sz="4200">
                <a:solidFill>
                  <a:schemeClr val="tx2"/>
                </a:solidFill>
                <a:latin typeface="Times New Roman" pitchFamily="18" charset="0"/>
              </a:defRPr>
            </a:lvl6pPr>
            <a:lvl7pPr marL="914400" fontAlgn="base">
              <a:spcBef>
                <a:spcPct val="0"/>
              </a:spcBef>
              <a:spcAft>
                <a:spcPct val="0"/>
              </a:spcAft>
              <a:defRPr sz="4200">
                <a:solidFill>
                  <a:schemeClr val="tx2"/>
                </a:solidFill>
                <a:latin typeface="Times New Roman" pitchFamily="18" charset="0"/>
              </a:defRPr>
            </a:lvl7pPr>
            <a:lvl8pPr marL="1371600" fontAlgn="base">
              <a:spcBef>
                <a:spcPct val="0"/>
              </a:spcBef>
              <a:spcAft>
                <a:spcPct val="0"/>
              </a:spcAft>
              <a:defRPr sz="4200">
                <a:solidFill>
                  <a:schemeClr val="tx2"/>
                </a:solidFill>
                <a:latin typeface="Times New Roman" pitchFamily="18" charset="0"/>
              </a:defRPr>
            </a:lvl8pPr>
            <a:lvl9pPr marL="1828800" fontAlgn="base">
              <a:spcBef>
                <a:spcPct val="0"/>
              </a:spcBef>
              <a:spcAft>
                <a:spcPct val="0"/>
              </a:spcAft>
              <a:defRPr sz="4200">
                <a:solidFill>
                  <a:schemeClr val="tx2"/>
                </a:solidFill>
                <a:latin typeface="Times New Roman" pitchFamily="18" charset="0"/>
              </a:defRPr>
            </a:lvl9pPr>
          </a:lstStyle>
          <a:p>
            <a:r>
              <a:rPr lang="fr-CH" dirty="0"/>
              <a:t>Réflexion sur l’écospiritualité par Jacques </a:t>
            </a:r>
            <a:r>
              <a:rPr lang="fr-CH" dirty="0" err="1"/>
              <a:t>Matthey</a:t>
            </a:r>
            <a:endParaRPr lang="fr-CH" dirty="0"/>
          </a:p>
        </p:txBody>
      </p:sp>
      <p:sp>
        <p:nvSpPr>
          <p:cNvPr id="4" name="Rechteck 3">
            <a:extLst>
              <a:ext uri="{FF2B5EF4-FFF2-40B4-BE49-F238E27FC236}">
                <a16:creationId xmlns:a16="http://schemas.microsoft.com/office/drawing/2014/main" id="{306DEDE5-1DF2-A94E-B021-EC8E8D111FBF}"/>
              </a:ext>
            </a:extLst>
          </p:cNvPr>
          <p:cNvSpPr/>
          <p:nvPr/>
        </p:nvSpPr>
        <p:spPr>
          <a:xfrm>
            <a:off x="539552" y="1844824"/>
            <a:ext cx="2808312" cy="369332"/>
          </a:xfrm>
          <a:prstGeom prst="rect">
            <a:avLst/>
          </a:prstGeom>
        </p:spPr>
        <p:txBody>
          <a:bodyPr wrap="square">
            <a:spAutoFit/>
          </a:bodyPr>
          <a:lstStyle/>
          <a:p>
            <a:r>
              <a:rPr lang="fr-CH" dirty="0"/>
              <a:t>L’Arche de Noé</a:t>
            </a:r>
          </a:p>
        </p:txBody>
      </p:sp>
      <p:pic>
        <p:nvPicPr>
          <p:cNvPr id="7" name="Image 6">
            <a:extLst>
              <a:ext uri="{FF2B5EF4-FFF2-40B4-BE49-F238E27FC236}">
                <a16:creationId xmlns:a16="http://schemas.microsoft.com/office/drawing/2014/main" id="{EDE466CF-B403-FF48-AD74-CA64C9C24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9904" y="1501700"/>
            <a:ext cx="3144192" cy="4447580"/>
          </a:xfrm>
          <a:prstGeom prst="rect">
            <a:avLst/>
          </a:prstGeom>
        </p:spPr>
      </p:pic>
    </p:spTree>
    <p:extLst>
      <p:ext uri="{BB962C8B-B14F-4D97-AF65-F5344CB8AC3E}">
        <p14:creationId xmlns:p14="http://schemas.microsoft.com/office/powerpoint/2010/main" val="2484401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titel1">
            <a:extLst>
              <a:ext uri="{FF2B5EF4-FFF2-40B4-BE49-F238E27FC236}">
                <a16:creationId xmlns:a16="http://schemas.microsoft.com/office/drawing/2014/main" id="{1FBF1805-A3F4-493C-84A7-63CE26538407}"/>
              </a:ext>
            </a:extLst>
          </p:cNvPr>
          <p:cNvSpPr>
            <a:spLocks noGrp="1" noChangeArrowheads="1"/>
          </p:cNvSpPr>
          <p:nvPr>
            <p:ph type="title" idx="4294967295"/>
          </p:nvPr>
        </p:nvSpPr>
        <p:spPr>
          <a:xfrm>
            <a:off x="1066800" y="484188"/>
            <a:ext cx="6769100" cy="582612"/>
          </a:xfrm>
          <a:noFill/>
        </p:spPr>
        <p:txBody>
          <a:bodyPr/>
          <a:lstStyle/>
          <a:p>
            <a:pPr eaLnBrk="1" hangingPunct="1"/>
            <a:r>
              <a:rPr lang="de-CH" altLang="de-DE" sz="2400" dirty="0">
                <a:latin typeface="ITC Officina Sans Book" panose="020B0500000000000000" pitchFamily="34" charset="0"/>
              </a:rPr>
              <a:t>L</a:t>
            </a:r>
            <a:r>
              <a:rPr lang="de-CH" altLang="de-DE" sz="2400" b="1" dirty="0">
                <a:latin typeface="ITC Officina Sans Book" panose="020B0500000000000000" pitchFamily="34" charset="0"/>
              </a:rPr>
              <a:t>e SME </a:t>
            </a:r>
            <a:r>
              <a:rPr lang="de-CH" altLang="de-DE" sz="2400" b="1" dirty="0" err="1">
                <a:latin typeface="ITC Officina Sans Book" panose="020B0500000000000000" pitchFamily="34" charset="0"/>
              </a:rPr>
              <a:t>Coq</a:t>
            </a:r>
            <a:r>
              <a:rPr lang="de-CH" altLang="de-DE" sz="2400" b="1" dirty="0">
                <a:latin typeface="ITC Officina Sans Book" panose="020B0500000000000000" pitchFamily="34" charset="0"/>
              </a:rPr>
              <a:t> </a:t>
            </a:r>
            <a:r>
              <a:rPr lang="de-CH" altLang="de-DE" sz="2400" b="1" dirty="0" err="1">
                <a:latin typeface="ITC Officina Sans Book" panose="020B0500000000000000" pitchFamily="34" charset="0"/>
              </a:rPr>
              <a:t>vert</a:t>
            </a:r>
            <a:endParaRPr lang="de-CH" altLang="de-DE" sz="2400" b="1" dirty="0">
              <a:latin typeface="ITC Officina Sans Book" panose="020B0500000000000000" pitchFamily="34" charset="0"/>
            </a:endParaRPr>
          </a:p>
        </p:txBody>
      </p:sp>
      <p:sp>
        <p:nvSpPr>
          <p:cNvPr id="38915" name="Rechteck 2">
            <a:extLst>
              <a:ext uri="{FF2B5EF4-FFF2-40B4-BE49-F238E27FC236}">
                <a16:creationId xmlns:a16="http://schemas.microsoft.com/office/drawing/2014/main" id="{84C5AE8E-8A53-48DD-A650-9FC67546B1CB}"/>
              </a:ext>
            </a:extLst>
          </p:cNvPr>
          <p:cNvSpPr>
            <a:spLocks noChangeArrowheads="1"/>
          </p:cNvSpPr>
          <p:nvPr/>
        </p:nvSpPr>
        <p:spPr bwMode="auto">
          <a:xfrm>
            <a:off x="1066800" y="4867863"/>
            <a:ext cx="7315200" cy="2012859"/>
          </a:xfrm>
          <a:prstGeom prst="rect">
            <a:avLst/>
          </a:prstGeom>
          <a:noFill/>
          <a:ln>
            <a:noFill/>
          </a:ln>
        </p:spPr>
        <p:txBody>
          <a:bodyPr>
            <a:spAutoFit/>
          </a:bodyPr>
          <a:lstStyle>
            <a:lvl1pPr marL="342900" indent="-34290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defRPr/>
            </a:pPr>
            <a:r>
              <a:rPr lang="de-CH" altLang="de-DE" sz="2400" dirty="0" err="1">
                <a:latin typeface="ITC Officina Sans Book" panose="020B0500000000000000" pitchFamily="34" charset="0"/>
              </a:rPr>
              <a:t>Historique</a:t>
            </a:r>
            <a:r>
              <a:rPr lang="de-CH" altLang="de-DE" sz="2400" dirty="0">
                <a:latin typeface="ITC Officina Sans Book" panose="020B0500000000000000" pitchFamily="34" charset="0"/>
              </a:rPr>
              <a:t> et </a:t>
            </a:r>
            <a:r>
              <a:rPr lang="de-CH" altLang="de-DE" sz="2400" dirty="0" err="1">
                <a:latin typeface="ITC Officina Sans Book" panose="020B0500000000000000" pitchFamily="34" charset="0"/>
              </a:rPr>
              <a:t>principes</a:t>
            </a:r>
            <a:r>
              <a:rPr lang="de-CH" altLang="de-DE" sz="2400" dirty="0">
                <a:latin typeface="ITC Officina Sans Book" panose="020B0500000000000000" pitchFamily="34" charset="0"/>
              </a:rPr>
              <a:t> du </a:t>
            </a:r>
            <a:r>
              <a:rPr lang="de-CH" altLang="de-DE" sz="2400" dirty="0" err="1">
                <a:latin typeface="ITC Officina Sans Book" panose="020B0500000000000000" pitchFamily="34" charset="0"/>
              </a:rPr>
              <a:t>système</a:t>
            </a:r>
            <a:br>
              <a:rPr lang="de-CH" altLang="de-DE" sz="2400" dirty="0">
                <a:latin typeface="ITC Officina Sans Book" panose="020B0500000000000000" pitchFamily="34" charset="0"/>
              </a:rPr>
            </a:br>
            <a:r>
              <a:rPr lang="de-CH" altLang="de-DE" sz="2400" i="1" dirty="0">
                <a:solidFill>
                  <a:schemeClr val="accent5">
                    <a:lumMod val="75000"/>
                  </a:schemeClr>
                </a:solidFill>
                <a:latin typeface="ITC Officina Sans Book" panose="020B0500000000000000" pitchFamily="34" charset="0"/>
              </a:rPr>
              <a:t>Marc Roethlisberger</a:t>
            </a:r>
          </a:p>
          <a:p>
            <a:pPr>
              <a:defRPr/>
            </a:pPr>
            <a:r>
              <a:rPr lang="de-CH" altLang="de-DE" sz="2400" dirty="0" err="1">
                <a:latin typeface="ITC Officina Sans Book" panose="020B0500000000000000" pitchFamily="34" charset="0"/>
              </a:rPr>
              <a:t>Répartition</a:t>
            </a:r>
            <a:r>
              <a:rPr lang="de-CH" altLang="de-DE" sz="2400" dirty="0">
                <a:latin typeface="ITC Officina Sans Book" panose="020B0500000000000000" pitchFamily="34" charset="0"/>
              </a:rPr>
              <a:t> des </a:t>
            </a:r>
            <a:r>
              <a:rPr lang="de-CH" altLang="de-DE" sz="2400" dirty="0" err="1">
                <a:latin typeface="ITC Officina Sans Book" panose="020B0500000000000000" pitchFamily="34" charset="0"/>
              </a:rPr>
              <a:t>tâches</a:t>
            </a:r>
            <a:r>
              <a:rPr lang="de-CH" altLang="de-DE" sz="2400" dirty="0">
                <a:latin typeface="ITC Officina Sans Book" panose="020B0500000000000000" pitchFamily="34" charset="0"/>
              </a:rPr>
              <a:t> et </a:t>
            </a:r>
            <a:r>
              <a:rPr lang="de-CH" altLang="de-DE" sz="2400" dirty="0" err="1">
                <a:latin typeface="ITC Officina Sans Book" panose="020B0500000000000000" pitchFamily="34" charset="0"/>
              </a:rPr>
              <a:t>rôle</a:t>
            </a:r>
            <a:r>
              <a:rPr lang="de-CH" altLang="de-DE" sz="2400" dirty="0">
                <a:latin typeface="ITC Officina Sans Book" panose="020B0500000000000000" pitchFamily="34" charset="0"/>
              </a:rPr>
              <a:t> du </a:t>
            </a:r>
            <a:r>
              <a:rPr lang="de-CH" altLang="de-DE" sz="2400" dirty="0" err="1">
                <a:latin typeface="ITC Officina Sans Book" panose="020B0500000000000000" pitchFamily="34" charset="0"/>
              </a:rPr>
              <a:t>conseiller</a:t>
            </a:r>
            <a:r>
              <a:rPr lang="de-CH" altLang="de-DE" sz="2400" dirty="0">
                <a:latin typeface="ITC Officina Sans Book" panose="020B0500000000000000" pitchFamily="34" charset="0"/>
              </a:rPr>
              <a:t> en </a:t>
            </a:r>
            <a:r>
              <a:rPr lang="de-CH" altLang="de-DE" sz="2400" dirty="0" err="1">
                <a:latin typeface="ITC Officina Sans Book" panose="020B0500000000000000" pitchFamily="34" charset="0"/>
              </a:rPr>
              <a:t>management</a:t>
            </a:r>
            <a:r>
              <a:rPr lang="de-CH" altLang="de-DE" sz="2400" dirty="0">
                <a:latin typeface="ITC Officina Sans Book" panose="020B0500000000000000" pitchFamily="34" charset="0"/>
              </a:rPr>
              <a:t> </a:t>
            </a:r>
            <a:r>
              <a:rPr lang="de-CH" altLang="de-DE" sz="2400" dirty="0" err="1">
                <a:latin typeface="ITC Officina Sans Book" panose="020B0500000000000000" pitchFamily="34" charset="0"/>
              </a:rPr>
              <a:t>environnemental</a:t>
            </a:r>
            <a:br>
              <a:rPr lang="de-CH" altLang="de-DE" sz="2400" dirty="0">
                <a:latin typeface="ITC Officina Sans Book" panose="020B0500000000000000" pitchFamily="34" charset="0"/>
              </a:rPr>
            </a:br>
            <a:r>
              <a:rPr lang="de-CH" altLang="de-DE" sz="2400" i="1" dirty="0">
                <a:solidFill>
                  <a:schemeClr val="accent5">
                    <a:lumMod val="75000"/>
                  </a:schemeClr>
                </a:solidFill>
                <a:latin typeface="ITC Officina Sans Book" panose="020B0500000000000000" pitchFamily="34" charset="0"/>
              </a:rPr>
              <a:t>Jacques Matthey</a:t>
            </a:r>
          </a:p>
        </p:txBody>
      </p:sp>
      <p:pic>
        <p:nvPicPr>
          <p:cNvPr id="6" name="Image 5">
            <a:extLst>
              <a:ext uri="{FF2B5EF4-FFF2-40B4-BE49-F238E27FC236}">
                <a16:creationId xmlns:a16="http://schemas.microsoft.com/office/drawing/2014/main" id="{6CE5B94A-BC9D-E748-9345-56E94CAE7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216" y="1772816"/>
            <a:ext cx="2189480" cy="2176145"/>
          </a:xfrm>
          <a:prstGeom prst="rect">
            <a:avLst/>
          </a:prstGeom>
        </p:spPr>
      </p:pic>
      <p:pic>
        <p:nvPicPr>
          <p:cNvPr id="5" name="Image 4" descr="Une image contenant intérieur&#10;&#10;Description générée automatiquement">
            <a:extLst>
              <a:ext uri="{FF2B5EF4-FFF2-40B4-BE49-F238E27FC236}">
                <a16:creationId xmlns:a16="http://schemas.microsoft.com/office/drawing/2014/main" id="{2B024529-4823-9A41-8CA9-C4E9DDECB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35871" y="1839681"/>
            <a:ext cx="3630958" cy="2042414"/>
          </a:xfrm>
          <a:prstGeom prst="rect">
            <a:avLst/>
          </a:prstGeom>
        </p:spPr>
      </p:pic>
    </p:spTree>
    <p:extLst>
      <p:ext uri="{BB962C8B-B14F-4D97-AF65-F5344CB8AC3E}">
        <p14:creationId xmlns:p14="http://schemas.microsoft.com/office/powerpoint/2010/main" val="50508624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 name="Group 5"/>
          <p:cNvGrpSpPr/>
          <p:nvPr/>
        </p:nvGrpSpPr>
        <p:grpSpPr>
          <a:xfrm>
            <a:off x="32670" y="3033211"/>
            <a:ext cx="9143550" cy="1492412"/>
            <a:chOff x="43560" y="2901282"/>
            <a:chExt cx="12191400" cy="1989883"/>
          </a:xfrm>
        </p:grpSpPr>
        <p:sp>
          <p:nvSpPr>
            <p:cNvPr id="239" name="TextBox 7"/>
            <p:cNvSpPr/>
            <p:nvPr/>
          </p:nvSpPr>
          <p:spPr>
            <a:xfrm>
              <a:off x="43560" y="2901282"/>
              <a:ext cx="12191400" cy="921876"/>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ctr">
                <a:lnSpc>
                  <a:spcPct val="100000"/>
                </a:lnSpc>
              </a:pPr>
              <a:r>
                <a:rPr lang="fr-CH" sz="4050" spc="-1" dirty="0">
                  <a:solidFill>
                    <a:srgbClr val="000000"/>
                  </a:solidFill>
                  <a:latin typeface="Calibri Light"/>
                  <a:ea typeface="DejaVu Sans"/>
                </a:rPr>
                <a:t>Présentation</a:t>
              </a:r>
              <a:endParaRPr lang="fr-CH" sz="4050" spc="-1" dirty="0">
                <a:latin typeface="Arial"/>
              </a:endParaRPr>
            </a:p>
          </p:txBody>
        </p:sp>
        <p:sp>
          <p:nvSpPr>
            <p:cNvPr id="240" name="TextBox 8"/>
            <p:cNvSpPr/>
            <p:nvPr/>
          </p:nvSpPr>
          <p:spPr>
            <a:xfrm>
              <a:off x="3981691" y="4224573"/>
              <a:ext cx="4273667" cy="666592"/>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67500" tIns="33750" rIns="67500" bIns="33750" anchor="ctr">
              <a:spAutoFit/>
            </a:bodyPr>
            <a:lstStyle/>
            <a:p>
              <a:pPr algn="ctr">
                <a:lnSpc>
                  <a:spcPct val="100000"/>
                </a:lnSpc>
              </a:pPr>
              <a:r>
                <a:rPr lang="fr-FR" sz="1403" spc="-1" dirty="0">
                  <a:solidFill>
                    <a:srgbClr val="000000"/>
                  </a:solidFill>
                  <a:latin typeface="Calibri"/>
                  <a:ea typeface="DejaVu Sans"/>
                </a:rPr>
                <a:t>Le Coq vert et l’éventail des prestations d’œco</a:t>
              </a:r>
              <a:endParaRPr lang="fr-CH" sz="1403" spc="-1" dirty="0">
                <a:latin typeface="Arial"/>
              </a:endParaRPr>
            </a:p>
          </p:txBody>
        </p:sp>
      </p:grpSp>
      <p:pic>
        <p:nvPicPr>
          <p:cNvPr id="6" name="Image 5">
            <a:extLst>
              <a:ext uri="{FF2B5EF4-FFF2-40B4-BE49-F238E27FC236}">
                <a16:creationId xmlns:a16="http://schemas.microsoft.com/office/drawing/2014/main" id="{9EFA8E98-738F-D941-A84E-6BEFED450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9142" y="2066909"/>
            <a:ext cx="2150742" cy="66517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2" name="TextBox 19"/>
          <p:cNvSpPr/>
          <p:nvPr/>
        </p:nvSpPr>
        <p:spPr>
          <a:xfrm>
            <a:off x="860220" y="3992792"/>
            <a:ext cx="1986930" cy="691407"/>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r">
              <a:lnSpc>
                <a:spcPct val="100000"/>
              </a:lnSpc>
            </a:pPr>
            <a:r>
              <a:rPr lang="fr-CH" sz="4050" spc="-1">
                <a:solidFill>
                  <a:srgbClr val="000000"/>
                </a:solidFill>
                <a:latin typeface="Calibri"/>
                <a:ea typeface="DejaVu Sans"/>
              </a:rPr>
              <a:t>Objectifs</a:t>
            </a:r>
            <a:endParaRPr lang="fr-CH" sz="4050" spc="-1">
              <a:latin typeface="Arial"/>
            </a:endParaRPr>
          </a:p>
        </p:txBody>
      </p:sp>
      <p:grpSp>
        <p:nvGrpSpPr>
          <p:cNvPr id="243" name="Group 1"/>
          <p:cNvGrpSpPr/>
          <p:nvPr/>
        </p:nvGrpSpPr>
        <p:grpSpPr>
          <a:xfrm>
            <a:off x="4763610" y="1479060"/>
            <a:ext cx="3988170" cy="578070"/>
            <a:chOff x="6351480" y="829080"/>
            <a:chExt cx="5317560" cy="770760"/>
          </a:xfrm>
        </p:grpSpPr>
        <p:sp>
          <p:nvSpPr>
            <p:cNvPr id="244" name="Regular Pentagon 33"/>
            <p:cNvSpPr/>
            <p:nvPr/>
          </p:nvSpPr>
          <p:spPr>
            <a:xfrm>
              <a:off x="6351480" y="865080"/>
              <a:ext cx="771480" cy="734760"/>
            </a:xfrm>
            <a:prstGeom prst="round2DiagRect">
              <a:avLst>
                <a:gd name="adj1" fmla="val 0"/>
                <a:gd name="adj2" fmla="val 50000"/>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p:style>
        </p:sp>
        <p:sp>
          <p:nvSpPr>
            <p:cNvPr id="245" name="TextBox 41"/>
            <p:cNvSpPr/>
            <p:nvPr/>
          </p:nvSpPr>
          <p:spPr>
            <a:xfrm>
              <a:off x="6399000" y="940680"/>
              <a:ext cx="676440" cy="583321"/>
            </a:xfrm>
            <a:prstGeom prst="rect">
              <a:avLst/>
            </a:prstGeom>
            <a:noFill/>
            <a:ln w="0">
              <a:noFill/>
            </a:ln>
          </p:spPr>
          <p:style>
            <a:lnRef idx="0">
              <a:scrgbClr r="0" g="0" b="0"/>
            </a:lnRef>
            <a:fillRef idx="0">
              <a:scrgbClr r="0" g="0" b="0"/>
            </a:fillRef>
            <a:effectRef idx="0">
              <a:scrgbClr r="0" g="0" b="0"/>
            </a:effectRef>
            <a:fontRef idx="minor"/>
          </p:style>
          <p:txBody>
            <a:bodyPr lIns="81000" tIns="33750" rIns="81000" bIns="33750">
              <a:spAutoFit/>
            </a:bodyPr>
            <a:lstStyle/>
            <a:p>
              <a:pPr algn="ctr">
                <a:lnSpc>
                  <a:spcPct val="100000"/>
                </a:lnSpc>
              </a:pPr>
              <a:r>
                <a:rPr lang="fr-CH" sz="2400" b="1" spc="-1" dirty="0">
                  <a:solidFill>
                    <a:srgbClr val="FFFFFF"/>
                  </a:solidFill>
                  <a:latin typeface="Calibri"/>
                  <a:ea typeface="DejaVu Sans"/>
                </a:rPr>
                <a:t>01</a:t>
              </a:r>
              <a:endParaRPr lang="fr-CH" sz="2400" spc="-1" dirty="0">
                <a:latin typeface="Arial"/>
              </a:endParaRPr>
            </a:p>
          </p:txBody>
        </p:sp>
        <p:grpSp>
          <p:nvGrpSpPr>
            <p:cNvPr id="246" name="Group 42"/>
            <p:cNvGrpSpPr/>
            <p:nvPr/>
          </p:nvGrpSpPr>
          <p:grpSpPr>
            <a:xfrm>
              <a:off x="7367400" y="829080"/>
              <a:ext cx="4301640" cy="706432"/>
              <a:chOff x="7367400" y="829080"/>
              <a:chExt cx="4301640" cy="706432"/>
            </a:xfrm>
          </p:grpSpPr>
          <p:sp>
            <p:nvSpPr>
              <p:cNvPr id="247" name="TextBox 43"/>
              <p:cNvSpPr/>
              <p:nvPr/>
            </p:nvSpPr>
            <p:spPr>
              <a:xfrm>
                <a:off x="7367400" y="829080"/>
                <a:ext cx="4301280" cy="706432"/>
              </a:xfrm>
              <a:prstGeom prst="rect">
                <a:avLst/>
              </a:prstGeom>
              <a:noFill/>
              <a:ln w="0">
                <a:noFill/>
              </a:ln>
            </p:spPr>
            <p:style>
              <a:lnRef idx="0">
                <a:scrgbClr r="0" g="0" b="0"/>
              </a:lnRef>
              <a:fillRef idx="0">
                <a:scrgbClr r="0" g="0" b="0"/>
              </a:fillRef>
              <a:effectRef idx="0">
                <a:scrgbClr r="0" g="0" b="0"/>
              </a:effectRef>
              <a:fontRef idx="minor"/>
            </p:style>
            <p:txBody>
              <a:bodyPr lIns="81000" tIns="33750" rIns="81000" bIns="33750">
                <a:spAutoFit/>
              </a:bodyPr>
              <a:lstStyle/>
              <a:p>
                <a:pPr>
                  <a:lnSpc>
                    <a:spcPct val="100000"/>
                  </a:lnSpc>
                </a:pPr>
                <a:r>
                  <a:rPr lang="fr-CH" sz="1500" b="1" spc="-1" dirty="0">
                    <a:solidFill>
                      <a:srgbClr val="FF0000"/>
                    </a:solidFill>
                    <a:latin typeface="Calibri"/>
                    <a:ea typeface="DejaVu Sans"/>
                  </a:rPr>
                  <a:t>Prendre conscience de la situation de l’écosystème</a:t>
                </a:r>
                <a:endParaRPr lang="fr-CH" sz="1500" spc="-1" dirty="0">
                  <a:solidFill>
                    <a:srgbClr val="FF0000"/>
                  </a:solidFill>
                  <a:latin typeface="Arial"/>
                </a:endParaRPr>
              </a:p>
            </p:txBody>
          </p:sp>
          <p:sp>
            <p:nvSpPr>
              <p:cNvPr id="248" name="TextBox 44"/>
              <p:cNvSpPr/>
              <p:nvPr/>
            </p:nvSpPr>
            <p:spPr>
              <a:xfrm>
                <a:off x="7823520" y="1175040"/>
                <a:ext cx="3845520" cy="275040"/>
              </a:xfrm>
              <a:prstGeom prst="rect">
                <a:avLst/>
              </a:prstGeom>
              <a:noFill/>
              <a:ln w="0">
                <a:noFill/>
              </a:ln>
            </p:spPr>
            <p:style>
              <a:lnRef idx="0">
                <a:scrgbClr r="0" g="0" b="0"/>
              </a:lnRef>
              <a:fillRef idx="0">
                <a:scrgbClr r="0" g="0" b="0"/>
              </a:fillRef>
              <a:effectRef idx="0">
                <a:scrgbClr r="0" g="0" b="0"/>
              </a:effectRef>
              <a:fontRef idx="minor"/>
            </p:style>
          </p:sp>
        </p:grpSp>
      </p:grpSp>
      <p:grpSp>
        <p:nvGrpSpPr>
          <p:cNvPr id="249" name="Group 46"/>
          <p:cNvGrpSpPr/>
          <p:nvPr/>
        </p:nvGrpSpPr>
        <p:grpSpPr>
          <a:xfrm>
            <a:off x="4763610" y="2302560"/>
            <a:ext cx="3988170" cy="578340"/>
            <a:chOff x="6351480" y="1927080"/>
            <a:chExt cx="5317560" cy="771120"/>
          </a:xfrm>
        </p:grpSpPr>
        <p:sp>
          <p:nvSpPr>
            <p:cNvPr id="250" name="Regular Pentagon 33"/>
            <p:cNvSpPr/>
            <p:nvPr/>
          </p:nvSpPr>
          <p:spPr>
            <a:xfrm>
              <a:off x="6351480" y="1963440"/>
              <a:ext cx="771480" cy="734760"/>
            </a:xfrm>
            <a:prstGeom prst="round2DiagRect">
              <a:avLst>
                <a:gd name="adj1" fmla="val 0"/>
                <a:gd name="adj2" fmla="val 50000"/>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p:style>
        </p:sp>
        <p:sp>
          <p:nvSpPr>
            <p:cNvPr id="251" name="TextBox 48"/>
            <p:cNvSpPr/>
            <p:nvPr/>
          </p:nvSpPr>
          <p:spPr>
            <a:xfrm>
              <a:off x="6399000" y="2038680"/>
              <a:ext cx="676440" cy="583321"/>
            </a:xfrm>
            <a:prstGeom prst="rect">
              <a:avLst/>
            </a:prstGeom>
            <a:noFill/>
            <a:ln w="0">
              <a:noFill/>
            </a:ln>
          </p:spPr>
          <p:style>
            <a:lnRef idx="0">
              <a:scrgbClr r="0" g="0" b="0"/>
            </a:lnRef>
            <a:fillRef idx="0">
              <a:scrgbClr r="0" g="0" b="0"/>
            </a:fillRef>
            <a:effectRef idx="0">
              <a:scrgbClr r="0" g="0" b="0"/>
            </a:effectRef>
            <a:fontRef idx="minor"/>
          </p:style>
          <p:txBody>
            <a:bodyPr lIns="81000" tIns="33750" rIns="81000" bIns="33750">
              <a:spAutoFit/>
            </a:bodyPr>
            <a:lstStyle/>
            <a:p>
              <a:pPr algn="ctr">
                <a:lnSpc>
                  <a:spcPct val="100000"/>
                </a:lnSpc>
              </a:pPr>
              <a:r>
                <a:rPr lang="fr-CH" sz="2400" b="1" spc="-1">
                  <a:solidFill>
                    <a:srgbClr val="FFFFFF"/>
                  </a:solidFill>
                  <a:latin typeface="Calibri"/>
                  <a:ea typeface="DejaVu Sans"/>
                </a:rPr>
                <a:t>02</a:t>
              </a:r>
              <a:endParaRPr lang="fr-CH" sz="2400" spc="-1">
                <a:latin typeface="Arial"/>
              </a:endParaRPr>
            </a:p>
          </p:txBody>
        </p:sp>
        <p:grpSp>
          <p:nvGrpSpPr>
            <p:cNvPr id="252" name="Group 49"/>
            <p:cNvGrpSpPr/>
            <p:nvPr/>
          </p:nvGrpSpPr>
          <p:grpSpPr>
            <a:xfrm>
              <a:off x="7367400" y="1927080"/>
              <a:ext cx="4301640" cy="621000"/>
              <a:chOff x="7367400" y="1927080"/>
              <a:chExt cx="4301640" cy="621000"/>
            </a:xfrm>
          </p:grpSpPr>
          <p:sp>
            <p:nvSpPr>
              <p:cNvPr id="253" name="TextBox 50"/>
              <p:cNvSpPr/>
              <p:nvPr/>
            </p:nvSpPr>
            <p:spPr>
              <a:xfrm>
                <a:off x="7367400" y="1927080"/>
                <a:ext cx="4301280" cy="398656"/>
              </a:xfrm>
              <a:prstGeom prst="rect">
                <a:avLst/>
              </a:prstGeom>
              <a:noFill/>
              <a:ln w="0">
                <a:noFill/>
              </a:ln>
            </p:spPr>
            <p:style>
              <a:lnRef idx="0">
                <a:scrgbClr r="0" g="0" b="0"/>
              </a:lnRef>
              <a:fillRef idx="0">
                <a:scrgbClr r="0" g="0" b="0"/>
              </a:fillRef>
              <a:effectRef idx="0">
                <a:scrgbClr r="0" g="0" b="0"/>
              </a:effectRef>
              <a:fontRef idx="minor"/>
            </p:style>
            <p:txBody>
              <a:bodyPr lIns="81000" tIns="33750" rIns="81000" bIns="33750">
                <a:spAutoFit/>
              </a:bodyPr>
              <a:lstStyle/>
              <a:p>
                <a:pPr>
                  <a:lnSpc>
                    <a:spcPct val="100000"/>
                  </a:lnSpc>
                </a:pPr>
                <a:r>
                  <a:rPr lang="fr-CH" sz="1500" b="1" spc="-1" dirty="0">
                    <a:solidFill>
                      <a:srgbClr val="92D050"/>
                    </a:solidFill>
                    <a:latin typeface="Calibri"/>
                    <a:ea typeface="DejaVu Sans"/>
                  </a:rPr>
                  <a:t>Connaître les prestations d’</a:t>
                </a:r>
                <a:r>
                  <a:rPr lang="fr-CH" sz="1500" b="1" spc="-1" dirty="0">
                    <a:solidFill>
                      <a:srgbClr val="92D050"/>
                    </a:solidFill>
                    <a:latin typeface="Calibri"/>
                    <a:ea typeface="LingWai SC"/>
                  </a:rPr>
                  <a:t>œco</a:t>
                </a:r>
                <a:endParaRPr lang="fr-CH" sz="1500" spc="-1" dirty="0">
                  <a:solidFill>
                    <a:srgbClr val="92D050"/>
                  </a:solidFill>
                  <a:latin typeface="Arial"/>
                </a:endParaRPr>
              </a:p>
            </p:txBody>
          </p:sp>
          <p:sp>
            <p:nvSpPr>
              <p:cNvPr id="254" name="TextBox 51"/>
              <p:cNvSpPr/>
              <p:nvPr/>
            </p:nvSpPr>
            <p:spPr>
              <a:xfrm>
                <a:off x="7823520" y="2273040"/>
                <a:ext cx="3845520" cy="275040"/>
              </a:xfrm>
              <a:prstGeom prst="rect">
                <a:avLst/>
              </a:prstGeom>
              <a:noFill/>
              <a:ln w="0">
                <a:noFill/>
              </a:ln>
            </p:spPr>
            <p:style>
              <a:lnRef idx="0">
                <a:scrgbClr r="0" g="0" b="0"/>
              </a:lnRef>
              <a:fillRef idx="0">
                <a:scrgbClr r="0" g="0" b="0"/>
              </a:fillRef>
              <a:effectRef idx="0">
                <a:scrgbClr r="0" g="0" b="0"/>
              </a:effectRef>
              <a:fontRef idx="minor"/>
            </p:style>
          </p:sp>
        </p:grpSp>
      </p:grpSp>
      <p:grpSp>
        <p:nvGrpSpPr>
          <p:cNvPr id="255" name="Group 52"/>
          <p:cNvGrpSpPr/>
          <p:nvPr/>
        </p:nvGrpSpPr>
        <p:grpSpPr>
          <a:xfrm>
            <a:off x="4763610" y="3126060"/>
            <a:ext cx="3988170" cy="578340"/>
            <a:chOff x="6351480" y="3025080"/>
            <a:chExt cx="5317560" cy="771120"/>
          </a:xfrm>
        </p:grpSpPr>
        <p:sp>
          <p:nvSpPr>
            <p:cNvPr id="256" name="Regular Pentagon 33"/>
            <p:cNvSpPr/>
            <p:nvPr/>
          </p:nvSpPr>
          <p:spPr>
            <a:xfrm>
              <a:off x="6351480" y="3061440"/>
              <a:ext cx="771480" cy="734760"/>
            </a:xfrm>
            <a:prstGeom prst="round2DiagRect">
              <a:avLst>
                <a:gd name="adj1" fmla="val 0"/>
                <a:gd name="adj2" fmla="val 50000"/>
              </a:avLst>
            </a:pr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p:style>
        </p:sp>
        <p:sp>
          <p:nvSpPr>
            <p:cNvPr id="257" name="TextBox 54"/>
            <p:cNvSpPr/>
            <p:nvPr/>
          </p:nvSpPr>
          <p:spPr>
            <a:xfrm>
              <a:off x="6399000" y="3136680"/>
              <a:ext cx="676440" cy="583321"/>
            </a:xfrm>
            <a:prstGeom prst="rect">
              <a:avLst/>
            </a:prstGeom>
            <a:noFill/>
            <a:ln w="0">
              <a:noFill/>
            </a:ln>
          </p:spPr>
          <p:style>
            <a:lnRef idx="0">
              <a:scrgbClr r="0" g="0" b="0"/>
            </a:lnRef>
            <a:fillRef idx="0">
              <a:scrgbClr r="0" g="0" b="0"/>
            </a:fillRef>
            <a:effectRef idx="0">
              <a:scrgbClr r="0" g="0" b="0"/>
            </a:effectRef>
            <a:fontRef idx="minor"/>
          </p:style>
          <p:txBody>
            <a:bodyPr lIns="81000" tIns="33750" rIns="81000" bIns="33750">
              <a:spAutoFit/>
            </a:bodyPr>
            <a:lstStyle/>
            <a:p>
              <a:pPr algn="ctr">
                <a:lnSpc>
                  <a:spcPct val="100000"/>
                </a:lnSpc>
              </a:pPr>
              <a:r>
                <a:rPr lang="fr-CH" sz="2400" b="1" spc="-1">
                  <a:solidFill>
                    <a:srgbClr val="FFFFFF"/>
                  </a:solidFill>
                  <a:latin typeface="Calibri"/>
                  <a:ea typeface="DejaVu Sans"/>
                </a:rPr>
                <a:t>03</a:t>
              </a:r>
              <a:endParaRPr lang="fr-CH" sz="2400" spc="-1">
                <a:latin typeface="Arial"/>
              </a:endParaRPr>
            </a:p>
          </p:txBody>
        </p:sp>
        <p:grpSp>
          <p:nvGrpSpPr>
            <p:cNvPr id="258" name="Group 55"/>
            <p:cNvGrpSpPr/>
            <p:nvPr/>
          </p:nvGrpSpPr>
          <p:grpSpPr>
            <a:xfrm>
              <a:off x="7367400" y="3025080"/>
              <a:ext cx="4301640" cy="621000"/>
              <a:chOff x="7367400" y="3025080"/>
              <a:chExt cx="4301640" cy="621000"/>
            </a:xfrm>
          </p:grpSpPr>
          <p:sp>
            <p:nvSpPr>
              <p:cNvPr id="259" name="TextBox 56"/>
              <p:cNvSpPr/>
              <p:nvPr/>
            </p:nvSpPr>
            <p:spPr>
              <a:xfrm>
                <a:off x="7367400" y="3025080"/>
                <a:ext cx="4301280" cy="398656"/>
              </a:xfrm>
              <a:prstGeom prst="rect">
                <a:avLst/>
              </a:prstGeom>
              <a:noFill/>
              <a:ln w="0">
                <a:noFill/>
              </a:ln>
            </p:spPr>
            <p:style>
              <a:lnRef idx="0">
                <a:scrgbClr r="0" g="0" b="0"/>
              </a:lnRef>
              <a:fillRef idx="0">
                <a:scrgbClr r="0" g="0" b="0"/>
              </a:fillRef>
              <a:effectRef idx="0">
                <a:scrgbClr r="0" g="0" b="0"/>
              </a:effectRef>
              <a:fontRef idx="minor"/>
            </p:style>
            <p:txBody>
              <a:bodyPr lIns="81000" tIns="33750" rIns="81000" bIns="33750">
                <a:spAutoFit/>
              </a:bodyPr>
              <a:lstStyle/>
              <a:p>
                <a:pPr>
                  <a:lnSpc>
                    <a:spcPct val="100000"/>
                  </a:lnSpc>
                </a:pPr>
                <a:r>
                  <a:rPr lang="fr-CH" sz="1200" b="1" spc="-1" dirty="0">
                    <a:solidFill>
                      <a:srgbClr val="00B050"/>
                    </a:solidFill>
                    <a:latin typeface="Calibri"/>
                    <a:ea typeface="DejaVu Sans"/>
                  </a:rPr>
                  <a:t>C</a:t>
                </a:r>
                <a:r>
                  <a:rPr lang="fr-CH" sz="1500" b="1" spc="-1" dirty="0">
                    <a:solidFill>
                      <a:srgbClr val="00B050"/>
                    </a:solidFill>
                    <a:latin typeface="Calibri"/>
                    <a:ea typeface="DejaVu Sans"/>
                  </a:rPr>
                  <a:t>omprendre la démarche Coq vert</a:t>
                </a:r>
                <a:endParaRPr lang="fr-CH" sz="1500" spc="-1" dirty="0">
                  <a:latin typeface="Arial"/>
                </a:endParaRPr>
              </a:p>
            </p:txBody>
          </p:sp>
          <p:sp>
            <p:nvSpPr>
              <p:cNvPr id="260" name="TextBox 57"/>
              <p:cNvSpPr/>
              <p:nvPr/>
            </p:nvSpPr>
            <p:spPr>
              <a:xfrm>
                <a:off x="7823520" y="3371040"/>
                <a:ext cx="3845520" cy="275040"/>
              </a:xfrm>
              <a:prstGeom prst="rect">
                <a:avLst/>
              </a:prstGeom>
              <a:noFill/>
              <a:ln w="0">
                <a:noFill/>
              </a:ln>
            </p:spPr>
            <p:style>
              <a:lnRef idx="0">
                <a:scrgbClr r="0" g="0" b="0"/>
              </a:lnRef>
              <a:fillRef idx="0">
                <a:scrgbClr r="0" g="0" b="0"/>
              </a:fillRef>
              <a:effectRef idx="0">
                <a:scrgbClr r="0" g="0" b="0"/>
              </a:effectRef>
              <a:fontRef idx="minor"/>
            </p:style>
          </p:sp>
        </p:grpSp>
      </p:grpSp>
      <p:grpSp>
        <p:nvGrpSpPr>
          <p:cNvPr id="261" name="Group 58"/>
          <p:cNvGrpSpPr/>
          <p:nvPr/>
        </p:nvGrpSpPr>
        <p:grpSpPr>
          <a:xfrm>
            <a:off x="4763610" y="3949560"/>
            <a:ext cx="3988170" cy="578340"/>
            <a:chOff x="6351480" y="4123080"/>
            <a:chExt cx="5317560" cy="771120"/>
          </a:xfrm>
        </p:grpSpPr>
        <p:sp>
          <p:nvSpPr>
            <p:cNvPr id="262" name="Regular Pentagon 33"/>
            <p:cNvSpPr/>
            <p:nvPr/>
          </p:nvSpPr>
          <p:spPr>
            <a:xfrm>
              <a:off x="6351480" y="4159440"/>
              <a:ext cx="771480" cy="734760"/>
            </a:xfrm>
            <a:prstGeom prst="round2DiagRect">
              <a:avLst>
                <a:gd name="adj1" fmla="val 0"/>
                <a:gd name="adj2" fmla="val 50000"/>
              </a:avLst>
            </a:prstGeom>
            <a:solidFill>
              <a:schemeClr val="accent6">
                <a:lumMod val="75000"/>
                <a:alpha val="70000"/>
              </a:schemeClr>
            </a:solidFill>
            <a:ln>
              <a:noFill/>
            </a:ln>
          </p:spPr>
          <p:style>
            <a:lnRef idx="2">
              <a:schemeClr val="accent1">
                <a:shade val="50000"/>
              </a:schemeClr>
            </a:lnRef>
            <a:fillRef idx="1">
              <a:schemeClr val="accent1"/>
            </a:fillRef>
            <a:effectRef idx="0">
              <a:schemeClr val="accent1"/>
            </a:effectRef>
            <a:fontRef idx="minor"/>
          </p:style>
          <p:txBody>
            <a:bodyPr/>
            <a:lstStyle/>
            <a:p>
              <a:endParaRPr lang="fr-CH" dirty="0"/>
            </a:p>
          </p:txBody>
        </p:sp>
        <p:sp>
          <p:nvSpPr>
            <p:cNvPr id="263" name="TextBox 60"/>
            <p:cNvSpPr/>
            <p:nvPr/>
          </p:nvSpPr>
          <p:spPr>
            <a:xfrm>
              <a:off x="6399000" y="4234680"/>
              <a:ext cx="676440" cy="583321"/>
            </a:xfrm>
            <a:prstGeom prst="rect">
              <a:avLst/>
            </a:prstGeom>
            <a:noFill/>
            <a:ln w="0">
              <a:noFill/>
            </a:ln>
          </p:spPr>
          <p:style>
            <a:lnRef idx="0">
              <a:scrgbClr r="0" g="0" b="0"/>
            </a:lnRef>
            <a:fillRef idx="0">
              <a:scrgbClr r="0" g="0" b="0"/>
            </a:fillRef>
            <a:effectRef idx="0">
              <a:scrgbClr r="0" g="0" b="0"/>
            </a:effectRef>
            <a:fontRef idx="minor"/>
          </p:style>
          <p:txBody>
            <a:bodyPr lIns="81000" tIns="33750" rIns="81000" bIns="33750">
              <a:spAutoFit/>
            </a:bodyPr>
            <a:lstStyle/>
            <a:p>
              <a:pPr algn="ctr">
                <a:lnSpc>
                  <a:spcPct val="100000"/>
                </a:lnSpc>
              </a:pPr>
              <a:r>
                <a:rPr lang="fr-CH" sz="2400" b="1" spc="-1">
                  <a:solidFill>
                    <a:srgbClr val="FFFFFF"/>
                  </a:solidFill>
                  <a:latin typeface="Calibri"/>
                  <a:ea typeface="DejaVu Sans"/>
                </a:rPr>
                <a:t>04</a:t>
              </a:r>
              <a:endParaRPr lang="fr-CH" sz="2400" spc="-1">
                <a:latin typeface="Arial"/>
              </a:endParaRPr>
            </a:p>
          </p:txBody>
        </p:sp>
        <p:grpSp>
          <p:nvGrpSpPr>
            <p:cNvPr id="264" name="Group 61"/>
            <p:cNvGrpSpPr/>
            <p:nvPr/>
          </p:nvGrpSpPr>
          <p:grpSpPr>
            <a:xfrm>
              <a:off x="7367400" y="4123080"/>
              <a:ext cx="4301640" cy="621000"/>
              <a:chOff x="7367400" y="4123080"/>
              <a:chExt cx="4301640" cy="621000"/>
            </a:xfrm>
          </p:grpSpPr>
          <p:sp>
            <p:nvSpPr>
              <p:cNvPr id="265" name="TextBox 62"/>
              <p:cNvSpPr/>
              <p:nvPr/>
            </p:nvSpPr>
            <p:spPr>
              <a:xfrm>
                <a:off x="7367400" y="4123080"/>
                <a:ext cx="4301280" cy="398656"/>
              </a:xfrm>
              <a:prstGeom prst="rect">
                <a:avLst/>
              </a:prstGeom>
              <a:noFill/>
              <a:ln w="0">
                <a:noFill/>
              </a:ln>
            </p:spPr>
            <p:style>
              <a:lnRef idx="0">
                <a:scrgbClr r="0" g="0" b="0"/>
              </a:lnRef>
              <a:fillRef idx="0">
                <a:scrgbClr r="0" g="0" b="0"/>
              </a:fillRef>
              <a:effectRef idx="0">
                <a:scrgbClr r="0" g="0" b="0"/>
              </a:effectRef>
              <a:fontRef idx="minor"/>
            </p:style>
            <p:txBody>
              <a:bodyPr lIns="81000" tIns="33750" rIns="81000" bIns="33750">
                <a:spAutoFit/>
              </a:bodyPr>
              <a:lstStyle/>
              <a:p>
                <a:pPr>
                  <a:lnSpc>
                    <a:spcPct val="100000"/>
                  </a:lnSpc>
                </a:pPr>
                <a:r>
                  <a:rPr lang="fr-CH" sz="1500" b="1" spc="-1" dirty="0">
                    <a:solidFill>
                      <a:schemeClr val="accent6">
                        <a:lumMod val="75000"/>
                      </a:schemeClr>
                    </a:solidFill>
                    <a:latin typeface="Calibri"/>
                    <a:ea typeface="DejaVu Sans"/>
                  </a:rPr>
                  <a:t>Avantage de la démarche Coq vert</a:t>
                </a:r>
                <a:endParaRPr lang="fr-CH" sz="1500" spc="-1" dirty="0">
                  <a:solidFill>
                    <a:schemeClr val="accent6">
                      <a:lumMod val="75000"/>
                    </a:schemeClr>
                  </a:solidFill>
                  <a:latin typeface="Arial"/>
                </a:endParaRPr>
              </a:p>
            </p:txBody>
          </p:sp>
          <p:sp>
            <p:nvSpPr>
              <p:cNvPr id="266" name="TextBox 63"/>
              <p:cNvSpPr/>
              <p:nvPr/>
            </p:nvSpPr>
            <p:spPr>
              <a:xfrm>
                <a:off x="7823520" y="4469040"/>
                <a:ext cx="3845520" cy="275040"/>
              </a:xfrm>
              <a:prstGeom prst="rect">
                <a:avLst/>
              </a:prstGeom>
              <a:noFill/>
              <a:ln w="0">
                <a:noFill/>
              </a:ln>
            </p:spPr>
            <p:style>
              <a:lnRef idx="0">
                <a:scrgbClr r="0" g="0" b="0"/>
              </a:lnRef>
              <a:fillRef idx="0">
                <a:scrgbClr r="0" g="0" b="0"/>
              </a:fillRef>
              <a:effectRef idx="0">
                <a:scrgbClr r="0" g="0" b="0"/>
              </a:effectRef>
              <a:fontRef idx="minor"/>
            </p:style>
          </p:sp>
        </p:grpSp>
      </p:grpSp>
      <p:grpSp>
        <p:nvGrpSpPr>
          <p:cNvPr id="267" name="Group 64"/>
          <p:cNvGrpSpPr/>
          <p:nvPr/>
        </p:nvGrpSpPr>
        <p:grpSpPr>
          <a:xfrm>
            <a:off x="4763610" y="4773330"/>
            <a:ext cx="3988170" cy="578070"/>
            <a:chOff x="6351480" y="5221440"/>
            <a:chExt cx="5317560" cy="770760"/>
          </a:xfrm>
        </p:grpSpPr>
        <p:sp>
          <p:nvSpPr>
            <p:cNvPr id="268" name="Regular Pentagon 33"/>
            <p:cNvSpPr/>
            <p:nvPr/>
          </p:nvSpPr>
          <p:spPr>
            <a:xfrm>
              <a:off x="6351480" y="5257440"/>
              <a:ext cx="771480" cy="734760"/>
            </a:xfrm>
            <a:prstGeom prst="round2DiagRect">
              <a:avLst>
                <a:gd name="adj1" fmla="val 0"/>
                <a:gd name="adj2" fmla="val 50000"/>
              </a:avLst>
            </a:prstGeom>
            <a:solidFill>
              <a:srgbClr val="FFFF00">
                <a:alpha val="70000"/>
              </a:srgbClr>
            </a:solidFill>
            <a:ln>
              <a:noFill/>
            </a:ln>
          </p:spPr>
          <p:style>
            <a:lnRef idx="2">
              <a:schemeClr val="accent1">
                <a:shade val="50000"/>
              </a:schemeClr>
            </a:lnRef>
            <a:fillRef idx="1">
              <a:schemeClr val="accent1"/>
            </a:fillRef>
            <a:effectRef idx="0">
              <a:schemeClr val="accent1"/>
            </a:effectRef>
            <a:fontRef idx="minor"/>
          </p:style>
        </p:sp>
        <p:sp>
          <p:nvSpPr>
            <p:cNvPr id="269" name="TextBox 66"/>
            <p:cNvSpPr/>
            <p:nvPr/>
          </p:nvSpPr>
          <p:spPr>
            <a:xfrm>
              <a:off x="6399000" y="5332680"/>
              <a:ext cx="676440" cy="583321"/>
            </a:xfrm>
            <a:prstGeom prst="rect">
              <a:avLst/>
            </a:prstGeom>
            <a:noFill/>
            <a:ln w="0">
              <a:noFill/>
            </a:ln>
          </p:spPr>
          <p:style>
            <a:lnRef idx="0">
              <a:scrgbClr r="0" g="0" b="0"/>
            </a:lnRef>
            <a:fillRef idx="0">
              <a:scrgbClr r="0" g="0" b="0"/>
            </a:fillRef>
            <a:effectRef idx="0">
              <a:scrgbClr r="0" g="0" b="0"/>
            </a:effectRef>
            <a:fontRef idx="minor"/>
          </p:style>
          <p:txBody>
            <a:bodyPr lIns="81000" tIns="33750" rIns="81000" bIns="33750">
              <a:spAutoFit/>
            </a:bodyPr>
            <a:lstStyle/>
            <a:p>
              <a:pPr algn="ctr">
                <a:lnSpc>
                  <a:spcPct val="100000"/>
                </a:lnSpc>
              </a:pPr>
              <a:r>
                <a:rPr lang="fr-CH" sz="2400" b="1" spc="-1" dirty="0">
                  <a:solidFill>
                    <a:srgbClr val="FFFFFF"/>
                  </a:solidFill>
                  <a:latin typeface="Calibri"/>
                  <a:ea typeface="DejaVu Sans"/>
                </a:rPr>
                <a:t>05</a:t>
              </a:r>
              <a:endParaRPr lang="fr-CH" sz="2400" spc="-1" dirty="0">
                <a:latin typeface="Arial"/>
              </a:endParaRPr>
            </a:p>
          </p:txBody>
        </p:sp>
        <p:grpSp>
          <p:nvGrpSpPr>
            <p:cNvPr id="270" name="Group 67"/>
            <p:cNvGrpSpPr/>
            <p:nvPr/>
          </p:nvGrpSpPr>
          <p:grpSpPr>
            <a:xfrm>
              <a:off x="7367400" y="5221440"/>
              <a:ext cx="4301640" cy="620640"/>
              <a:chOff x="7367400" y="5221440"/>
              <a:chExt cx="4301640" cy="620640"/>
            </a:xfrm>
          </p:grpSpPr>
          <p:sp>
            <p:nvSpPr>
              <p:cNvPr id="271" name="TextBox 68"/>
              <p:cNvSpPr/>
              <p:nvPr/>
            </p:nvSpPr>
            <p:spPr>
              <a:xfrm>
                <a:off x="7367400" y="5221440"/>
                <a:ext cx="4301280" cy="398656"/>
              </a:xfrm>
              <a:prstGeom prst="rect">
                <a:avLst/>
              </a:prstGeom>
              <a:noFill/>
              <a:ln w="0">
                <a:noFill/>
              </a:ln>
            </p:spPr>
            <p:style>
              <a:lnRef idx="0">
                <a:scrgbClr r="0" g="0" b="0"/>
              </a:lnRef>
              <a:fillRef idx="0">
                <a:scrgbClr r="0" g="0" b="0"/>
              </a:fillRef>
              <a:effectRef idx="0">
                <a:scrgbClr r="0" g="0" b="0"/>
              </a:effectRef>
              <a:fontRef idx="minor"/>
            </p:style>
            <p:txBody>
              <a:bodyPr lIns="81000" tIns="33750" rIns="81000" bIns="33750">
                <a:spAutoFit/>
              </a:bodyPr>
              <a:lstStyle/>
              <a:p>
                <a:pPr>
                  <a:lnSpc>
                    <a:spcPct val="100000"/>
                  </a:lnSpc>
                </a:pPr>
                <a:r>
                  <a:rPr lang="fr-CH" sz="1500" b="1" spc="-1" dirty="0">
                    <a:solidFill>
                      <a:srgbClr val="FFFF00"/>
                    </a:solidFill>
                    <a:latin typeface="Calibri"/>
                    <a:ea typeface="DejaVu Sans"/>
                  </a:rPr>
                  <a:t>Comparaison Coq vert et </a:t>
                </a:r>
                <a:r>
                  <a:rPr lang="fr-CH" sz="1500" b="1" spc="-1" dirty="0" err="1">
                    <a:solidFill>
                      <a:srgbClr val="FFFF00"/>
                    </a:solidFill>
                    <a:latin typeface="Calibri"/>
                    <a:ea typeface="DejaVu Sans"/>
                  </a:rPr>
                  <a:t>EcoEglise</a:t>
                </a:r>
                <a:endParaRPr lang="fr-CH" sz="1500" spc="-1" dirty="0">
                  <a:solidFill>
                    <a:srgbClr val="FFFF00"/>
                  </a:solidFill>
                  <a:latin typeface="Arial"/>
                </a:endParaRPr>
              </a:p>
            </p:txBody>
          </p:sp>
          <p:sp>
            <p:nvSpPr>
              <p:cNvPr id="272" name="TextBox 69"/>
              <p:cNvSpPr/>
              <p:nvPr/>
            </p:nvSpPr>
            <p:spPr>
              <a:xfrm>
                <a:off x="7823520" y="5567040"/>
                <a:ext cx="3845520" cy="275040"/>
              </a:xfrm>
              <a:prstGeom prst="rect">
                <a:avLst/>
              </a:prstGeom>
              <a:noFill/>
              <a:ln w="0">
                <a:noFill/>
              </a:ln>
            </p:spPr>
            <p:style>
              <a:lnRef idx="0">
                <a:scrgbClr r="0" g="0" b="0"/>
              </a:lnRef>
              <a:fillRef idx="0">
                <a:scrgbClr r="0" g="0" b="0"/>
              </a:fillRef>
              <a:effectRef idx="0">
                <a:scrgbClr r="0" g="0" b="0"/>
              </a:effectRef>
              <a:fontRef idx="minor"/>
            </p:style>
          </p:sp>
        </p:grpSp>
      </p:grpSp>
      <p:pic>
        <p:nvPicPr>
          <p:cNvPr id="35" name="Image 34">
            <a:extLst>
              <a:ext uri="{FF2B5EF4-FFF2-40B4-BE49-F238E27FC236}">
                <a16:creationId xmlns:a16="http://schemas.microsoft.com/office/drawing/2014/main" id="{47406E39-92C1-C447-8AA3-F0C8F78F7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408" y="2601551"/>
            <a:ext cx="2150742" cy="66517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2" name="TextBox 19"/>
          <p:cNvSpPr/>
          <p:nvPr/>
        </p:nvSpPr>
        <p:spPr>
          <a:xfrm>
            <a:off x="860220" y="3992792"/>
            <a:ext cx="1986930" cy="691407"/>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r">
              <a:lnSpc>
                <a:spcPct val="100000"/>
              </a:lnSpc>
            </a:pPr>
            <a:r>
              <a:rPr lang="fr-CH" sz="4050" spc="-1">
                <a:solidFill>
                  <a:srgbClr val="000000"/>
                </a:solidFill>
                <a:latin typeface="Calibri"/>
                <a:ea typeface="DejaVu Sans"/>
              </a:rPr>
              <a:t>Objectifs</a:t>
            </a:r>
            <a:endParaRPr lang="fr-CH" sz="4050" spc="-1">
              <a:latin typeface="Arial"/>
            </a:endParaRPr>
          </a:p>
        </p:txBody>
      </p:sp>
      <p:grpSp>
        <p:nvGrpSpPr>
          <p:cNvPr id="243" name="Group 1"/>
          <p:cNvGrpSpPr/>
          <p:nvPr/>
        </p:nvGrpSpPr>
        <p:grpSpPr>
          <a:xfrm>
            <a:off x="4763610" y="1479060"/>
            <a:ext cx="3988170" cy="578070"/>
            <a:chOff x="6351480" y="829080"/>
            <a:chExt cx="5317560" cy="770760"/>
          </a:xfrm>
        </p:grpSpPr>
        <p:sp>
          <p:nvSpPr>
            <p:cNvPr id="244" name="Regular Pentagon 33"/>
            <p:cNvSpPr/>
            <p:nvPr/>
          </p:nvSpPr>
          <p:spPr>
            <a:xfrm>
              <a:off x="6351480" y="865080"/>
              <a:ext cx="771480" cy="734760"/>
            </a:xfrm>
            <a:prstGeom prst="round2DiagRect">
              <a:avLst>
                <a:gd name="adj1" fmla="val 0"/>
                <a:gd name="adj2" fmla="val 5000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p:style>
        </p:sp>
        <p:sp>
          <p:nvSpPr>
            <p:cNvPr id="245" name="TextBox 41"/>
            <p:cNvSpPr/>
            <p:nvPr/>
          </p:nvSpPr>
          <p:spPr>
            <a:xfrm>
              <a:off x="6399000" y="940680"/>
              <a:ext cx="676440" cy="583321"/>
            </a:xfrm>
            <a:prstGeom prst="rect">
              <a:avLst/>
            </a:prstGeom>
            <a:noFill/>
            <a:ln w="0">
              <a:noFill/>
            </a:ln>
          </p:spPr>
          <p:style>
            <a:lnRef idx="0">
              <a:scrgbClr r="0" g="0" b="0"/>
            </a:lnRef>
            <a:fillRef idx="0">
              <a:scrgbClr r="0" g="0" b="0"/>
            </a:fillRef>
            <a:effectRef idx="0">
              <a:scrgbClr r="0" g="0" b="0"/>
            </a:effectRef>
            <a:fontRef idx="minor"/>
          </p:style>
          <p:txBody>
            <a:bodyPr lIns="81000" tIns="33750" rIns="81000" bIns="33750">
              <a:spAutoFit/>
            </a:bodyPr>
            <a:lstStyle/>
            <a:p>
              <a:pPr algn="ctr">
                <a:lnSpc>
                  <a:spcPct val="100000"/>
                </a:lnSpc>
              </a:pPr>
              <a:r>
                <a:rPr lang="fr-CH" sz="2400" b="1" spc="-1" dirty="0">
                  <a:solidFill>
                    <a:srgbClr val="FFFFFF"/>
                  </a:solidFill>
                  <a:latin typeface="Calibri"/>
                  <a:ea typeface="DejaVu Sans"/>
                </a:rPr>
                <a:t>06</a:t>
              </a:r>
              <a:endParaRPr lang="fr-CH" sz="2400" spc="-1" dirty="0">
                <a:latin typeface="Arial"/>
              </a:endParaRPr>
            </a:p>
          </p:txBody>
        </p:sp>
        <p:grpSp>
          <p:nvGrpSpPr>
            <p:cNvPr id="246" name="Group 42"/>
            <p:cNvGrpSpPr/>
            <p:nvPr/>
          </p:nvGrpSpPr>
          <p:grpSpPr>
            <a:xfrm>
              <a:off x="7367400" y="829080"/>
              <a:ext cx="4301640" cy="706432"/>
              <a:chOff x="7367400" y="829080"/>
              <a:chExt cx="4301640" cy="706432"/>
            </a:xfrm>
          </p:grpSpPr>
          <p:sp>
            <p:nvSpPr>
              <p:cNvPr id="247" name="TextBox 43"/>
              <p:cNvSpPr/>
              <p:nvPr/>
            </p:nvSpPr>
            <p:spPr>
              <a:xfrm>
                <a:off x="7367400" y="829080"/>
                <a:ext cx="4301280" cy="706432"/>
              </a:xfrm>
              <a:prstGeom prst="rect">
                <a:avLst/>
              </a:prstGeom>
              <a:noFill/>
              <a:ln w="0">
                <a:noFill/>
              </a:ln>
            </p:spPr>
            <p:style>
              <a:lnRef idx="0">
                <a:scrgbClr r="0" g="0" b="0"/>
              </a:lnRef>
              <a:fillRef idx="0">
                <a:scrgbClr r="0" g="0" b="0"/>
              </a:fillRef>
              <a:effectRef idx="0">
                <a:scrgbClr r="0" g="0" b="0"/>
              </a:effectRef>
              <a:fontRef idx="minor"/>
            </p:style>
            <p:txBody>
              <a:bodyPr lIns="81000" tIns="33750" rIns="81000" bIns="33750">
                <a:spAutoFit/>
              </a:bodyPr>
              <a:lstStyle/>
              <a:p>
                <a:pPr>
                  <a:lnSpc>
                    <a:spcPct val="100000"/>
                  </a:lnSpc>
                </a:pPr>
                <a:r>
                  <a:rPr lang="fr-CH" sz="1500" b="1" spc="-1" dirty="0">
                    <a:solidFill>
                      <a:srgbClr val="4472C4"/>
                    </a:solidFill>
                    <a:latin typeface="Calibri"/>
                    <a:ea typeface="DejaVu Sans"/>
                  </a:rPr>
                  <a:t>Budget indicatif pour la démarche Coq vert</a:t>
                </a:r>
                <a:endParaRPr lang="fr-CH" sz="1500" spc="-1" dirty="0">
                  <a:latin typeface="Arial"/>
                </a:endParaRPr>
              </a:p>
            </p:txBody>
          </p:sp>
          <p:sp>
            <p:nvSpPr>
              <p:cNvPr id="248" name="TextBox 44"/>
              <p:cNvSpPr/>
              <p:nvPr/>
            </p:nvSpPr>
            <p:spPr>
              <a:xfrm>
                <a:off x="7823520" y="1175040"/>
                <a:ext cx="3845520" cy="275040"/>
              </a:xfrm>
              <a:prstGeom prst="rect">
                <a:avLst/>
              </a:prstGeom>
              <a:noFill/>
              <a:ln w="0">
                <a:noFill/>
              </a:ln>
            </p:spPr>
            <p:style>
              <a:lnRef idx="0">
                <a:scrgbClr r="0" g="0" b="0"/>
              </a:lnRef>
              <a:fillRef idx="0">
                <a:scrgbClr r="0" g="0" b="0"/>
              </a:fillRef>
              <a:effectRef idx="0">
                <a:scrgbClr r="0" g="0" b="0"/>
              </a:effectRef>
              <a:fontRef idx="minor"/>
            </p:style>
          </p:sp>
        </p:grpSp>
      </p:grpSp>
      <p:grpSp>
        <p:nvGrpSpPr>
          <p:cNvPr id="249" name="Group 46"/>
          <p:cNvGrpSpPr/>
          <p:nvPr/>
        </p:nvGrpSpPr>
        <p:grpSpPr>
          <a:xfrm>
            <a:off x="4763610" y="2302560"/>
            <a:ext cx="3988170" cy="578340"/>
            <a:chOff x="6351480" y="1927080"/>
            <a:chExt cx="5317560" cy="771120"/>
          </a:xfrm>
        </p:grpSpPr>
        <p:sp>
          <p:nvSpPr>
            <p:cNvPr id="250" name="Regular Pentagon 33"/>
            <p:cNvSpPr/>
            <p:nvPr/>
          </p:nvSpPr>
          <p:spPr>
            <a:xfrm>
              <a:off x="6351480" y="1963440"/>
              <a:ext cx="771480" cy="734760"/>
            </a:xfrm>
            <a:prstGeom prst="round2DiagRect">
              <a:avLst>
                <a:gd name="adj1" fmla="val 0"/>
                <a:gd name="adj2" fmla="val 50000"/>
              </a:avLst>
            </a:pr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p:style>
        </p:sp>
        <p:sp>
          <p:nvSpPr>
            <p:cNvPr id="251" name="TextBox 48"/>
            <p:cNvSpPr/>
            <p:nvPr/>
          </p:nvSpPr>
          <p:spPr>
            <a:xfrm>
              <a:off x="6399000" y="2038680"/>
              <a:ext cx="676440" cy="583321"/>
            </a:xfrm>
            <a:prstGeom prst="rect">
              <a:avLst/>
            </a:prstGeom>
            <a:noFill/>
            <a:ln w="0">
              <a:noFill/>
            </a:ln>
          </p:spPr>
          <p:style>
            <a:lnRef idx="0">
              <a:scrgbClr r="0" g="0" b="0"/>
            </a:lnRef>
            <a:fillRef idx="0">
              <a:scrgbClr r="0" g="0" b="0"/>
            </a:fillRef>
            <a:effectRef idx="0">
              <a:scrgbClr r="0" g="0" b="0"/>
            </a:effectRef>
            <a:fontRef idx="minor"/>
          </p:style>
          <p:txBody>
            <a:bodyPr lIns="81000" tIns="33750" rIns="81000" bIns="33750">
              <a:spAutoFit/>
            </a:bodyPr>
            <a:lstStyle/>
            <a:p>
              <a:pPr algn="ctr">
                <a:lnSpc>
                  <a:spcPct val="100000"/>
                </a:lnSpc>
              </a:pPr>
              <a:r>
                <a:rPr lang="fr-CH" sz="2400" b="1" spc="-1" dirty="0">
                  <a:solidFill>
                    <a:srgbClr val="FFFFFF"/>
                  </a:solidFill>
                  <a:latin typeface="Calibri"/>
                  <a:ea typeface="DejaVu Sans"/>
                </a:rPr>
                <a:t>07</a:t>
              </a:r>
              <a:endParaRPr lang="fr-CH" sz="2400" spc="-1" dirty="0">
                <a:latin typeface="Arial"/>
              </a:endParaRPr>
            </a:p>
          </p:txBody>
        </p:sp>
        <p:grpSp>
          <p:nvGrpSpPr>
            <p:cNvPr id="252" name="Group 49"/>
            <p:cNvGrpSpPr/>
            <p:nvPr/>
          </p:nvGrpSpPr>
          <p:grpSpPr>
            <a:xfrm>
              <a:off x="7367400" y="1927080"/>
              <a:ext cx="4301640" cy="621000"/>
              <a:chOff x="7367400" y="1927080"/>
              <a:chExt cx="4301640" cy="621000"/>
            </a:xfrm>
          </p:grpSpPr>
          <p:sp>
            <p:nvSpPr>
              <p:cNvPr id="253" name="TextBox 50"/>
              <p:cNvSpPr/>
              <p:nvPr/>
            </p:nvSpPr>
            <p:spPr>
              <a:xfrm>
                <a:off x="7367400" y="1927080"/>
                <a:ext cx="4301280" cy="398656"/>
              </a:xfrm>
              <a:prstGeom prst="rect">
                <a:avLst/>
              </a:prstGeom>
              <a:noFill/>
              <a:ln w="0">
                <a:noFill/>
              </a:ln>
            </p:spPr>
            <p:style>
              <a:lnRef idx="0">
                <a:scrgbClr r="0" g="0" b="0"/>
              </a:lnRef>
              <a:fillRef idx="0">
                <a:scrgbClr r="0" g="0" b="0"/>
              </a:fillRef>
              <a:effectRef idx="0">
                <a:scrgbClr r="0" g="0" b="0"/>
              </a:effectRef>
              <a:fontRef idx="minor"/>
            </p:style>
            <p:txBody>
              <a:bodyPr lIns="81000" tIns="33750" rIns="81000" bIns="33750">
                <a:spAutoFit/>
              </a:bodyPr>
              <a:lstStyle/>
              <a:p>
                <a:pPr>
                  <a:lnSpc>
                    <a:spcPct val="100000"/>
                  </a:lnSpc>
                </a:pPr>
                <a:r>
                  <a:rPr lang="fr-CH" sz="1500" b="1" spc="-1" dirty="0">
                    <a:solidFill>
                      <a:srgbClr val="00B050"/>
                    </a:solidFill>
                    <a:latin typeface="Calibri"/>
                    <a:ea typeface="DejaVu Sans"/>
                  </a:rPr>
                  <a:t>Questions et réponses</a:t>
                </a:r>
                <a:endParaRPr lang="fr-CH" sz="1500" spc="-1" dirty="0">
                  <a:solidFill>
                    <a:srgbClr val="00B050"/>
                  </a:solidFill>
                  <a:latin typeface="Arial"/>
                </a:endParaRPr>
              </a:p>
            </p:txBody>
          </p:sp>
          <p:sp>
            <p:nvSpPr>
              <p:cNvPr id="254" name="TextBox 51"/>
              <p:cNvSpPr/>
              <p:nvPr/>
            </p:nvSpPr>
            <p:spPr>
              <a:xfrm>
                <a:off x="7823520" y="2273040"/>
                <a:ext cx="3845520" cy="275040"/>
              </a:xfrm>
              <a:prstGeom prst="rect">
                <a:avLst/>
              </a:prstGeom>
              <a:noFill/>
              <a:ln w="0">
                <a:noFill/>
              </a:ln>
            </p:spPr>
            <p:style>
              <a:lnRef idx="0">
                <a:scrgbClr r="0" g="0" b="0"/>
              </a:lnRef>
              <a:fillRef idx="0">
                <a:scrgbClr r="0" g="0" b="0"/>
              </a:fillRef>
              <a:effectRef idx="0">
                <a:scrgbClr r="0" g="0" b="0"/>
              </a:effectRef>
              <a:fontRef idx="minor"/>
            </p:style>
          </p:sp>
        </p:grpSp>
      </p:grpSp>
      <p:pic>
        <p:nvPicPr>
          <p:cNvPr id="16" name="Image 15">
            <a:extLst>
              <a:ext uri="{FF2B5EF4-FFF2-40B4-BE49-F238E27FC236}">
                <a16:creationId xmlns:a16="http://schemas.microsoft.com/office/drawing/2014/main" id="{5E575E2D-6625-9E4F-8E6D-F22CEFE07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408" y="2601551"/>
            <a:ext cx="2150742" cy="665178"/>
          </a:xfrm>
          <a:prstGeom prst="rect">
            <a:avLst/>
          </a:prstGeom>
        </p:spPr>
      </p:pic>
    </p:spTree>
    <p:extLst>
      <p:ext uri="{BB962C8B-B14F-4D97-AF65-F5344CB8AC3E}">
        <p14:creationId xmlns:p14="http://schemas.microsoft.com/office/powerpoint/2010/main" val="4070582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extBox 2"/>
          <p:cNvSpPr/>
          <p:nvPr/>
        </p:nvSpPr>
        <p:spPr>
          <a:xfrm>
            <a:off x="868320" y="3705874"/>
            <a:ext cx="1965870" cy="131465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ctr">
              <a:lnSpc>
                <a:spcPct val="100000"/>
              </a:lnSpc>
            </a:pPr>
            <a:r>
              <a:rPr lang="en-US" sz="4050" spc="-1" dirty="0" err="1">
                <a:solidFill>
                  <a:srgbClr val="000000"/>
                </a:solidFill>
                <a:latin typeface="Calibri Light"/>
              </a:rPr>
              <a:t>L’éco-système</a:t>
            </a:r>
            <a:endParaRPr lang="fr-CH" sz="4050" spc="-1" dirty="0"/>
          </a:p>
        </p:txBody>
      </p:sp>
      <p:sp>
        <p:nvSpPr>
          <p:cNvPr id="275" name="TextBox 4"/>
          <p:cNvSpPr/>
          <p:nvPr/>
        </p:nvSpPr>
        <p:spPr>
          <a:xfrm>
            <a:off x="4571910" y="1391040"/>
            <a:ext cx="4094550" cy="27590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GB" sz="1350" spc="-1" dirty="0">
                <a:solidFill>
                  <a:srgbClr val="FF0000"/>
                </a:solidFill>
                <a:latin typeface="Calibri"/>
                <a:ea typeface="DejaVu Sans"/>
              </a:rPr>
              <a:t>1. Prendre conscience de la situation de </a:t>
            </a:r>
            <a:r>
              <a:rPr lang="en-GB" sz="1350" spc="-1" dirty="0" err="1">
                <a:solidFill>
                  <a:srgbClr val="FF0000"/>
                </a:solidFill>
                <a:latin typeface="Calibri"/>
                <a:ea typeface="DejaVu Sans"/>
              </a:rPr>
              <a:t>l’écosystème</a:t>
            </a:r>
            <a:endParaRPr lang="fr-CH" sz="1350" spc="-1" dirty="0">
              <a:solidFill>
                <a:srgbClr val="FF0000"/>
              </a:solidFill>
              <a:latin typeface="Arial"/>
            </a:endParaRPr>
          </a:p>
        </p:txBody>
      </p:sp>
      <p:sp>
        <p:nvSpPr>
          <p:cNvPr id="276" name="TextBox 5"/>
          <p:cNvSpPr/>
          <p:nvPr/>
        </p:nvSpPr>
        <p:spPr>
          <a:xfrm>
            <a:off x="4571910" y="2322540"/>
            <a:ext cx="4094550" cy="2284150"/>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fr-CH" sz="1200" spc="-1" dirty="0">
                <a:solidFill>
                  <a:srgbClr val="000000"/>
                </a:solidFill>
                <a:latin typeface="Arial Unicode MS"/>
                <a:ea typeface="Arial Unicode MS"/>
              </a:rPr>
              <a:t>1) 97 % des scientifiques sont d’accord sur :</a:t>
            </a:r>
            <a:endParaRPr lang="fr-CH" sz="1200" spc="-1" dirty="0">
              <a:latin typeface="Arial"/>
            </a:endParaRPr>
          </a:p>
          <a:p>
            <a:pPr>
              <a:lnSpc>
                <a:spcPct val="100000"/>
              </a:lnSpc>
            </a:pPr>
            <a:endParaRPr lang="fr-CH" sz="1200" spc="-1" dirty="0">
              <a:latin typeface="Arial"/>
            </a:endParaRPr>
          </a:p>
          <a:p>
            <a:pPr>
              <a:lnSpc>
                <a:spcPct val="100000"/>
              </a:lnSpc>
            </a:pPr>
            <a:r>
              <a:rPr lang="fr-CH" sz="1200" spc="-1" dirty="0">
                <a:solidFill>
                  <a:srgbClr val="000000"/>
                </a:solidFill>
                <a:latin typeface="Arial Unicode MS"/>
                <a:ea typeface="Arial Unicode MS"/>
              </a:rPr>
              <a:t>a) augmentation de la température globale </a:t>
            </a:r>
            <a:r>
              <a:rPr lang="fr-CH" sz="1200" b="1" spc="-1" dirty="0">
                <a:latin typeface="Arial Unicode MS"/>
                <a:ea typeface="Arial Unicode MS"/>
              </a:rPr>
              <a:t>de 1,1 degré depuis 150 ans</a:t>
            </a:r>
            <a:endParaRPr lang="fr-CH" sz="1200" b="1" spc="-1" dirty="0">
              <a:latin typeface="Arial"/>
            </a:endParaRPr>
          </a:p>
          <a:p>
            <a:pPr>
              <a:lnSpc>
                <a:spcPct val="100000"/>
              </a:lnSpc>
            </a:pPr>
            <a:endParaRPr lang="fr-CH" sz="1200" spc="-1" dirty="0">
              <a:latin typeface="Arial"/>
            </a:endParaRPr>
          </a:p>
          <a:p>
            <a:pPr>
              <a:lnSpc>
                <a:spcPct val="100000"/>
              </a:lnSpc>
            </a:pPr>
            <a:r>
              <a:rPr lang="fr-CH" sz="1200" spc="-1" dirty="0">
                <a:solidFill>
                  <a:srgbClr val="000000"/>
                </a:solidFill>
                <a:latin typeface="Arial Unicode MS"/>
                <a:ea typeface="Arial Unicode MS"/>
              </a:rPr>
              <a:t>b) la principale cause de cette hausse sont la conséquence </a:t>
            </a:r>
            <a:r>
              <a:rPr lang="fr-CH" sz="1200" spc="-1" dirty="0">
                <a:solidFill>
                  <a:srgbClr val="FF0000"/>
                </a:solidFill>
                <a:latin typeface="Arial Unicode MS"/>
                <a:ea typeface="Arial Unicode MS"/>
              </a:rPr>
              <a:t>des activités humaines</a:t>
            </a:r>
            <a:endParaRPr lang="fr-CH" sz="1200" spc="-1" dirty="0">
              <a:solidFill>
                <a:srgbClr val="FF0000"/>
              </a:solidFill>
              <a:latin typeface="Arial"/>
            </a:endParaRPr>
          </a:p>
          <a:p>
            <a:pPr>
              <a:lnSpc>
                <a:spcPct val="100000"/>
              </a:lnSpc>
            </a:pPr>
            <a:endParaRPr lang="fr-CH" sz="1200" spc="-1" dirty="0">
              <a:latin typeface="Arial"/>
            </a:endParaRPr>
          </a:p>
          <a:p>
            <a:pPr>
              <a:lnSpc>
                <a:spcPct val="100000"/>
              </a:lnSpc>
            </a:pPr>
            <a:r>
              <a:rPr lang="fr-CH" sz="1200" spc="-1" dirty="0">
                <a:solidFill>
                  <a:srgbClr val="000000"/>
                </a:solidFill>
                <a:latin typeface="Arial Unicode MS"/>
                <a:ea typeface="Arial Unicode MS"/>
              </a:rPr>
              <a:t>c) En 2100, l’augmentation de température mondiales sera entre 1,5 et 6 degrés </a:t>
            </a:r>
            <a:r>
              <a:rPr lang="fr-CH" sz="1200" spc="-1" dirty="0">
                <a:solidFill>
                  <a:srgbClr val="FF0000"/>
                </a:solidFill>
                <a:latin typeface="Arial Unicode MS"/>
                <a:ea typeface="Arial Unicode MS"/>
              </a:rPr>
              <a:t>(probablement le double pour la Suisse : augmentation entre 3 et 12 degrés!!!) </a:t>
            </a:r>
            <a:r>
              <a:rPr lang="fr-CH" sz="1200" spc="-1" dirty="0">
                <a:solidFill>
                  <a:srgbClr val="000000"/>
                </a:solidFill>
                <a:latin typeface="Arial Unicode MS"/>
                <a:ea typeface="Arial Unicode MS"/>
              </a:rPr>
              <a:t>en fonction des décisions humaines prises</a:t>
            </a:r>
            <a:endParaRPr lang="fr-CH" sz="1200" spc="-1" dirty="0">
              <a:latin typeface="Arial"/>
            </a:endParaRPr>
          </a:p>
        </p:txBody>
      </p:sp>
      <p:sp>
        <p:nvSpPr>
          <p:cNvPr id="277" name="TextBox 6"/>
          <p:cNvSpPr/>
          <p:nvPr/>
        </p:nvSpPr>
        <p:spPr>
          <a:xfrm>
            <a:off x="4571910" y="1929420"/>
            <a:ext cx="4094550" cy="252825"/>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US" sz="1200" b="1" spc="-1" dirty="0">
                <a:solidFill>
                  <a:srgbClr val="262626"/>
                </a:solidFill>
                <a:latin typeface="Calibri"/>
                <a:ea typeface="DejaVu Sans"/>
              </a:rPr>
              <a:t>a) Le </a:t>
            </a:r>
            <a:r>
              <a:rPr lang="en-US" sz="1200" b="1" spc="-1" dirty="0" err="1">
                <a:solidFill>
                  <a:srgbClr val="262626"/>
                </a:solidFill>
                <a:latin typeface="Calibri"/>
                <a:ea typeface="DejaVu Sans"/>
              </a:rPr>
              <a:t>réchauffement</a:t>
            </a:r>
            <a:r>
              <a:rPr lang="en-US" sz="1200" b="1" spc="-1" dirty="0">
                <a:solidFill>
                  <a:srgbClr val="262626"/>
                </a:solidFill>
                <a:latin typeface="Calibri"/>
                <a:ea typeface="DejaVu Sans"/>
              </a:rPr>
              <a:t> </a:t>
            </a:r>
            <a:r>
              <a:rPr lang="en-US" sz="1200" b="1" spc="-1" dirty="0" err="1">
                <a:solidFill>
                  <a:srgbClr val="262626"/>
                </a:solidFill>
                <a:latin typeface="Calibri"/>
                <a:ea typeface="DejaVu Sans"/>
              </a:rPr>
              <a:t>climatique</a:t>
            </a:r>
            <a:endParaRPr lang="fr-CH" sz="1200" spc="-1" dirty="0">
              <a:latin typeface="Arial"/>
            </a:endParaRPr>
          </a:p>
        </p:txBody>
      </p:sp>
      <p:pic>
        <p:nvPicPr>
          <p:cNvPr id="8" name="Image 7">
            <a:extLst>
              <a:ext uri="{FF2B5EF4-FFF2-40B4-BE49-F238E27FC236}">
                <a16:creationId xmlns:a16="http://schemas.microsoft.com/office/drawing/2014/main" id="{92A6668D-08DB-8A40-A870-6851CA2B8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48" y="2631943"/>
            <a:ext cx="2150742" cy="66517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_0"/>
          <p:cNvSpPr/>
          <p:nvPr/>
        </p:nvSpPr>
        <p:spPr>
          <a:xfrm>
            <a:off x="868320" y="3705874"/>
            <a:ext cx="1965870" cy="131465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ctr">
              <a:lnSpc>
                <a:spcPct val="100000"/>
              </a:lnSpc>
            </a:pPr>
            <a:r>
              <a:rPr lang="en-US" sz="4050" spc="-1" dirty="0" err="1">
                <a:solidFill>
                  <a:srgbClr val="000000"/>
                </a:solidFill>
                <a:latin typeface="Calibri Light"/>
              </a:rPr>
              <a:t>L’éco-système</a:t>
            </a:r>
            <a:endParaRPr lang="fr-CH" sz="4050" spc="-1" dirty="0">
              <a:latin typeface="Arial"/>
            </a:endParaRPr>
          </a:p>
        </p:txBody>
      </p:sp>
      <p:sp>
        <p:nvSpPr>
          <p:cNvPr id="280" name="TextBox 4_0"/>
          <p:cNvSpPr/>
          <p:nvPr/>
        </p:nvSpPr>
        <p:spPr>
          <a:xfrm>
            <a:off x="4571910" y="1391040"/>
            <a:ext cx="4094550" cy="27590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GB" sz="1350" spc="-1" dirty="0">
                <a:solidFill>
                  <a:srgbClr val="FF0000"/>
                </a:solidFill>
                <a:latin typeface="Calibri"/>
                <a:ea typeface="DejaVu Sans"/>
              </a:rPr>
              <a:t>1. Prendre conscience de la situation de </a:t>
            </a:r>
            <a:r>
              <a:rPr lang="en-GB" sz="1350" spc="-1" dirty="0" err="1">
                <a:solidFill>
                  <a:srgbClr val="FF0000"/>
                </a:solidFill>
                <a:latin typeface="Calibri"/>
                <a:ea typeface="DejaVu Sans"/>
              </a:rPr>
              <a:t>l’écosystème</a:t>
            </a:r>
            <a:endParaRPr lang="fr-CH" sz="1350" spc="-1" dirty="0">
              <a:solidFill>
                <a:srgbClr val="FF0000"/>
              </a:solidFill>
              <a:latin typeface="Arial"/>
            </a:endParaRPr>
          </a:p>
        </p:txBody>
      </p:sp>
      <p:sp>
        <p:nvSpPr>
          <p:cNvPr id="281" name="TextBox 5_0"/>
          <p:cNvSpPr/>
          <p:nvPr/>
        </p:nvSpPr>
        <p:spPr>
          <a:xfrm>
            <a:off x="4571910" y="2322540"/>
            <a:ext cx="4094550" cy="1901995"/>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324000" indent="-243000" algn="ctr">
              <a:spcBef>
                <a:spcPts val="1063"/>
              </a:spcBef>
            </a:pPr>
            <a:r>
              <a:rPr lang="fr-CH" sz="1200" spc="-1" dirty="0"/>
              <a:t>Causes du réchauffement climatique mondial en %:</a:t>
            </a:r>
          </a:p>
          <a:p>
            <a:pPr marL="324000" indent="-243000">
              <a:spcBef>
                <a:spcPts val="1063"/>
              </a:spcBef>
            </a:pPr>
            <a:r>
              <a:rPr lang="fr-CH" sz="1200" b="1" spc="-1" dirty="0"/>
              <a:t>1) </a:t>
            </a:r>
            <a:r>
              <a:rPr lang="fr-CH" sz="1200" b="1" spc="-1" dirty="0" err="1"/>
              <a:t>énergies</a:t>
            </a:r>
            <a:r>
              <a:rPr lang="fr-CH" sz="1200" b="1" spc="-1" dirty="0"/>
              <a:t> non renouvelables : 40 % (transports, industrie, chauffage) </a:t>
            </a:r>
          </a:p>
          <a:p>
            <a:pPr marL="324000" indent="-243000">
              <a:spcBef>
                <a:spcPts val="1063"/>
              </a:spcBef>
            </a:pPr>
            <a:r>
              <a:rPr lang="fr-CH" sz="1200" b="1" spc="-1" dirty="0"/>
              <a:t>2) consommation de viande : 30 %</a:t>
            </a:r>
          </a:p>
          <a:p>
            <a:pPr marL="324000" indent="-243000">
              <a:spcBef>
                <a:spcPts val="1063"/>
              </a:spcBef>
            </a:pPr>
            <a:r>
              <a:rPr lang="fr-CH" sz="1200" b="1" spc="-1" dirty="0"/>
              <a:t>3) </a:t>
            </a:r>
            <a:r>
              <a:rPr lang="fr-CH" sz="1200" b="1" spc="-1" dirty="0" err="1"/>
              <a:t>défrichage</a:t>
            </a:r>
            <a:r>
              <a:rPr lang="fr-CH" sz="1200" b="1" spc="-1" dirty="0"/>
              <a:t> de la </a:t>
            </a:r>
            <a:r>
              <a:rPr lang="fr-CH" sz="1200" b="1" spc="-1" dirty="0" err="1"/>
              <a:t>forêt</a:t>
            </a:r>
            <a:r>
              <a:rPr lang="fr-CH" sz="1200" b="1" spc="-1" dirty="0"/>
              <a:t> tropicale : 17 %</a:t>
            </a:r>
          </a:p>
          <a:p>
            <a:pPr marL="324000" indent="-243000">
              <a:spcBef>
                <a:spcPts val="1063"/>
              </a:spcBef>
            </a:pPr>
            <a:r>
              <a:rPr lang="fr-CH" sz="1200" b="1" spc="-1" dirty="0"/>
              <a:t>4) autre : 13 %</a:t>
            </a:r>
          </a:p>
          <a:p>
            <a:endParaRPr lang="fr-CH" sz="1050" spc="-1" dirty="0">
              <a:latin typeface="Arial"/>
            </a:endParaRPr>
          </a:p>
        </p:txBody>
      </p:sp>
      <p:sp>
        <p:nvSpPr>
          <p:cNvPr id="282" name="TextBox 6_0"/>
          <p:cNvSpPr/>
          <p:nvPr/>
        </p:nvSpPr>
        <p:spPr>
          <a:xfrm>
            <a:off x="4571910" y="1929420"/>
            <a:ext cx="4094550" cy="252825"/>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US" sz="1200" b="1" spc="-1" dirty="0">
                <a:solidFill>
                  <a:srgbClr val="262626"/>
                </a:solidFill>
                <a:latin typeface="Calibri"/>
                <a:ea typeface="DejaVu Sans"/>
              </a:rPr>
              <a:t>a) Le </a:t>
            </a:r>
            <a:r>
              <a:rPr lang="en-US" sz="1200" b="1" spc="-1" dirty="0" err="1">
                <a:solidFill>
                  <a:srgbClr val="262626"/>
                </a:solidFill>
                <a:latin typeface="Calibri"/>
                <a:ea typeface="DejaVu Sans"/>
              </a:rPr>
              <a:t>réchauffement</a:t>
            </a:r>
            <a:r>
              <a:rPr lang="en-US" sz="1200" b="1" spc="-1" dirty="0">
                <a:solidFill>
                  <a:srgbClr val="262626"/>
                </a:solidFill>
                <a:latin typeface="Calibri"/>
                <a:ea typeface="DejaVu Sans"/>
              </a:rPr>
              <a:t> </a:t>
            </a:r>
            <a:r>
              <a:rPr lang="en-US" sz="1200" b="1" spc="-1" dirty="0" err="1">
                <a:solidFill>
                  <a:srgbClr val="262626"/>
                </a:solidFill>
                <a:latin typeface="Calibri"/>
                <a:ea typeface="DejaVu Sans"/>
              </a:rPr>
              <a:t>climatique</a:t>
            </a:r>
            <a:endParaRPr lang="fr-CH" sz="1200" spc="-1" dirty="0">
              <a:latin typeface="Arial"/>
            </a:endParaRPr>
          </a:p>
        </p:txBody>
      </p:sp>
      <p:pic>
        <p:nvPicPr>
          <p:cNvPr id="8" name="Image 7">
            <a:extLst>
              <a:ext uri="{FF2B5EF4-FFF2-40B4-BE49-F238E27FC236}">
                <a16:creationId xmlns:a16="http://schemas.microsoft.com/office/drawing/2014/main" id="{E6CD239D-9571-1F47-831A-0DDA3EEE5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48" y="2595535"/>
            <a:ext cx="2150742" cy="66517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_0"/>
          <p:cNvSpPr/>
          <p:nvPr/>
        </p:nvSpPr>
        <p:spPr>
          <a:xfrm>
            <a:off x="868320" y="3705874"/>
            <a:ext cx="1965870" cy="131465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ctr">
              <a:lnSpc>
                <a:spcPct val="100000"/>
              </a:lnSpc>
            </a:pPr>
            <a:r>
              <a:rPr lang="en-US" sz="4050" spc="-1" dirty="0" err="1">
                <a:solidFill>
                  <a:srgbClr val="000000"/>
                </a:solidFill>
                <a:latin typeface="Calibri Light"/>
                <a:ea typeface="DejaVu Sans"/>
              </a:rPr>
              <a:t>L’éco-système</a:t>
            </a:r>
            <a:endParaRPr lang="fr-CH" sz="4050" spc="-1" dirty="0">
              <a:latin typeface="Arial"/>
            </a:endParaRPr>
          </a:p>
        </p:txBody>
      </p:sp>
      <p:sp>
        <p:nvSpPr>
          <p:cNvPr id="280" name="TextBox 4_0"/>
          <p:cNvSpPr/>
          <p:nvPr/>
        </p:nvSpPr>
        <p:spPr>
          <a:xfrm>
            <a:off x="4571910" y="1391040"/>
            <a:ext cx="4094550" cy="27590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GB" sz="1350" spc="-1" dirty="0">
                <a:solidFill>
                  <a:srgbClr val="FF0000"/>
                </a:solidFill>
                <a:latin typeface="Calibri"/>
                <a:ea typeface="DejaVu Sans"/>
              </a:rPr>
              <a:t>1. Prendre conscience de la situation de </a:t>
            </a:r>
            <a:r>
              <a:rPr lang="en-GB" sz="1350" spc="-1" dirty="0" err="1">
                <a:solidFill>
                  <a:srgbClr val="FF0000"/>
                </a:solidFill>
                <a:latin typeface="Calibri"/>
                <a:ea typeface="DejaVu Sans"/>
              </a:rPr>
              <a:t>l’écosystème</a:t>
            </a:r>
            <a:endParaRPr lang="fr-CH" sz="1350" spc="-1" dirty="0">
              <a:solidFill>
                <a:srgbClr val="FF0000"/>
              </a:solidFill>
              <a:latin typeface="Arial"/>
            </a:endParaRPr>
          </a:p>
        </p:txBody>
      </p:sp>
      <p:sp>
        <p:nvSpPr>
          <p:cNvPr id="281" name="TextBox 5_0"/>
          <p:cNvSpPr/>
          <p:nvPr/>
        </p:nvSpPr>
        <p:spPr>
          <a:xfrm>
            <a:off x="4571910" y="2322540"/>
            <a:ext cx="4094550" cy="2363659"/>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324000" indent="-243000" algn="ctr">
              <a:spcBef>
                <a:spcPts val="1063"/>
              </a:spcBef>
            </a:pPr>
            <a:r>
              <a:rPr lang="fr-CH" sz="1200" spc="-1" dirty="0"/>
              <a:t>3 scénario possibles:</a:t>
            </a:r>
          </a:p>
          <a:p>
            <a:pPr marL="81000" algn="ctr">
              <a:spcBef>
                <a:spcPts val="1063"/>
              </a:spcBef>
            </a:pPr>
            <a:r>
              <a:rPr lang="fr-CH" sz="1200" b="1" spc="-1" dirty="0"/>
              <a:t>Scénario 1 </a:t>
            </a:r>
            <a:endParaRPr lang="fr-CH" sz="1200" spc="-1" dirty="0"/>
          </a:p>
          <a:p>
            <a:pPr marL="324000" indent="-243000" algn="ctr">
              <a:spcBef>
                <a:spcPts val="1063"/>
              </a:spcBef>
            </a:pPr>
            <a:r>
              <a:rPr lang="fr-CH" b="1" spc="-1" dirty="0"/>
              <a:t>« On fait comme d’habitude »</a:t>
            </a:r>
          </a:p>
          <a:p>
            <a:pPr marL="324000" indent="-243000">
              <a:spcBef>
                <a:spcPts val="1063"/>
              </a:spcBef>
              <a:buClr>
                <a:srgbClr val="000000"/>
              </a:buClr>
              <a:buFont typeface="StarSymbol"/>
              <a:buAutoNum type="arabicParenR"/>
            </a:pPr>
            <a:r>
              <a:rPr lang="fr-CH" sz="1200" spc="-1" dirty="0"/>
              <a:t>Les politiciens et les chefs d’entreprise parlent de réussite, de croissance, d’innovation </a:t>
            </a:r>
          </a:p>
          <a:p>
            <a:pPr marL="324000" indent="-243000">
              <a:spcBef>
                <a:spcPts val="1063"/>
              </a:spcBef>
              <a:buClr>
                <a:srgbClr val="000000"/>
              </a:buClr>
              <a:buFont typeface="StarSymbol"/>
              <a:buAutoNum type="arabicParenR"/>
            </a:pPr>
            <a:r>
              <a:rPr lang="fr-CH" sz="1200" spc="-1" dirty="0"/>
              <a:t>Discours : « la croissance économique et la technologie résoudra tous les problèmes de société: pauvreté, chômage, environnement »</a:t>
            </a:r>
          </a:p>
          <a:p>
            <a:endParaRPr lang="fr-CH" sz="1050" spc="-1" dirty="0">
              <a:latin typeface="Arial"/>
            </a:endParaRPr>
          </a:p>
        </p:txBody>
      </p:sp>
      <p:sp>
        <p:nvSpPr>
          <p:cNvPr id="282" name="TextBox 6_0"/>
          <p:cNvSpPr/>
          <p:nvPr/>
        </p:nvSpPr>
        <p:spPr>
          <a:xfrm>
            <a:off x="4571910" y="1929420"/>
            <a:ext cx="4094550" cy="252825"/>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US" sz="1200" b="1" spc="-1" dirty="0">
                <a:solidFill>
                  <a:srgbClr val="262626"/>
                </a:solidFill>
                <a:latin typeface="Calibri"/>
                <a:ea typeface="DejaVu Sans"/>
              </a:rPr>
              <a:t>a) Le </a:t>
            </a:r>
            <a:r>
              <a:rPr lang="en-US" sz="1200" b="1" spc="-1" dirty="0" err="1">
                <a:solidFill>
                  <a:srgbClr val="262626"/>
                </a:solidFill>
                <a:latin typeface="Calibri"/>
                <a:ea typeface="DejaVu Sans"/>
              </a:rPr>
              <a:t>réchauffement</a:t>
            </a:r>
            <a:r>
              <a:rPr lang="en-US" sz="1200" b="1" spc="-1" dirty="0">
                <a:solidFill>
                  <a:srgbClr val="262626"/>
                </a:solidFill>
                <a:latin typeface="Calibri"/>
                <a:ea typeface="DejaVu Sans"/>
              </a:rPr>
              <a:t> </a:t>
            </a:r>
            <a:r>
              <a:rPr lang="en-US" sz="1200" b="1" spc="-1" dirty="0" err="1">
                <a:solidFill>
                  <a:srgbClr val="262626"/>
                </a:solidFill>
                <a:latin typeface="Calibri"/>
                <a:ea typeface="DejaVu Sans"/>
              </a:rPr>
              <a:t>climatique</a:t>
            </a:r>
            <a:endParaRPr lang="fr-CH" sz="1200" spc="-1" dirty="0">
              <a:latin typeface="Arial"/>
            </a:endParaRPr>
          </a:p>
        </p:txBody>
      </p:sp>
      <p:pic>
        <p:nvPicPr>
          <p:cNvPr id="8" name="Image 7">
            <a:extLst>
              <a:ext uri="{FF2B5EF4-FFF2-40B4-BE49-F238E27FC236}">
                <a16:creationId xmlns:a16="http://schemas.microsoft.com/office/drawing/2014/main" id="{F44D10D7-C8F5-1042-9AED-893F0AE25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48" y="2623036"/>
            <a:ext cx="2150742" cy="665178"/>
          </a:xfrm>
          <a:prstGeom prst="rect">
            <a:avLst/>
          </a:prstGeom>
        </p:spPr>
      </p:pic>
    </p:spTree>
    <p:extLst>
      <p:ext uri="{BB962C8B-B14F-4D97-AF65-F5344CB8AC3E}">
        <p14:creationId xmlns:p14="http://schemas.microsoft.com/office/powerpoint/2010/main" val="2801712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3B43756-6166-4410-A050-807BB4EC9927}"/>
              </a:ext>
            </a:extLst>
          </p:cNvPr>
          <p:cNvSpPr>
            <a:spLocks noGrp="1" noChangeArrowheads="1"/>
          </p:cNvSpPr>
          <p:nvPr>
            <p:ph type="title"/>
          </p:nvPr>
        </p:nvSpPr>
        <p:spPr>
          <a:xfrm>
            <a:off x="755650" y="549275"/>
            <a:ext cx="5976590" cy="457200"/>
          </a:xfrm>
          <a:noFill/>
        </p:spPr>
        <p:txBody>
          <a:bodyPr/>
          <a:lstStyle/>
          <a:p>
            <a:r>
              <a:rPr lang="fr-CH" altLang="de-DE" sz="2800" b="1" dirty="0">
                <a:latin typeface="ITC Officina Sans Book" panose="020B0500000000000000" pitchFamily="34" charset="0"/>
                <a:cs typeface="Times New Roman" panose="02020603050405020304" pitchFamily="18" charset="0"/>
              </a:rPr>
              <a:t>	Objectifs de la formation</a:t>
            </a:r>
          </a:p>
        </p:txBody>
      </p:sp>
      <p:sp>
        <p:nvSpPr>
          <p:cNvPr id="29699" name="Rechteck 3">
            <a:extLst>
              <a:ext uri="{FF2B5EF4-FFF2-40B4-BE49-F238E27FC236}">
                <a16:creationId xmlns:a16="http://schemas.microsoft.com/office/drawing/2014/main" id="{C621551D-9399-4935-98FC-AD7AC26DA60A}"/>
              </a:ext>
            </a:extLst>
          </p:cNvPr>
          <p:cNvSpPr>
            <a:spLocks noChangeArrowheads="1"/>
          </p:cNvSpPr>
          <p:nvPr/>
        </p:nvSpPr>
        <p:spPr bwMode="auto">
          <a:xfrm>
            <a:off x="755650" y="1628775"/>
            <a:ext cx="80645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indent="0">
              <a:lnSpc>
                <a:spcPct val="90000"/>
              </a:lnSpc>
              <a:spcAft>
                <a:spcPts val="600"/>
              </a:spcAft>
              <a:buSzPct val="55000"/>
              <a:buNone/>
            </a:pPr>
            <a:r>
              <a:rPr lang="fr-CH" altLang="de-DE" sz="2000" b="1" dirty="0">
                <a:solidFill>
                  <a:srgbClr val="57A81C"/>
                </a:solidFill>
                <a:latin typeface="ITC Officina Sans Book" panose="020B0500000000000000" pitchFamily="34" charset="0"/>
              </a:rPr>
              <a:t>Objectifs pour le jour 1: </a:t>
            </a:r>
          </a:p>
          <a:p>
            <a:pPr marL="0" indent="0">
              <a:lnSpc>
                <a:spcPct val="90000"/>
              </a:lnSpc>
              <a:spcAft>
                <a:spcPts val="600"/>
              </a:spcAft>
              <a:buSzPct val="55000"/>
              <a:buNone/>
            </a:pPr>
            <a:endParaRPr lang="fr-CH" altLang="de-DE" sz="2000" dirty="0">
              <a:solidFill>
                <a:srgbClr val="57A81C"/>
              </a:solidFill>
              <a:latin typeface="ITC Officina Sans Book" panose="020B0500000000000000" pitchFamily="34" charset="0"/>
            </a:endParaRPr>
          </a:p>
          <a:p>
            <a:pPr marL="0" indent="0">
              <a:buNone/>
            </a:pPr>
            <a:r>
              <a:rPr lang="fr-CH" sz="2000" dirty="0">
                <a:solidFill>
                  <a:srgbClr val="57A81C"/>
                </a:solidFill>
                <a:latin typeface="ITC Officina Sans Book" panose="020B0500000000000000" pitchFamily="34" charset="0"/>
              </a:rPr>
              <a:t>Après la formation du jour 1, les participants seront capables de :</a:t>
            </a:r>
          </a:p>
          <a:p>
            <a:pPr marL="0" indent="0">
              <a:buNone/>
            </a:pPr>
            <a:endParaRPr lang="fr-CH" sz="2000" dirty="0">
              <a:latin typeface="ITC Officina Sans Book" panose="020B0500000000000000" pitchFamily="34" charset="0"/>
            </a:endParaRPr>
          </a:p>
          <a:p>
            <a:pPr lvl="0"/>
            <a:r>
              <a:rPr lang="fr-CH" sz="2000" dirty="0">
                <a:solidFill>
                  <a:srgbClr val="57A81C"/>
                </a:solidFill>
                <a:latin typeface="ITC Officina Sans Book" panose="020B0500000000000000" pitchFamily="34" charset="0"/>
              </a:rPr>
              <a:t>Expliquer les notions de base du Coq vert</a:t>
            </a:r>
          </a:p>
          <a:p>
            <a:pPr lvl="0"/>
            <a:endParaRPr lang="fr-CH" sz="2000" dirty="0">
              <a:solidFill>
                <a:srgbClr val="57A81C"/>
              </a:solidFill>
              <a:latin typeface="ITC Officina Sans Book" panose="020B0500000000000000" pitchFamily="34" charset="0"/>
            </a:endParaRPr>
          </a:p>
          <a:p>
            <a:pPr lvl="0"/>
            <a:r>
              <a:rPr lang="fr-CH" sz="2000" dirty="0">
                <a:solidFill>
                  <a:srgbClr val="57A81C"/>
                </a:solidFill>
                <a:latin typeface="ITC Officina Sans Book" panose="020B0500000000000000" pitchFamily="34" charset="0"/>
              </a:rPr>
              <a:t>Conseiller la paroisse pour prendre la décision de s’engager dans le management environnemental</a:t>
            </a:r>
          </a:p>
          <a:p>
            <a:pPr lvl="0"/>
            <a:endParaRPr lang="fr-CH" sz="2000" dirty="0">
              <a:solidFill>
                <a:srgbClr val="57A81C"/>
              </a:solidFill>
              <a:latin typeface="ITC Officina Sans Book" panose="020B0500000000000000" pitchFamily="34" charset="0"/>
            </a:endParaRPr>
          </a:p>
          <a:p>
            <a:pPr lvl="0"/>
            <a:r>
              <a:rPr lang="fr-CH" sz="2000" dirty="0">
                <a:solidFill>
                  <a:srgbClr val="57A81C"/>
                </a:solidFill>
                <a:latin typeface="ITC Officina Sans Book" panose="020B0500000000000000" pitchFamily="34" charset="0"/>
              </a:rPr>
              <a:t>Accompagner la paroisse pour constituer l’équipe Environnement</a:t>
            </a:r>
          </a:p>
          <a:p>
            <a:pPr lvl="0"/>
            <a:endParaRPr lang="fr-CH" sz="2000" dirty="0">
              <a:solidFill>
                <a:srgbClr val="57A81C"/>
              </a:solidFill>
              <a:latin typeface="ITC Officina Sans Book" panose="020B0500000000000000" pitchFamily="34" charset="0"/>
            </a:endParaRPr>
          </a:p>
          <a:p>
            <a:pPr lvl="0"/>
            <a:r>
              <a:rPr lang="fr-CH" sz="2000" dirty="0">
                <a:solidFill>
                  <a:srgbClr val="57A81C"/>
                </a:solidFill>
                <a:latin typeface="ITC Officina Sans Book" panose="020B0500000000000000" pitchFamily="34" charset="0"/>
              </a:rPr>
              <a:t>Conseiller la paroisse pour la rédaction des Lignes directrices pour la Création</a:t>
            </a:r>
            <a:endParaRPr lang="de-CH" altLang="de-DE" sz="2400" b="1" dirty="0">
              <a:solidFill>
                <a:schemeClr val="tx2"/>
              </a:solidFill>
              <a:latin typeface="ITC Officina Sans Book" panose="020B0500000000000000" pitchFamily="34" charset="0"/>
              <a:ea typeface="+mj-ea"/>
              <a:cs typeface="Times New Roman" panose="02020603050405020304" pitchFamily="18" charset="0"/>
            </a:endParaRPr>
          </a:p>
        </p:txBody>
      </p:sp>
    </p:spTree>
    <p:extLst>
      <p:ext uri="{BB962C8B-B14F-4D97-AF65-F5344CB8AC3E}">
        <p14:creationId xmlns:p14="http://schemas.microsoft.com/office/powerpoint/2010/main" val="88572846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Shape 1"/>
          <p:cNvSpPr txBox="1"/>
          <p:nvPr/>
        </p:nvSpPr>
        <p:spPr>
          <a:xfrm>
            <a:off x="1485556" y="1062264"/>
            <a:ext cx="6172220" cy="858757"/>
          </a:xfrm>
          <a:prstGeom prst="rect">
            <a:avLst/>
          </a:prstGeom>
          <a:solidFill>
            <a:srgbClr val="FFFFFF">
              <a:alpha val="50000"/>
            </a:srgbClr>
          </a:solidFill>
          <a:ln>
            <a:noFill/>
          </a:ln>
        </p:spPr>
        <p:txBody>
          <a:bodyPr lIns="0" tIns="0" rIns="0" bIns="0" anchor="ctr"/>
          <a:lstStyle/>
          <a:p>
            <a:pPr algn="ctr"/>
            <a:r>
              <a:rPr lang="fr-CH" sz="2994" spc="-1" dirty="0">
                <a:latin typeface="Arial"/>
              </a:rPr>
              <a:t>Scénario 1</a:t>
            </a:r>
          </a:p>
        </p:txBody>
      </p:sp>
      <p:pic>
        <p:nvPicPr>
          <p:cNvPr id="93" name="Image 92"/>
          <p:cNvPicPr/>
          <p:nvPr/>
        </p:nvPicPr>
        <p:blipFill>
          <a:blip r:embed="rId2"/>
          <a:stretch/>
        </p:blipFill>
        <p:spPr>
          <a:xfrm>
            <a:off x="0" y="0"/>
            <a:ext cx="9144000" cy="6858000"/>
          </a:xfrm>
          <a:prstGeom prst="rect">
            <a:avLst/>
          </a:prstGeom>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_0"/>
          <p:cNvSpPr/>
          <p:nvPr/>
        </p:nvSpPr>
        <p:spPr>
          <a:xfrm>
            <a:off x="868320" y="3705874"/>
            <a:ext cx="1965870" cy="131465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ctr">
              <a:lnSpc>
                <a:spcPct val="100000"/>
              </a:lnSpc>
            </a:pPr>
            <a:r>
              <a:rPr lang="en-US" sz="4050" spc="-1" dirty="0" err="1">
                <a:solidFill>
                  <a:srgbClr val="000000"/>
                </a:solidFill>
                <a:latin typeface="Calibri Light"/>
                <a:ea typeface="DejaVu Sans"/>
              </a:rPr>
              <a:t>L’éco-système</a:t>
            </a:r>
            <a:endParaRPr lang="fr-CH" sz="4050" spc="-1" dirty="0">
              <a:latin typeface="Arial"/>
            </a:endParaRPr>
          </a:p>
        </p:txBody>
      </p:sp>
      <p:sp>
        <p:nvSpPr>
          <p:cNvPr id="280" name="TextBox 4_0"/>
          <p:cNvSpPr/>
          <p:nvPr/>
        </p:nvSpPr>
        <p:spPr>
          <a:xfrm>
            <a:off x="4571910" y="1391040"/>
            <a:ext cx="4094550" cy="27590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GB" sz="1350" spc="-1" dirty="0">
                <a:solidFill>
                  <a:srgbClr val="FF0000"/>
                </a:solidFill>
                <a:latin typeface="Calibri"/>
                <a:ea typeface="DejaVu Sans"/>
              </a:rPr>
              <a:t>1. Prendre conscience de la situation de </a:t>
            </a:r>
            <a:r>
              <a:rPr lang="en-GB" sz="1350" spc="-1" dirty="0" err="1">
                <a:solidFill>
                  <a:srgbClr val="FF0000"/>
                </a:solidFill>
                <a:latin typeface="Calibri"/>
                <a:ea typeface="DejaVu Sans"/>
              </a:rPr>
              <a:t>l’écosystème</a:t>
            </a:r>
            <a:endParaRPr lang="fr-CH" sz="1350" spc="-1" dirty="0">
              <a:solidFill>
                <a:srgbClr val="FF0000"/>
              </a:solidFill>
              <a:latin typeface="Arial"/>
            </a:endParaRPr>
          </a:p>
        </p:txBody>
      </p:sp>
      <p:sp>
        <p:nvSpPr>
          <p:cNvPr id="281" name="TextBox 5_0"/>
          <p:cNvSpPr/>
          <p:nvPr/>
        </p:nvSpPr>
        <p:spPr>
          <a:xfrm>
            <a:off x="4571910" y="2322540"/>
            <a:ext cx="4094550" cy="232005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324000" indent="-243000" algn="ctr">
              <a:spcBef>
                <a:spcPts val="1063"/>
              </a:spcBef>
            </a:pPr>
            <a:r>
              <a:rPr lang="fr-CH" sz="1200" b="1" spc="-1" dirty="0"/>
              <a:t>Scénario 2 </a:t>
            </a:r>
            <a:endParaRPr lang="fr-CH" sz="1200" spc="-1" dirty="0"/>
          </a:p>
          <a:p>
            <a:pPr marL="324000" indent="-243000" algn="ctr">
              <a:spcBef>
                <a:spcPts val="1063"/>
              </a:spcBef>
            </a:pPr>
            <a:r>
              <a:rPr lang="fr-CH" sz="1200" spc="-1" dirty="0"/>
              <a:t>La Grande Désintégration</a:t>
            </a:r>
          </a:p>
          <a:p>
            <a:pPr marL="324000" indent="-243000" algn="ctr">
              <a:spcBef>
                <a:spcPts val="1063"/>
              </a:spcBef>
            </a:pPr>
            <a:endParaRPr lang="fr-CH" sz="1200" spc="-1" dirty="0"/>
          </a:p>
          <a:p>
            <a:pPr marL="324000" indent="-243000" algn="ctr">
              <a:spcBef>
                <a:spcPts val="1063"/>
              </a:spcBef>
            </a:pPr>
            <a:r>
              <a:rPr lang="fr-CH" b="1" spc="-1" dirty="0">
                <a:solidFill>
                  <a:srgbClr val="FF0000"/>
                </a:solidFill>
              </a:rPr>
              <a:t>« Tout est perdu » </a:t>
            </a:r>
          </a:p>
          <a:p>
            <a:pPr marL="324000" indent="-243000" algn="ctr">
              <a:spcBef>
                <a:spcPts val="1063"/>
              </a:spcBef>
            </a:pPr>
            <a:r>
              <a:rPr lang="fr-CH" sz="1200" spc="-1" dirty="0"/>
              <a:t> </a:t>
            </a:r>
          </a:p>
          <a:p>
            <a:pPr marL="81000">
              <a:spcBef>
                <a:spcPts val="1063"/>
              </a:spcBef>
              <a:buClr>
                <a:srgbClr val="000000"/>
              </a:buClr>
            </a:pPr>
            <a:r>
              <a:rPr lang="fr-CH" sz="1200" spc="-1" dirty="0"/>
              <a:t>scénario catastrophe : </a:t>
            </a:r>
            <a:r>
              <a:rPr lang="fr-CH" sz="1200" spc="-1" dirty="0" err="1"/>
              <a:t>collapsologie</a:t>
            </a:r>
            <a:r>
              <a:rPr lang="fr-CH" sz="1200" spc="-1" dirty="0"/>
              <a:t>, éco-anxiété paralysante, </a:t>
            </a:r>
            <a:r>
              <a:rPr lang="fr-CH" sz="1200" spc="-1" dirty="0" err="1"/>
              <a:t>survivalisme</a:t>
            </a:r>
            <a:r>
              <a:rPr lang="fr-CH" sz="1200" spc="-1" dirty="0"/>
              <a:t>, millénarisme.</a:t>
            </a:r>
          </a:p>
          <a:p>
            <a:endParaRPr lang="fr-CH" sz="1050" spc="-1" dirty="0">
              <a:latin typeface="Arial"/>
            </a:endParaRPr>
          </a:p>
        </p:txBody>
      </p:sp>
      <p:sp>
        <p:nvSpPr>
          <p:cNvPr id="282" name="TextBox 6_0"/>
          <p:cNvSpPr/>
          <p:nvPr/>
        </p:nvSpPr>
        <p:spPr>
          <a:xfrm>
            <a:off x="4571910" y="1929420"/>
            <a:ext cx="4094550" cy="252825"/>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US" sz="1200" b="1" spc="-1" dirty="0">
                <a:solidFill>
                  <a:srgbClr val="262626"/>
                </a:solidFill>
                <a:latin typeface="Calibri"/>
                <a:ea typeface="DejaVu Sans"/>
              </a:rPr>
              <a:t>a) Le </a:t>
            </a:r>
            <a:r>
              <a:rPr lang="en-US" sz="1200" b="1" spc="-1" dirty="0" err="1">
                <a:solidFill>
                  <a:srgbClr val="262626"/>
                </a:solidFill>
                <a:latin typeface="Calibri"/>
                <a:ea typeface="DejaVu Sans"/>
              </a:rPr>
              <a:t>réchauffement</a:t>
            </a:r>
            <a:r>
              <a:rPr lang="en-US" sz="1200" b="1" spc="-1" dirty="0">
                <a:solidFill>
                  <a:srgbClr val="262626"/>
                </a:solidFill>
                <a:latin typeface="Calibri"/>
                <a:ea typeface="DejaVu Sans"/>
              </a:rPr>
              <a:t> </a:t>
            </a:r>
            <a:r>
              <a:rPr lang="en-US" sz="1200" b="1" spc="-1" dirty="0" err="1">
                <a:solidFill>
                  <a:srgbClr val="262626"/>
                </a:solidFill>
                <a:latin typeface="Calibri"/>
                <a:ea typeface="DejaVu Sans"/>
              </a:rPr>
              <a:t>climatique</a:t>
            </a:r>
            <a:endParaRPr lang="fr-CH" sz="1200" spc="-1" dirty="0">
              <a:latin typeface="Arial"/>
            </a:endParaRPr>
          </a:p>
        </p:txBody>
      </p:sp>
      <p:pic>
        <p:nvPicPr>
          <p:cNvPr id="8" name="Image 7">
            <a:extLst>
              <a:ext uri="{FF2B5EF4-FFF2-40B4-BE49-F238E27FC236}">
                <a16:creationId xmlns:a16="http://schemas.microsoft.com/office/drawing/2014/main" id="{9F46E9D0-CDA6-AC4B-ABCC-F9C63FCD7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48" y="2561021"/>
            <a:ext cx="2150742" cy="665178"/>
          </a:xfrm>
          <a:prstGeom prst="rect">
            <a:avLst/>
          </a:prstGeom>
        </p:spPr>
      </p:pic>
    </p:spTree>
    <p:extLst>
      <p:ext uri="{BB962C8B-B14F-4D97-AF65-F5344CB8AC3E}">
        <p14:creationId xmlns:p14="http://schemas.microsoft.com/office/powerpoint/2010/main" val="2825687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Shape 1"/>
          <p:cNvSpPr txBox="1"/>
          <p:nvPr/>
        </p:nvSpPr>
        <p:spPr>
          <a:xfrm>
            <a:off x="1485556" y="1062264"/>
            <a:ext cx="6172220" cy="858757"/>
          </a:xfrm>
          <a:prstGeom prst="rect">
            <a:avLst/>
          </a:prstGeom>
          <a:solidFill>
            <a:srgbClr val="FFFFFF">
              <a:alpha val="50000"/>
            </a:srgbClr>
          </a:solidFill>
          <a:ln>
            <a:noFill/>
          </a:ln>
        </p:spPr>
        <p:txBody>
          <a:bodyPr lIns="0" tIns="0" rIns="0" bIns="0" anchor="ctr"/>
          <a:lstStyle/>
          <a:p>
            <a:pPr algn="ctr"/>
            <a:r>
              <a:rPr lang="fr-CH" sz="2994" spc="-1">
                <a:latin typeface="Arial"/>
              </a:rPr>
              <a:t>Scénario 2</a:t>
            </a:r>
          </a:p>
        </p:txBody>
      </p:sp>
      <p:sp>
        <p:nvSpPr>
          <p:cNvPr id="97" name="TextShape 2"/>
          <p:cNvSpPr txBox="1"/>
          <p:nvPr/>
        </p:nvSpPr>
        <p:spPr>
          <a:xfrm>
            <a:off x="1485556" y="2060881"/>
            <a:ext cx="6172220" cy="3303249"/>
          </a:xfrm>
          <a:prstGeom prst="rect">
            <a:avLst/>
          </a:prstGeom>
          <a:solidFill>
            <a:srgbClr val="FFFFFF">
              <a:alpha val="50000"/>
            </a:srgbClr>
          </a:solidFill>
          <a:ln>
            <a:noFill/>
          </a:ln>
        </p:spPr>
        <p:txBody>
          <a:bodyPr lIns="0" tIns="0" rIns="0" bIns="0">
            <a:normAutofit/>
          </a:bodyPr>
          <a:lstStyle/>
          <a:p>
            <a:pPr marL="293933" indent="-220450" algn="ctr">
              <a:spcBef>
                <a:spcPts val="965"/>
              </a:spcBef>
            </a:pPr>
            <a:r>
              <a:rPr lang="fr-CH" sz="2177" spc="-1">
                <a:latin typeface="Arial"/>
              </a:rPr>
              <a:t> </a:t>
            </a:r>
          </a:p>
          <a:p>
            <a:pPr marL="293933" indent="-220450" algn="ctr">
              <a:spcBef>
                <a:spcPts val="965"/>
              </a:spcBef>
            </a:pPr>
            <a:r>
              <a:rPr lang="fr-CH" sz="2177" spc="-1">
                <a:latin typeface="Arial"/>
              </a:rPr>
              <a:t> </a:t>
            </a:r>
          </a:p>
        </p:txBody>
      </p:sp>
      <p:pic>
        <p:nvPicPr>
          <p:cNvPr id="98" name="Image 97"/>
          <p:cNvPicPr/>
          <p:nvPr/>
        </p:nvPicPr>
        <p:blipFill>
          <a:blip r:embed="rId2"/>
          <a:stretch/>
        </p:blipFill>
        <p:spPr>
          <a:xfrm>
            <a:off x="0" y="0"/>
            <a:ext cx="9144000" cy="68580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_0"/>
          <p:cNvSpPr/>
          <p:nvPr/>
        </p:nvSpPr>
        <p:spPr>
          <a:xfrm>
            <a:off x="868320" y="3705874"/>
            <a:ext cx="1965870" cy="131465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ctr">
              <a:lnSpc>
                <a:spcPct val="100000"/>
              </a:lnSpc>
            </a:pPr>
            <a:r>
              <a:rPr lang="en-US" sz="4050" spc="-1" dirty="0" err="1">
                <a:solidFill>
                  <a:srgbClr val="000000"/>
                </a:solidFill>
                <a:latin typeface="Calibri Light"/>
                <a:ea typeface="DejaVu Sans"/>
              </a:rPr>
              <a:t>L’éco-système</a:t>
            </a:r>
            <a:endParaRPr lang="fr-CH" sz="4050" spc="-1" dirty="0">
              <a:latin typeface="Arial"/>
            </a:endParaRPr>
          </a:p>
        </p:txBody>
      </p:sp>
      <p:sp>
        <p:nvSpPr>
          <p:cNvPr id="280" name="TextBox 4_0"/>
          <p:cNvSpPr/>
          <p:nvPr/>
        </p:nvSpPr>
        <p:spPr>
          <a:xfrm>
            <a:off x="4571910" y="1391040"/>
            <a:ext cx="4094550" cy="27590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GB" sz="1350" spc="-1" dirty="0">
                <a:solidFill>
                  <a:srgbClr val="FF0000"/>
                </a:solidFill>
                <a:latin typeface="Calibri"/>
                <a:ea typeface="DejaVu Sans"/>
              </a:rPr>
              <a:t>1. Prendre conscience de la situation de </a:t>
            </a:r>
            <a:r>
              <a:rPr lang="en-GB" sz="1350" spc="-1" dirty="0" err="1">
                <a:solidFill>
                  <a:srgbClr val="FF0000"/>
                </a:solidFill>
                <a:latin typeface="Calibri"/>
                <a:ea typeface="DejaVu Sans"/>
              </a:rPr>
              <a:t>l’écosystème</a:t>
            </a:r>
            <a:endParaRPr lang="fr-CH" sz="1350" spc="-1" dirty="0">
              <a:solidFill>
                <a:srgbClr val="FF0000"/>
              </a:solidFill>
              <a:latin typeface="Arial"/>
            </a:endParaRPr>
          </a:p>
        </p:txBody>
      </p:sp>
      <p:sp>
        <p:nvSpPr>
          <p:cNvPr id="281" name="TextBox 5_0"/>
          <p:cNvSpPr/>
          <p:nvPr/>
        </p:nvSpPr>
        <p:spPr>
          <a:xfrm>
            <a:off x="4571910" y="2322541"/>
            <a:ext cx="4094550" cy="199432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81000" algn="ctr">
              <a:spcBef>
                <a:spcPts val="1063"/>
              </a:spcBef>
            </a:pPr>
            <a:r>
              <a:rPr lang="fr-CH" sz="1200" b="1" spc="-1" dirty="0"/>
              <a:t>Scénario 3 </a:t>
            </a:r>
          </a:p>
          <a:p>
            <a:pPr marL="81000">
              <a:spcBef>
                <a:spcPts val="1063"/>
              </a:spcBef>
            </a:pPr>
            <a:endParaRPr lang="fr-CH" sz="1200" spc="-1" dirty="0"/>
          </a:p>
          <a:p>
            <a:pPr marL="324000" indent="-243000" algn="ctr">
              <a:spcBef>
                <a:spcPts val="1063"/>
              </a:spcBef>
            </a:pPr>
            <a:r>
              <a:rPr lang="fr-CH" b="1" spc="-1" dirty="0">
                <a:solidFill>
                  <a:srgbClr val="00B050"/>
                </a:solidFill>
              </a:rPr>
              <a:t>Le Changement de Cap </a:t>
            </a:r>
          </a:p>
          <a:p>
            <a:pPr marL="324000" indent="-243000" algn="ctr">
              <a:spcBef>
                <a:spcPts val="1063"/>
              </a:spcBef>
            </a:pPr>
            <a:r>
              <a:rPr lang="fr-CH" sz="1200" spc="-1" dirty="0"/>
              <a:t> </a:t>
            </a:r>
          </a:p>
          <a:p>
            <a:pPr marL="81000">
              <a:spcBef>
                <a:spcPts val="1063"/>
              </a:spcBef>
            </a:pPr>
            <a:r>
              <a:rPr lang="fr-CH" sz="1200" spc="-1" dirty="0"/>
              <a:t>Déjà fait dans l’histoire: révolution agricole et industrielle, on serait dans la révolution écologique </a:t>
            </a:r>
          </a:p>
          <a:p>
            <a:endParaRPr lang="fr-CH" sz="1050" spc="-1" dirty="0">
              <a:latin typeface="Arial"/>
            </a:endParaRPr>
          </a:p>
        </p:txBody>
      </p:sp>
      <p:sp>
        <p:nvSpPr>
          <p:cNvPr id="282" name="TextBox 6_0"/>
          <p:cNvSpPr/>
          <p:nvPr/>
        </p:nvSpPr>
        <p:spPr>
          <a:xfrm>
            <a:off x="4571910" y="1929420"/>
            <a:ext cx="4094550" cy="252825"/>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US" sz="1200" b="1" spc="-1" dirty="0">
                <a:solidFill>
                  <a:srgbClr val="262626"/>
                </a:solidFill>
                <a:latin typeface="Calibri"/>
                <a:ea typeface="DejaVu Sans"/>
              </a:rPr>
              <a:t>a) Le </a:t>
            </a:r>
            <a:r>
              <a:rPr lang="en-US" sz="1200" b="1" spc="-1" dirty="0" err="1">
                <a:solidFill>
                  <a:srgbClr val="262626"/>
                </a:solidFill>
                <a:latin typeface="Calibri"/>
                <a:ea typeface="DejaVu Sans"/>
              </a:rPr>
              <a:t>réchauffement</a:t>
            </a:r>
            <a:r>
              <a:rPr lang="en-US" sz="1200" b="1" spc="-1" dirty="0">
                <a:solidFill>
                  <a:srgbClr val="262626"/>
                </a:solidFill>
                <a:latin typeface="Calibri"/>
                <a:ea typeface="DejaVu Sans"/>
              </a:rPr>
              <a:t> </a:t>
            </a:r>
            <a:r>
              <a:rPr lang="en-US" sz="1200" b="1" spc="-1" dirty="0" err="1">
                <a:solidFill>
                  <a:srgbClr val="262626"/>
                </a:solidFill>
                <a:latin typeface="Calibri"/>
                <a:ea typeface="DejaVu Sans"/>
              </a:rPr>
              <a:t>climatique</a:t>
            </a:r>
            <a:endParaRPr lang="fr-CH" sz="1200" spc="-1" dirty="0">
              <a:latin typeface="Arial"/>
            </a:endParaRPr>
          </a:p>
        </p:txBody>
      </p:sp>
      <p:pic>
        <p:nvPicPr>
          <p:cNvPr id="8" name="Image 7">
            <a:extLst>
              <a:ext uri="{FF2B5EF4-FFF2-40B4-BE49-F238E27FC236}">
                <a16:creationId xmlns:a16="http://schemas.microsoft.com/office/drawing/2014/main" id="{97BBC00E-8510-AE48-8387-4D00CB150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48" y="2641702"/>
            <a:ext cx="2150742" cy="665178"/>
          </a:xfrm>
          <a:prstGeom prst="rect">
            <a:avLst/>
          </a:prstGeom>
        </p:spPr>
      </p:pic>
    </p:spTree>
    <p:extLst>
      <p:ext uri="{BB962C8B-B14F-4D97-AF65-F5344CB8AC3E}">
        <p14:creationId xmlns:p14="http://schemas.microsoft.com/office/powerpoint/2010/main" val="3289655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_0"/>
          <p:cNvSpPr/>
          <p:nvPr/>
        </p:nvSpPr>
        <p:spPr>
          <a:xfrm>
            <a:off x="868320" y="3705874"/>
            <a:ext cx="1965870" cy="131465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r">
              <a:lnSpc>
                <a:spcPct val="100000"/>
              </a:lnSpc>
            </a:pPr>
            <a:r>
              <a:rPr lang="en-US" sz="4050" spc="-1" dirty="0" err="1">
                <a:solidFill>
                  <a:srgbClr val="000000"/>
                </a:solidFill>
                <a:latin typeface="Calibri Light"/>
                <a:ea typeface="DejaVu Sans"/>
              </a:rPr>
              <a:t>L’éco-système</a:t>
            </a:r>
            <a:endParaRPr lang="fr-CH" sz="4050" spc="-1" dirty="0">
              <a:latin typeface="Arial"/>
            </a:endParaRPr>
          </a:p>
        </p:txBody>
      </p:sp>
      <p:sp>
        <p:nvSpPr>
          <p:cNvPr id="280" name="TextBox 4_0"/>
          <p:cNvSpPr/>
          <p:nvPr/>
        </p:nvSpPr>
        <p:spPr>
          <a:xfrm>
            <a:off x="4571910" y="1391040"/>
            <a:ext cx="4094550" cy="27590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GB" sz="1350" spc="-1">
                <a:solidFill>
                  <a:srgbClr val="FFC000"/>
                </a:solidFill>
                <a:latin typeface="Calibri"/>
                <a:ea typeface="DejaVu Sans"/>
              </a:rPr>
              <a:t>1. Prendre conscience de la situation de l’écosystème</a:t>
            </a:r>
            <a:endParaRPr lang="fr-CH" sz="1350" spc="-1">
              <a:latin typeface="Arial"/>
            </a:endParaRPr>
          </a:p>
        </p:txBody>
      </p:sp>
      <p:sp>
        <p:nvSpPr>
          <p:cNvPr id="281" name="TextBox 5_0"/>
          <p:cNvSpPr/>
          <p:nvPr/>
        </p:nvSpPr>
        <p:spPr>
          <a:xfrm>
            <a:off x="4571910" y="2322540"/>
            <a:ext cx="4094550" cy="1901995"/>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338175" indent="-257175">
              <a:spcBef>
                <a:spcPts val="1063"/>
              </a:spcBef>
              <a:buAutoNum type="arabicParenR"/>
            </a:pPr>
            <a:r>
              <a:rPr lang="fr-CH" sz="1200" b="1" spc="-1" dirty="0"/>
              <a:t>Scénario 3 </a:t>
            </a:r>
          </a:p>
          <a:p>
            <a:pPr marL="81000">
              <a:spcBef>
                <a:spcPts val="1063"/>
              </a:spcBef>
            </a:pPr>
            <a:endParaRPr lang="fr-CH" sz="1200" spc="-1" dirty="0"/>
          </a:p>
          <a:p>
            <a:pPr marL="324000" indent="-243000" algn="ctr">
              <a:spcBef>
                <a:spcPts val="1063"/>
              </a:spcBef>
            </a:pPr>
            <a:r>
              <a:rPr lang="fr-CH" sz="1200" spc="-1" dirty="0"/>
              <a:t>Le Changement de Cap </a:t>
            </a:r>
          </a:p>
          <a:p>
            <a:pPr marL="324000" indent="-243000" algn="ctr">
              <a:spcBef>
                <a:spcPts val="1063"/>
              </a:spcBef>
            </a:pPr>
            <a:r>
              <a:rPr lang="fr-CH" sz="1200" spc="-1" dirty="0"/>
              <a:t> </a:t>
            </a:r>
          </a:p>
          <a:p>
            <a:pPr marL="81000">
              <a:spcBef>
                <a:spcPts val="1063"/>
              </a:spcBef>
            </a:pPr>
            <a:r>
              <a:rPr lang="fr-CH" sz="1200" spc="-1" dirty="0"/>
              <a:t>Déjà fait dans l’histoire: révolution agricole et industrielle, on serait dans la révolution écologique </a:t>
            </a:r>
          </a:p>
          <a:p>
            <a:endParaRPr lang="fr-CH" sz="1050" spc="-1" dirty="0">
              <a:latin typeface="Arial"/>
            </a:endParaRPr>
          </a:p>
        </p:txBody>
      </p:sp>
      <p:sp>
        <p:nvSpPr>
          <p:cNvPr id="282" name="TextBox 6_0"/>
          <p:cNvSpPr/>
          <p:nvPr/>
        </p:nvSpPr>
        <p:spPr>
          <a:xfrm>
            <a:off x="4571910" y="1929420"/>
            <a:ext cx="4094550" cy="252825"/>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US" sz="1200" b="1" spc="-1" dirty="0">
                <a:solidFill>
                  <a:srgbClr val="262626"/>
                </a:solidFill>
                <a:latin typeface="Calibri"/>
                <a:ea typeface="DejaVu Sans"/>
              </a:rPr>
              <a:t>a) Le </a:t>
            </a:r>
            <a:r>
              <a:rPr lang="en-US" sz="1200" b="1" spc="-1" dirty="0" err="1">
                <a:solidFill>
                  <a:srgbClr val="262626"/>
                </a:solidFill>
                <a:latin typeface="Calibri"/>
                <a:ea typeface="DejaVu Sans"/>
              </a:rPr>
              <a:t>réchauffement</a:t>
            </a:r>
            <a:r>
              <a:rPr lang="en-US" sz="1200" b="1" spc="-1" dirty="0">
                <a:solidFill>
                  <a:srgbClr val="262626"/>
                </a:solidFill>
                <a:latin typeface="Calibri"/>
                <a:ea typeface="DejaVu Sans"/>
              </a:rPr>
              <a:t> </a:t>
            </a:r>
            <a:r>
              <a:rPr lang="en-US" sz="1200" b="1" spc="-1" dirty="0" err="1">
                <a:solidFill>
                  <a:srgbClr val="262626"/>
                </a:solidFill>
                <a:latin typeface="Calibri"/>
                <a:ea typeface="DejaVu Sans"/>
              </a:rPr>
              <a:t>climatique</a:t>
            </a:r>
            <a:endParaRPr lang="fr-CH" sz="1200" spc="-1" dirty="0">
              <a:latin typeface="Arial"/>
            </a:endParaRPr>
          </a:p>
        </p:txBody>
      </p:sp>
      <p:pic>
        <p:nvPicPr>
          <p:cNvPr id="283" name="Image 3_2"/>
          <p:cNvPicPr/>
          <p:nvPr/>
        </p:nvPicPr>
        <p:blipFill>
          <a:blip r:embed="rId2"/>
          <a:stretch/>
        </p:blipFill>
        <p:spPr>
          <a:xfrm>
            <a:off x="743310" y="2342250"/>
            <a:ext cx="2091420" cy="1243620"/>
          </a:xfrm>
          <a:prstGeom prst="rect">
            <a:avLst/>
          </a:prstGeom>
          <a:ln w="0">
            <a:noFill/>
          </a:ln>
        </p:spPr>
      </p:pic>
      <p:pic>
        <p:nvPicPr>
          <p:cNvPr id="7" name="Image 6">
            <a:extLst>
              <a:ext uri="{FF2B5EF4-FFF2-40B4-BE49-F238E27FC236}">
                <a16:creationId xmlns:a16="http://schemas.microsoft.com/office/drawing/2014/main" id="{9D37421F-9942-BE45-BC0E-7D6B55856CE3}"/>
              </a:ext>
            </a:extLst>
          </p:cNvPr>
          <p:cNvPicPr/>
          <p:nvPr/>
        </p:nvPicPr>
        <p:blipFill>
          <a:blip r:embed="rId3"/>
          <a:stretch/>
        </p:blipFill>
        <p:spPr>
          <a:xfrm>
            <a:off x="-2637" y="1173895"/>
            <a:ext cx="9143910" cy="5336439"/>
          </a:xfrm>
          <a:prstGeom prst="rect">
            <a:avLst/>
          </a:prstGeom>
          <a:ln>
            <a:noFill/>
          </a:ln>
        </p:spPr>
      </p:pic>
      <p:pic>
        <p:nvPicPr>
          <p:cNvPr id="3" name="Image 2">
            <a:extLst>
              <a:ext uri="{FF2B5EF4-FFF2-40B4-BE49-F238E27FC236}">
                <a16:creationId xmlns:a16="http://schemas.microsoft.com/office/drawing/2014/main" id="{A6F54730-D048-F44D-8C7C-CFE3A71FE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7525" y="1173895"/>
            <a:ext cx="1307640" cy="755525"/>
          </a:xfrm>
          <a:prstGeom prst="rect">
            <a:avLst/>
          </a:prstGeom>
        </p:spPr>
      </p:pic>
    </p:spTree>
    <p:extLst>
      <p:ext uri="{BB962C8B-B14F-4D97-AF65-F5344CB8AC3E}">
        <p14:creationId xmlns:p14="http://schemas.microsoft.com/office/powerpoint/2010/main" val="2256871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_0"/>
          <p:cNvSpPr/>
          <p:nvPr/>
        </p:nvSpPr>
        <p:spPr>
          <a:xfrm>
            <a:off x="868320" y="3705874"/>
            <a:ext cx="1965870" cy="131465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ctr">
              <a:lnSpc>
                <a:spcPct val="100000"/>
              </a:lnSpc>
            </a:pPr>
            <a:r>
              <a:rPr lang="en-US" sz="4050" spc="-1" dirty="0" err="1">
                <a:solidFill>
                  <a:srgbClr val="000000"/>
                </a:solidFill>
                <a:latin typeface="Calibri Light"/>
                <a:ea typeface="DejaVu Sans"/>
              </a:rPr>
              <a:t>L’éco-système</a:t>
            </a:r>
            <a:endParaRPr lang="fr-CH" sz="4050" spc="-1" dirty="0">
              <a:latin typeface="Arial"/>
            </a:endParaRPr>
          </a:p>
        </p:txBody>
      </p:sp>
      <p:sp>
        <p:nvSpPr>
          <p:cNvPr id="280" name="TextBox 4_0"/>
          <p:cNvSpPr/>
          <p:nvPr/>
        </p:nvSpPr>
        <p:spPr>
          <a:xfrm>
            <a:off x="4571910" y="1391040"/>
            <a:ext cx="4094550" cy="27590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GB" sz="1350" spc="-1" dirty="0">
                <a:solidFill>
                  <a:srgbClr val="FF0000"/>
                </a:solidFill>
                <a:latin typeface="Calibri"/>
                <a:ea typeface="DejaVu Sans"/>
              </a:rPr>
              <a:t>1. Prendre conscience de la situation de </a:t>
            </a:r>
            <a:r>
              <a:rPr lang="en-GB" sz="1350" spc="-1" dirty="0" err="1">
                <a:solidFill>
                  <a:srgbClr val="FF0000"/>
                </a:solidFill>
                <a:latin typeface="Calibri"/>
                <a:ea typeface="DejaVu Sans"/>
              </a:rPr>
              <a:t>l’écosystème</a:t>
            </a:r>
            <a:endParaRPr lang="fr-CH" sz="1350" spc="-1" dirty="0">
              <a:solidFill>
                <a:srgbClr val="FF0000"/>
              </a:solidFill>
              <a:latin typeface="Arial"/>
            </a:endParaRPr>
          </a:p>
        </p:txBody>
      </p:sp>
      <p:sp>
        <p:nvSpPr>
          <p:cNvPr id="281" name="TextBox 5_0"/>
          <p:cNvSpPr/>
          <p:nvPr/>
        </p:nvSpPr>
        <p:spPr>
          <a:xfrm>
            <a:off x="4571910" y="2322540"/>
            <a:ext cx="4094550" cy="2412391"/>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81000" algn="ctr">
              <a:spcBef>
                <a:spcPts val="1063"/>
              </a:spcBef>
            </a:pPr>
            <a:r>
              <a:rPr lang="fr-CH" sz="1200" b="1" spc="-1" dirty="0"/>
              <a:t>Scénario 3 </a:t>
            </a:r>
          </a:p>
          <a:p>
            <a:pPr marL="324000" indent="-243000" algn="ctr">
              <a:spcBef>
                <a:spcPts val="1063"/>
              </a:spcBef>
            </a:pPr>
            <a:r>
              <a:rPr lang="fr-CH" sz="1200" spc="-1" dirty="0"/>
              <a:t>Le Changement de Cap </a:t>
            </a:r>
          </a:p>
          <a:p>
            <a:pPr marL="324000" indent="-243000" algn="ctr">
              <a:spcBef>
                <a:spcPts val="1063"/>
              </a:spcBef>
            </a:pPr>
            <a:r>
              <a:rPr lang="fr-CH" sz="1200" spc="-1" dirty="0"/>
              <a:t>3 dimensions : </a:t>
            </a:r>
          </a:p>
          <a:p>
            <a:pPr marL="324000" indent="-243000">
              <a:spcBef>
                <a:spcPts val="1063"/>
              </a:spcBef>
            </a:pPr>
            <a:r>
              <a:rPr lang="fr-CH" sz="1200" spc="-1" dirty="0"/>
              <a:t>1) résistance au système dominant « on fait comme d’habitude »</a:t>
            </a:r>
          </a:p>
          <a:p>
            <a:pPr marL="324000" indent="-243000">
              <a:spcBef>
                <a:spcPts val="1063"/>
              </a:spcBef>
            </a:pPr>
            <a:r>
              <a:rPr lang="fr-CH" sz="1200" spc="-1" dirty="0"/>
              <a:t>2) création d’un nouveau système social et économique</a:t>
            </a:r>
          </a:p>
          <a:p>
            <a:pPr marL="324000" indent="-243000">
              <a:spcBef>
                <a:spcPts val="1063"/>
              </a:spcBef>
            </a:pPr>
            <a:r>
              <a:rPr lang="fr-CH" sz="1200" spc="-1" dirty="0"/>
              <a:t>3) changement de conscience (bienveillance et compassion): la transition intérieure</a:t>
            </a:r>
          </a:p>
          <a:p>
            <a:endParaRPr lang="fr-CH" sz="1050" spc="-1" dirty="0">
              <a:latin typeface="Arial"/>
            </a:endParaRPr>
          </a:p>
        </p:txBody>
      </p:sp>
      <p:sp>
        <p:nvSpPr>
          <p:cNvPr id="282" name="TextBox 6_0"/>
          <p:cNvSpPr/>
          <p:nvPr/>
        </p:nvSpPr>
        <p:spPr>
          <a:xfrm>
            <a:off x="4571910" y="1929420"/>
            <a:ext cx="4094550" cy="252825"/>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en-US" sz="1200" b="1" spc="-1" dirty="0">
                <a:solidFill>
                  <a:srgbClr val="262626"/>
                </a:solidFill>
                <a:latin typeface="Calibri"/>
                <a:ea typeface="DejaVu Sans"/>
              </a:rPr>
              <a:t>a) </a:t>
            </a:r>
            <a:r>
              <a:rPr lang="fr-CH" sz="1200" b="1" spc="-1" dirty="0">
                <a:solidFill>
                  <a:srgbClr val="262626"/>
                </a:solidFill>
                <a:latin typeface="Calibri"/>
                <a:ea typeface="DejaVu Sans"/>
              </a:rPr>
              <a:t>Le réchauffement climatique</a:t>
            </a:r>
            <a:endParaRPr lang="fr-CH" sz="1200" spc="-1" dirty="0">
              <a:latin typeface="Arial"/>
            </a:endParaRPr>
          </a:p>
        </p:txBody>
      </p:sp>
      <p:pic>
        <p:nvPicPr>
          <p:cNvPr id="8" name="Image 7">
            <a:extLst>
              <a:ext uri="{FF2B5EF4-FFF2-40B4-BE49-F238E27FC236}">
                <a16:creationId xmlns:a16="http://schemas.microsoft.com/office/drawing/2014/main" id="{A03E6407-1CC5-4448-8473-229C0B261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48" y="2640849"/>
            <a:ext cx="2150742" cy="665178"/>
          </a:xfrm>
          <a:prstGeom prst="rect">
            <a:avLst/>
          </a:prstGeom>
        </p:spPr>
      </p:pic>
    </p:spTree>
    <p:extLst>
      <p:ext uri="{BB962C8B-B14F-4D97-AF65-F5344CB8AC3E}">
        <p14:creationId xmlns:p14="http://schemas.microsoft.com/office/powerpoint/2010/main" val="1739865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953525-F715-CC44-8DD7-8257F0F4518A}"/>
              </a:ext>
            </a:extLst>
          </p:cNvPr>
          <p:cNvSpPr>
            <a:spLocks noGrp="1"/>
          </p:cNvSpPr>
          <p:nvPr>
            <p:ph type="title"/>
          </p:nvPr>
        </p:nvSpPr>
        <p:spPr>
          <a:solidFill>
            <a:schemeClr val="bg1"/>
          </a:solidFill>
          <a:ln>
            <a:noFill/>
          </a:ln>
        </p:spPr>
        <p:txBody>
          <a:bodyPr/>
          <a:lstStyle/>
          <a:p>
            <a:pPr algn="ctr"/>
            <a:r>
              <a:rPr lang="fr-CH" dirty="0">
                <a:solidFill>
                  <a:schemeClr val="accent6"/>
                </a:solidFill>
              </a:rPr>
              <a:t>Les Églises sont aussi des acteurs!</a:t>
            </a:r>
          </a:p>
        </p:txBody>
      </p:sp>
      <p:pic>
        <p:nvPicPr>
          <p:cNvPr id="4" name="Picture 2">
            <a:extLst>
              <a:ext uri="{FF2B5EF4-FFF2-40B4-BE49-F238E27FC236}">
                <a16:creationId xmlns:a16="http://schemas.microsoft.com/office/drawing/2014/main" id="{25E1459C-937A-E741-B887-87CBE8F03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01" y="1814401"/>
            <a:ext cx="5430191" cy="4072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105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953525-F715-CC44-8DD7-8257F0F4518A}"/>
              </a:ext>
            </a:extLst>
          </p:cNvPr>
          <p:cNvSpPr>
            <a:spLocks noGrp="1"/>
          </p:cNvSpPr>
          <p:nvPr>
            <p:ph type="title"/>
          </p:nvPr>
        </p:nvSpPr>
        <p:spPr>
          <a:solidFill>
            <a:schemeClr val="bg1"/>
          </a:solidFill>
          <a:ln>
            <a:noFill/>
          </a:ln>
        </p:spPr>
        <p:txBody>
          <a:bodyPr/>
          <a:lstStyle/>
          <a:p>
            <a:pPr algn="ctr"/>
            <a:r>
              <a:rPr lang="fr-CH" dirty="0">
                <a:solidFill>
                  <a:schemeClr val="accent6"/>
                </a:solidFill>
              </a:rPr>
              <a:t>Les Églises sont aussi des acteurs!</a:t>
            </a:r>
          </a:p>
        </p:txBody>
      </p:sp>
      <p:pic>
        <p:nvPicPr>
          <p:cNvPr id="5" name="Picture 2">
            <a:extLst>
              <a:ext uri="{FF2B5EF4-FFF2-40B4-BE49-F238E27FC236}">
                <a16:creationId xmlns:a16="http://schemas.microsoft.com/office/drawing/2014/main" id="{5ACA44A2-3953-5140-B97A-C0AC8FBE1C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83" r="4938"/>
          <a:stretch/>
        </p:blipFill>
        <p:spPr bwMode="auto">
          <a:xfrm>
            <a:off x="1287673" y="1921050"/>
            <a:ext cx="6266518" cy="402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164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4AAC62F5-9FFE-46D2-A8D8-C36160655581}"/>
              </a:ext>
            </a:extLst>
          </p:cNvPr>
          <p:cNvSpPr>
            <a:spLocks noChangeArrowheads="1"/>
          </p:cNvSpPr>
          <p:nvPr/>
        </p:nvSpPr>
        <p:spPr bwMode="auto">
          <a:xfrm>
            <a:off x="1116013" y="188913"/>
            <a:ext cx="7620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90000"/>
              </a:lnSpc>
              <a:buClr>
                <a:schemeClr val="accent1"/>
              </a:buClr>
              <a:buSzPct val="70000"/>
              <a:buFont typeface="Monotype Sorts" pitchFamily="2" charset="2"/>
              <a:buNone/>
            </a:pPr>
            <a:r>
              <a:rPr kumimoji="1" lang="de-DE" altLang="de-DE" sz="2400">
                <a:latin typeface="ITC Officina Sans Book" panose="020B0500000000000000" pitchFamily="34" charset="0"/>
              </a:rPr>
              <a:t>	</a:t>
            </a:r>
          </a:p>
        </p:txBody>
      </p:sp>
      <p:sp>
        <p:nvSpPr>
          <p:cNvPr id="52227" name="Rectangle 3">
            <a:extLst>
              <a:ext uri="{FF2B5EF4-FFF2-40B4-BE49-F238E27FC236}">
                <a16:creationId xmlns:a16="http://schemas.microsoft.com/office/drawing/2014/main" id="{75264526-D5B1-460B-B0C8-B33770C2BB6E}"/>
              </a:ext>
            </a:extLst>
          </p:cNvPr>
          <p:cNvSpPr>
            <a:spLocks noGrp="1" noChangeArrowheads="1"/>
          </p:cNvSpPr>
          <p:nvPr>
            <p:ph type="title" idx="4294967295"/>
          </p:nvPr>
        </p:nvSpPr>
        <p:spPr>
          <a:xfrm>
            <a:off x="1691679" y="260350"/>
            <a:ext cx="5256585" cy="806450"/>
          </a:xfrm>
        </p:spPr>
        <p:txBody>
          <a:bodyPr/>
          <a:lstStyle/>
          <a:p>
            <a:pPr algn="ctr" eaLnBrk="1" hangingPunct="1"/>
            <a:r>
              <a:rPr lang="fr-CH" altLang="de-DE" sz="2400" b="1" dirty="0">
                <a:latin typeface="ITC Officina Sans Book" panose="020B0500000000000000" pitchFamily="34" charset="0"/>
              </a:rPr>
              <a:t>Présentation de œco Églises pour </a:t>
            </a:r>
            <a:br>
              <a:rPr lang="fr-CH" altLang="de-DE" sz="2400" b="1" dirty="0">
                <a:latin typeface="ITC Officina Sans Book" panose="020B0500000000000000" pitchFamily="34" charset="0"/>
              </a:rPr>
            </a:br>
            <a:r>
              <a:rPr lang="fr-CH" altLang="de-DE" sz="2400" b="1" dirty="0">
                <a:latin typeface="ITC Officina Sans Book" panose="020B0500000000000000" pitchFamily="34" charset="0"/>
              </a:rPr>
              <a:t>l’environnement</a:t>
            </a:r>
          </a:p>
        </p:txBody>
      </p:sp>
      <p:pic>
        <p:nvPicPr>
          <p:cNvPr id="52228" name="Grafik 2">
            <a:extLst>
              <a:ext uri="{FF2B5EF4-FFF2-40B4-BE49-F238E27FC236}">
                <a16:creationId xmlns:a16="http://schemas.microsoft.com/office/drawing/2014/main" id="{27021742-3336-4EF5-8BE1-C4B2DC62BE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484313"/>
            <a:ext cx="545465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hteck 2">
            <a:extLst>
              <a:ext uri="{FF2B5EF4-FFF2-40B4-BE49-F238E27FC236}">
                <a16:creationId xmlns:a16="http://schemas.microsoft.com/office/drawing/2014/main" id="{5FC49C05-8388-4999-A126-A88DC24043DD}"/>
              </a:ext>
            </a:extLst>
          </p:cNvPr>
          <p:cNvSpPr>
            <a:spLocks noChangeArrowheads="1"/>
          </p:cNvSpPr>
          <p:nvPr/>
        </p:nvSpPr>
        <p:spPr bwMode="auto">
          <a:xfrm>
            <a:off x="3276600" y="2565400"/>
            <a:ext cx="2663825"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spcAft>
                <a:spcPts val="600"/>
              </a:spcAft>
              <a:buClrTx/>
              <a:buSzTx/>
              <a:buFontTx/>
              <a:buNone/>
            </a:pPr>
            <a:r>
              <a:rPr lang="fr-CH" altLang="de-DE" sz="1800" b="1" dirty="0">
                <a:latin typeface="ITC Officina Sans Book" panose="020B0500000000000000" pitchFamily="34" charset="0"/>
                <a:cs typeface="Arial" panose="020B0604020202020204" pitchFamily="34" charset="0"/>
              </a:rPr>
              <a:t>œco Églises pour </a:t>
            </a:r>
            <a:br>
              <a:rPr lang="fr-CH" altLang="de-DE" sz="1800" b="1" dirty="0">
                <a:latin typeface="ITC Officina Sans Book" panose="020B0500000000000000" pitchFamily="34" charset="0"/>
                <a:cs typeface="Arial" panose="020B0604020202020204" pitchFamily="34" charset="0"/>
              </a:rPr>
            </a:br>
            <a:r>
              <a:rPr lang="fr-CH" altLang="de-DE" sz="1800" b="1" dirty="0">
                <a:latin typeface="ITC Officina Sans Book" panose="020B0500000000000000" pitchFamily="34" charset="0"/>
                <a:cs typeface="Arial" panose="020B0604020202020204" pitchFamily="34" charset="0"/>
              </a:rPr>
              <a:t>l’environnement</a:t>
            </a:r>
          </a:p>
          <a:p>
            <a:pPr algn="ctr" eaLnBrk="1" hangingPunct="1">
              <a:spcBef>
                <a:spcPct val="50000"/>
              </a:spcBef>
              <a:spcAft>
                <a:spcPts val="600"/>
              </a:spcAft>
              <a:buClrTx/>
              <a:buSzTx/>
              <a:buFontTx/>
              <a:buNone/>
            </a:pPr>
            <a:r>
              <a:rPr lang="fr-CH" altLang="de-DE" sz="1800" dirty="0">
                <a:latin typeface="ITC Officina Sans Book" panose="020B0500000000000000" pitchFamily="34" charset="0"/>
                <a:cs typeface="Arial" panose="020B0604020202020204" pitchFamily="34" charset="0"/>
              </a:rPr>
              <a:t>600 membres: paroisses et membres individuels. C’est une association œcuménique</a:t>
            </a:r>
            <a:br>
              <a:rPr lang="fr-CH" altLang="de-DE" sz="1800" dirty="0">
                <a:latin typeface="ITC Officina Sans Book" panose="020B0500000000000000" pitchFamily="34" charset="0"/>
                <a:cs typeface="Arial" panose="020B0604020202020204" pitchFamily="34" charset="0"/>
              </a:rPr>
            </a:br>
            <a:r>
              <a:rPr lang="fr-CH" altLang="de-DE" sz="1800" dirty="0">
                <a:latin typeface="ITC Officina Sans Book" panose="020B0500000000000000" pitchFamily="34" charset="0"/>
                <a:cs typeface="Arial" panose="020B0604020202020204" pitchFamily="34" charset="0"/>
              </a:rPr>
              <a:t>(les membres sont catholiques, protestants et évangéliques).</a:t>
            </a:r>
            <a:br>
              <a:rPr lang="fr-CH" altLang="de-DE" sz="1800" dirty="0">
                <a:latin typeface="ITC Officina Sans Book" panose="020B0500000000000000" pitchFamily="34" charset="0"/>
                <a:cs typeface="Arial" panose="020B0604020202020204" pitchFamily="34" charset="0"/>
              </a:rPr>
            </a:br>
            <a:endParaRPr lang="de-CH" altLang="de-DE" sz="1800" dirty="0">
              <a:latin typeface="ITC Officina Sans Book" panose="020B0500000000000000" pitchFamily="34" charset="0"/>
              <a:cs typeface="Arial" panose="020B0604020202020204" pitchFamily="34" charset="0"/>
            </a:endParaRPr>
          </a:p>
        </p:txBody>
      </p:sp>
    </p:spTree>
    <p:extLst>
      <p:ext uri="{BB962C8B-B14F-4D97-AF65-F5344CB8AC3E}">
        <p14:creationId xmlns:p14="http://schemas.microsoft.com/office/powerpoint/2010/main" val="50850658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4AAC62F5-9FFE-46D2-A8D8-C36160655581}"/>
              </a:ext>
            </a:extLst>
          </p:cNvPr>
          <p:cNvSpPr>
            <a:spLocks noChangeArrowheads="1"/>
          </p:cNvSpPr>
          <p:nvPr/>
        </p:nvSpPr>
        <p:spPr bwMode="auto">
          <a:xfrm>
            <a:off x="1116013" y="188913"/>
            <a:ext cx="7620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90000"/>
              </a:lnSpc>
              <a:buClr>
                <a:schemeClr val="accent1"/>
              </a:buClr>
              <a:buSzPct val="70000"/>
              <a:buFont typeface="Monotype Sorts" pitchFamily="2" charset="2"/>
              <a:buNone/>
            </a:pPr>
            <a:r>
              <a:rPr kumimoji="1" lang="de-DE" altLang="de-DE" sz="2400">
                <a:latin typeface="ITC Officina Sans Book" panose="020B0500000000000000" pitchFamily="34" charset="0"/>
              </a:rPr>
              <a:t>	</a:t>
            </a:r>
          </a:p>
        </p:txBody>
      </p:sp>
      <p:sp>
        <p:nvSpPr>
          <p:cNvPr id="52227" name="Rectangle 3">
            <a:extLst>
              <a:ext uri="{FF2B5EF4-FFF2-40B4-BE49-F238E27FC236}">
                <a16:creationId xmlns:a16="http://schemas.microsoft.com/office/drawing/2014/main" id="{75264526-D5B1-460B-B0C8-B33770C2BB6E}"/>
              </a:ext>
            </a:extLst>
          </p:cNvPr>
          <p:cNvSpPr>
            <a:spLocks noGrp="1" noChangeArrowheads="1"/>
          </p:cNvSpPr>
          <p:nvPr>
            <p:ph type="title" idx="4294967295"/>
          </p:nvPr>
        </p:nvSpPr>
        <p:spPr>
          <a:xfrm>
            <a:off x="1691679" y="260350"/>
            <a:ext cx="5256585" cy="806450"/>
          </a:xfrm>
        </p:spPr>
        <p:txBody>
          <a:bodyPr/>
          <a:lstStyle/>
          <a:p>
            <a:pPr algn="ctr" eaLnBrk="1" hangingPunct="1"/>
            <a:r>
              <a:rPr lang="fr-CH" altLang="de-DE" sz="2400" b="1" dirty="0">
                <a:latin typeface="ITC Officina Sans Book" panose="020B0500000000000000" pitchFamily="34" charset="0"/>
              </a:rPr>
              <a:t>Présentation de œco Églises pour </a:t>
            </a:r>
            <a:br>
              <a:rPr lang="fr-CH" altLang="de-DE" sz="2400" b="1" dirty="0">
                <a:latin typeface="ITC Officina Sans Book" panose="020B0500000000000000" pitchFamily="34" charset="0"/>
              </a:rPr>
            </a:br>
            <a:r>
              <a:rPr lang="fr-CH" altLang="de-DE" sz="2400" b="1" dirty="0">
                <a:latin typeface="ITC Officina Sans Book" panose="020B0500000000000000" pitchFamily="34" charset="0"/>
              </a:rPr>
              <a:t>l’environnement</a:t>
            </a:r>
          </a:p>
        </p:txBody>
      </p:sp>
      <p:pic>
        <p:nvPicPr>
          <p:cNvPr id="52228" name="Grafik 2">
            <a:extLst>
              <a:ext uri="{FF2B5EF4-FFF2-40B4-BE49-F238E27FC236}">
                <a16:creationId xmlns:a16="http://schemas.microsoft.com/office/drawing/2014/main" id="{27021742-3336-4EF5-8BE1-C4B2DC62BE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1187" y="1462609"/>
            <a:ext cx="545465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hteck 2">
            <a:extLst>
              <a:ext uri="{FF2B5EF4-FFF2-40B4-BE49-F238E27FC236}">
                <a16:creationId xmlns:a16="http://schemas.microsoft.com/office/drawing/2014/main" id="{5FC49C05-8388-4999-A126-A88DC24043DD}"/>
              </a:ext>
            </a:extLst>
          </p:cNvPr>
          <p:cNvSpPr>
            <a:spLocks noChangeArrowheads="1"/>
          </p:cNvSpPr>
          <p:nvPr/>
        </p:nvSpPr>
        <p:spPr bwMode="auto">
          <a:xfrm>
            <a:off x="3276599" y="2420888"/>
            <a:ext cx="2663825"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spcAft>
                <a:spcPts val="600"/>
              </a:spcAft>
              <a:buClrTx/>
              <a:buSzTx/>
              <a:buFontTx/>
              <a:buNone/>
            </a:pPr>
            <a:r>
              <a:rPr lang="fr-CH" altLang="de-DE" sz="1800" b="1" dirty="0">
                <a:latin typeface="ITC Officina Sans Book" panose="020B0500000000000000" pitchFamily="34" charset="0"/>
                <a:cs typeface="Arial" panose="020B0604020202020204" pitchFamily="34" charset="0"/>
              </a:rPr>
              <a:t>œco Églises pour </a:t>
            </a:r>
            <a:br>
              <a:rPr lang="fr-CH" altLang="de-DE" sz="1800" b="1" dirty="0">
                <a:latin typeface="ITC Officina Sans Book" panose="020B0500000000000000" pitchFamily="34" charset="0"/>
                <a:cs typeface="Arial" panose="020B0604020202020204" pitchFamily="34" charset="0"/>
              </a:rPr>
            </a:br>
            <a:r>
              <a:rPr lang="fr-CH" altLang="de-DE" sz="1800" b="1" dirty="0">
                <a:latin typeface="ITC Officina Sans Book" panose="020B0500000000000000" pitchFamily="34" charset="0"/>
                <a:cs typeface="Arial" panose="020B0604020202020204" pitchFamily="34" charset="0"/>
              </a:rPr>
              <a:t>l’environnement</a:t>
            </a:r>
          </a:p>
          <a:p>
            <a:pPr algn="ctr" eaLnBrk="1" hangingPunct="1">
              <a:spcBef>
                <a:spcPct val="50000"/>
              </a:spcBef>
              <a:spcAft>
                <a:spcPts val="600"/>
              </a:spcAft>
              <a:buClrTx/>
              <a:buSzTx/>
              <a:buFontTx/>
              <a:buNone/>
            </a:pPr>
            <a:r>
              <a:rPr lang="fr-CH" altLang="de-DE" sz="1800" dirty="0">
                <a:latin typeface="ITC Officina Sans Book" panose="020B0500000000000000" pitchFamily="34" charset="0"/>
                <a:cs typeface="Arial" panose="020B0604020202020204" pitchFamily="34" charset="0"/>
              </a:rPr>
              <a:t>Fondé en 1986 (36 ans déjà!)</a:t>
            </a:r>
          </a:p>
          <a:p>
            <a:pPr algn="ctr" eaLnBrk="1" hangingPunct="1">
              <a:spcBef>
                <a:spcPct val="50000"/>
              </a:spcBef>
              <a:spcAft>
                <a:spcPts val="600"/>
              </a:spcAft>
              <a:buClrTx/>
              <a:buSzTx/>
              <a:buFontTx/>
              <a:buNone/>
            </a:pPr>
            <a:r>
              <a:rPr lang="fr-CH" altLang="de-DE" sz="1800" dirty="0">
                <a:latin typeface="ITC Officina Sans Book" panose="020B0500000000000000" pitchFamily="34" charset="0"/>
                <a:cs typeface="Arial" panose="020B0604020202020204" pitchFamily="34" charset="0"/>
              </a:rPr>
              <a:t>Approche initiale dès la fondation: </a:t>
            </a:r>
            <a:r>
              <a:rPr lang="fr-CH" altLang="de-DE" sz="1800" dirty="0" err="1">
                <a:latin typeface="ITC Officina Sans Book" panose="020B0500000000000000" pitchFamily="34" charset="0"/>
                <a:cs typeface="Arial" panose="020B0604020202020204" pitchFamily="34" charset="0"/>
              </a:rPr>
              <a:t>bottom</a:t>
            </a:r>
            <a:r>
              <a:rPr lang="fr-CH" altLang="de-DE" sz="1800" dirty="0">
                <a:latin typeface="ITC Officina Sans Book" panose="020B0500000000000000" pitchFamily="34" charset="0"/>
                <a:cs typeface="Arial" panose="020B0604020202020204" pitchFamily="34" charset="0"/>
              </a:rPr>
              <a:t>-up</a:t>
            </a:r>
          </a:p>
          <a:p>
            <a:pPr algn="ctr" eaLnBrk="1" hangingPunct="1">
              <a:spcBef>
                <a:spcPct val="50000"/>
              </a:spcBef>
              <a:spcAft>
                <a:spcPts val="600"/>
              </a:spcAft>
              <a:buClrTx/>
              <a:buSzTx/>
              <a:buFontTx/>
              <a:buNone/>
            </a:pPr>
            <a:r>
              <a:rPr lang="fr-CH" altLang="de-DE" sz="1800" dirty="0">
                <a:latin typeface="ITC Officina Sans Book" panose="020B0500000000000000" pitchFamily="34" charset="0"/>
                <a:cs typeface="Arial" panose="020B0604020202020204" pitchFamily="34" charset="0"/>
              </a:rPr>
              <a:t>A l’avenir, développement de l’approche top-down?</a:t>
            </a:r>
          </a:p>
          <a:p>
            <a:pPr algn="ctr" eaLnBrk="1" hangingPunct="1">
              <a:spcBef>
                <a:spcPct val="50000"/>
              </a:spcBef>
              <a:buClrTx/>
              <a:buSzTx/>
              <a:buFontTx/>
              <a:buNone/>
            </a:pPr>
            <a:endParaRPr lang="de-CH" altLang="de-DE" sz="1800" dirty="0">
              <a:latin typeface="ITC Officina Sans Book" panose="020B0500000000000000" pitchFamily="34" charset="0"/>
              <a:cs typeface="Arial" panose="020B0604020202020204" pitchFamily="34" charset="0"/>
            </a:endParaRPr>
          </a:p>
        </p:txBody>
      </p:sp>
    </p:spTree>
    <p:extLst>
      <p:ext uri="{BB962C8B-B14F-4D97-AF65-F5344CB8AC3E}">
        <p14:creationId xmlns:p14="http://schemas.microsoft.com/office/powerpoint/2010/main" val="23780458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96EC3A-B847-F648-9A5B-12ED51636547}"/>
              </a:ext>
            </a:extLst>
          </p:cNvPr>
          <p:cNvSpPr txBox="1"/>
          <p:nvPr/>
        </p:nvSpPr>
        <p:spPr>
          <a:xfrm>
            <a:off x="971600" y="1898536"/>
            <a:ext cx="7560840" cy="2862322"/>
          </a:xfrm>
          <a:prstGeom prst="rect">
            <a:avLst/>
          </a:prstGeom>
          <a:noFill/>
        </p:spPr>
        <p:txBody>
          <a:bodyPr wrap="square">
            <a:spAutoFit/>
          </a:bodyPr>
          <a:lstStyle/>
          <a:p>
            <a:pPr marL="342900" indent="-342900">
              <a:buFont typeface="+mj-lt"/>
              <a:buAutoNum type="alphaUcPeriod"/>
            </a:pPr>
            <a:r>
              <a:rPr lang="fr-CH" dirty="0">
                <a:latin typeface="Malgun Gothic" charset="0"/>
                <a:ea typeface="Malgun Gothic" charset="0"/>
                <a:cs typeface="Malgun Gothic" charset="0"/>
              </a:rPr>
              <a:t>Respect : confidentialité, ponctualité, contraintes de temps et du matériel. Merci d’éteindre le téléphone portable pour permettre une concentration et une participation optimale.</a:t>
            </a:r>
          </a:p>
          <a:p>
            <a:pPr marL="342900" indent="-342900">
              <a:buFont typeface="+mj-lt"/>
              <a:buAutoNum type="alphaUcPeriod"/>
            </a:pPr>
            <a:endParaRPr lang="fr-CH" dirty="0">
              <a:latin typeface="Malgun Gothic" charset="0"/>
              <a:ea typeface="Malgun Gothic" charset="0"/>
              <a:cs typeface="Malgun Gothic" charset="0"/>
            </a:endParaRPr>
          </a:p>
          <a:p>
            <a:pPr marL="342900" indent="-342900">
              <a:buFont typeface="+mj-lt"/>
              <a:buAutoNum type="alphaUcPeriod"/>
            </a:pPr>
            <a:r>
              <a:rPr lang="fr-CH" dirty="0">
                <a:latin typeface="Malgun Gothic" charset="0"/>
                <a:ea typeface="Malgun Gothic" charset="0"/>
                <a:cs typeface="Malgun Gothic" charset="0"/>
              </a:rPr>
              <a:t>Bienveillance : Accepter les contributions des autres, favoriser leur bien-être et se traiter soi-même avec douceur.</a:t>
            </a:r>
          </a:p>
          <a:p>
            <a:pPr marL="342900" indent="-342900">
              <a:buFont typeface="+mj-lt"/>
              <a:buAutoNum type="alphaUcPeriod"/>
            </a:pPr>
            <a:endParaRPr lang="fr-CH" dirty="0">
              <a:latin typeface="Malgun Gothic" charset="0"/>
              <a:ea typeface="Malgun Gothic" charset="0"/>
              <a:cs typeface="Malgun Gothic" charset="0"/>
            </a:endParaRPr>
          </a:p>
          <a:p>
            <a:pPr marL="342900" indent="-342900">
              <a:buFont typeface="+mj-lt"/>
              <a:buAutoNum type="alphaUcPeriod"/>
            </a:pPr>
            <a:r>
              <a:rPr lang="fr-CH" dirty="0">
                <a:latin typeface="Malgun Gothic" charset="0"/>
                <a:ea typeface="Malgun Gothic" charset="0"/>
                <a:cs typeface="Malgun Gothic" charset="0"/>
              </a:rPr>
              <a:t>Souveraineté (responsabilité, possibilité de dire stop)</a:t>
            </a:r>
          </a:p>
          <a:p>
            <a:pPr marL="342900" indent="-342900">
              <a:buFont typeface="+mj-lt"/>
              <a:buAutoNum type="alphaUcPeriod"/>
            </a:pPr>
            <a:endParaRPr lang="fr-CH" dirty="0">
              <a:latin typeface="Malgun Gothic" charset="0"/>
              <a:ea typeface="Malgun Gothic" charset="0"/>
              <a:cs typeface="Malgun Gothic" charset="0"/>
            </a:endParaRPr>
          </a:p>
          <a:p>
            <a:pPr marL="342900" indent="-342900">
              <a:buFont typeface="+mj-lt"/>
              <a:buAutoNum type="alphaUcPeriod"/>
            </a:pPr>
            <a:r>
              <a:rPr lang="fr-CH" dirty="0">
                <a:latin typeface="Malgun Gothic" charset="0"/>
                <a:ea typeface="Malgun Gothic" charset="0"/>
                <a:cs typeface="Malgun Gothic" charset="0"/>
              </a:rPr>
              <a:t>Convivialité (légèreté, spontanéité, humour)</a:t>
            </a:r>
          </a:p>
        </p:txBody>
      </p:sp>
      <p:sp>
        <p:nvSpPr>
          <p:cNvPr id="6" name="Rectangle 2">
            <a:extLst>
              <a:ext uri="{FF2B5EF4-FFF2-40B4-BE49-F238E27FC236}">
                <a16:creationId xmlns:a16="http://schemas.microsoft.com/office/drawing/2014/main" id="{BCB71563-DA94-AE4D-A948-555E39A37D16}"/>
              </a:ext>
            </a:extLst>
          </p:cNvPr>
          <p:cNvSpPr txBox="1">
            <a:spLocks noChangeArrowheads="1"/>
          </p:cNvSpPr>
          <p:nvPr/>
        </p:nvSpPr>
        <p:spPr>
          <a:xfrm>
            <a:off x="1066800" y="549275"/>
            <a:ext cx="7748588" cy="457200"/>
          </a:xfrm>
          <a:prstGeom prst="rect">
            <a:avLst/>
          </a:prstGeom>
          <a:noFill/>
        </p:spPr>
        <p:txBody>
          <a:bodyPr/>
          <a:lst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fr-CH" altLang="de-DE" sz="2400" kern="0" dirty="0">
                <a:latin typeface="ITC Officina Sans Book" panose="020B0500000000000000" pitchFamily="34" charset="0"/>
                <a:cs typeface="Times New Roman" panose="02020603050405020304" pitchFamily="18" charset="0"/>
              </a:rPr>
              <a:t>		</a:t>
            </a:r>
            <a:r>
              <a:rPr lang="fr-CH" altLang="de-DE" sz="2800" kern="0" dirty="0">
                <a:latin typeface="ITC Officina Sans Book" panose="020B0500000000000000" pitchFamily="34" charset="0"/>
                <a:cs typeface="Times New Roman" panose="02020603050405020304" pitchFamily="18" charset="0"/>
              </a:rPr>
              <a:t>Cadre de sécurité</a:t>
            </a:r>
          </a:p>
        </p:txBody>
      </p:sp>
    </p:spTree>
    <p:extLst>
      <p:ext uri="{BB962C8B-B14F-4D97-AF65-F5344CB8AC3E}">
        <p14:creationId xmlns:p14="http://schemas.microsoft.com/office/powerpoint/2010/main" val="595586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_0"/>
          <p:cNvSpPr/>
          <p:nvPr/>
        </p:nvSpPr>
        <p:spPr>
          <a:xfrm>
            <a:off x="868320" y="3705874"/>
            <a:ext cx="1965870" cy="131465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ctr">
              <a:lnSpc>
                <a:spcPct val="100000"/>
              </a:lnSpc>
            </a:pPr>
            <a:r>
              <a:rPr lang="fr-CH" sz="4050" spc="-1" dirty="0" err="1">
                <a:solidFill>
                  <a:srgbClr val="000000"/>
                </a:solidFill>
                <a:latin typeface="Calibri Light"/>
                <a:ea typeface="DejaVu Sans"/>
              </a:rPr>
              <a:t>Presta-tions</a:t>
            </a:r>
            <a:endParaRPr lang="fr-CH" sz="4050" spc="-1" dirty="0">
              <a:latin typeface="Arial"/>
            </a:endParaRPr>
          </a:p>
        </p:txBody>
      </p:sp>
      <p:sp>
        <p:nvSpPr>
          <p:cNvPr id="280" name="TextBox 4_0"/>
          <p:cNvSpPr/>
          <p:nvPr/>
        </p:nvSpPr>
        <p:spPr>
          <a:xfrm>
            <a:off x="4571910" y="1234781"/>
            <a:ext cx="4094550" cy="34515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r>
              <a:rPr lang="en-GB" b="1" spc="-1" dirty="0">
                <a:solidFill>
                  <a:srgbClr val="ED7D31"/>
                </a:solidFill>
                <a:latin typeface="Calibri"/>
              </a:rPr>
              <a:t>2. </a:t>
            </a:r>
            <a:r>
              <a:rPr lang="fr-CH" b="1" spc="-1" dirty="0">
                <a:solidFill>
                  <a:srgbClr val="ED7D31"/>
                </a:solidFill>
                <a:latin typeface="Calibri"/>
              </a:rPr>
              <a:t>Connaître les prestations d’</a:t>
            </a:r>
            <a:r>
              <a:rPr lang="fr-CH" b="1" spc="-1" dirty="0">
                <a:solidFill>
                  <a:srgbClr val="ED7D31"/>
                </a:solidFill>
                <a:latin typeface="Calibri"/>
                <a:ea typeface="LingWai SC"/>
              </a:rPr>
              <a:t>œco</a:t>
            </a:r>
            <a:endParaRPr lang="fr-CH" sz="1350" spc="-1" dirty="0">
              <a:latin typeface="Arial"/>
            </a:endParaRPr>
          </a:p>
        </p:txBody>
      </p:sp>
      <p:sp>
        <p:nvSpPr>
          <p:cNvPr id="7" name="TextBox 5_0">
            <a:extLst>
              <a:ext uri="{FF2B5EF4-FFF2-40B4-BE49-F238E27FC236}">
                <a16:creationId xmlns:a16="http://schemas.microsoft.com/office/drawing/2014/main" id="{42F705E5-0701-0344-931A-14B6E7AC7A78}"/>
              </a:ext>
            </a:extLst>
          </p:cNvPr>
          <p:cNvSpPr/>
          <p:nvPr/>
        </p:nvSpPr>
        <p:spPr>
          <a:xfrm>
            <a:off x="4571910" y="1571457"/>
            <a:ext cx="4094550" cy="2086660"/>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81000">
              <a:spcBef>
                <a:spcPts val="1063"/>
              </a:spcBef>
            </a:pPr>
            <a:r>
              <a:rPr lang="fr-CH" dirty="0">
                <a:solidFill>
                  <a:srgbClr val="262626"/>
                </a:solidFill>
                <a:latin typeface="Calibri" panose="020F0502020204030204" pitchFamily="34" charset="0"/>
                <a:cs typeface="Calibri" panose="020F0502020204030204" pitchFamily="34" charset="0"/>
              </a:rPr>
              <a:t>Les prestations sont réparties en 3 domaines:</a:t>
            </a:r>
          </a:p>
          <a:p>
            <a:pPr marL="338175" indent="-257175">
              <a:spcBef>
                <a:spcPts val="1063"/>
              </a:spcBef>
              <a:buFont typeface="+mj-lt"/>
              <a:buAutoNum type="alphaUcPeriod"/>
            </a:pPr>
            <a:r>
              <a:rPr lang="fr-CH" b="1" dirty="0">
                <a:solidFill>
                  <a:schemeClr val="accent6">
                    <a:lumMod val="75000"/>
                  </a:schemeClr>
                </a:solidFill>
                <a:latin typeface="Calibri" panose="020F0502020204030204" pitchFamily="34" charset="0"/>
                <a:cs typeface="Calibri" panose="020F0502020204030204" pitchFamily="34" charset="0"/>
              </a:rPr>
              <a:t>Ecospiritualité</a:t>
            </a:r>
          </a:p>
          <a:p>
            <a:pPr marL="338175" indent="-257175">
              <a:spcBef>
                <a:spcPts val="1063"/>
              </a:spcBef>
              <a:buFontTx/>
              <a:buAutoNum type="arabicParenR"/>
            </a:pPr>
            <a:r>
              <a:rPr lang="fr-CH" spc="-1" dirty="0">
                <a:latin typeface="Calibri" panose="020F0502020204030204" pitchFamily="34" charset="0"/>
                <a:cs typeface="Calibri" panose="020F0502020204030204" pitchFamily="34" charset="0"/>
              </a:rPr>
              <a:t>Dossier «Saison de la Création»</a:t>
            </a:r>
          </a:p>
          <a:p>
            <a:pPr marL="81000">
              <a:spcBef>
                <a:spcPts val="1063"/>
              </a:spcBef>
            </a:pPr>
            <a:endParaRPr lang="fr-CH" sz="1200" spc="-1" dirty="0">
              <a:latin typeface="Arial"/>
            </a:endParaRPr>
          </a:p>
          <a:p>
            <a:pPr marL="338175" indent="-257175">
              <a:spcBef>
                <a:spcPts val="1063"/>
              </a:spcBef>
              <a:buAutoNum type="arabicParenR"/>
            </a:pPr>
            <a:endParaRPr lang="fr-CH" sz="1050" spc="-1" dirty="0">
              <a:latin typeface="Arial"/>
            </a:endParaRPr>
          </a:p>
        </p:txBody>
      </p:sp>
      <p:pic>
        <p:nvPicPr>
          <p:cNvPr id="8" name="Image 7">
            <a:extLst>
              <a:ext uri="{FF2B5EF4-FFF2-40B4-BE49-F238E27FC236}">
                <a16:creationId xmlns:a16="http://schemas.microsoft.com/office/drawing/2014/main" id="{BE4010D5-7A93-1C4E-949A-74489C551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48" y="2596317"/>
            <a:ext cx="2150742" cy="665178"/>
          </a:xfrm>
          <a:prstGeom prst="rect">
            <a:avLst/>
          </a:prstGeom>
        </p:spPr>
      </p:pic>
    </p:spTree>
    <p:extLst>
      <p:ext uri="{BB962C8B-B14F-4D97-AF65-F5344CB8AC3E}">
        <p14:creationId xmlns:p14="http://schemas.microsoft.com/office/powerpoint/2010/main" val="1654883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_0"/>
          <p:cNvSpPr/>
          <p:nvPr/>
        </p:nvSpPr>
        <p:spPr>
          <a:xfrm>
            <a:off x="868320" y="3705874"/>
            <a:ext cx="1965870" cy="131465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ctr">
              <a:lnSpc>
                <a:spcPct val="100000"/>
              </a:lnSpc>
            </a:pPr>
            <a:r>
              <a:rPr lang="fr-CH" sz="4050" spc="-1" dirty="0" err="1">
                <a:solidFill>
                  <a:srgbClr val="000000"/>
                </a:solidFill>
                <a:latin typeface="Calibri Light"/>
                <a:ea typeface="DejaVu Sans"/>
              </a:rPr>
              <a:t>Presta-tions</a:t>
            </a:r>
            <a:endParaRPr lang="fr-CH" sz="4050" spc="-1" dirty="0">
              <a:latin typeface="Arial"/>
            </a:endParaRPr>
          </a:p>
        </p:txBody>
      </p:sp>
      <p:sp>
        <p:nvSpPr>
          <p:cNvPr id="280" name="TextBox 4_0"/>
          <p:cNvSpPr/>
          <p:nvPr/>
        </p:nvSpPr>
        <p:spPr>
          <a:xfrm>
            <a:off x="4571910" y="1234781"/>
            <a:ext cx="4094550" cy="34515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r>
              <a:rPr lang="en-GB" b="1" spc="-1" dirty="0">
                <a:solidFill>
                  <a:srgbClr val="ED7D31"/>
                </a:solidFill>
                <a:latin typeface="Calibri"/>
              </a:rPr>
              <a:t>2. </a:t>
            </a:r>
            <a:r>
              <a:rPr lang="fr-CH" b="1" spc="-1" dirty="0">
                <a:solidFill>
                  <a:srgbClr val="ED7D31"/>
                </a:solidFill>
                <a:latin typeface="Calibri"/>
              </a:rPr>
              <a:t>Connaître les prestations d’</a:t>
            </a:r>
            <a:r>
              <a:rPr lang="fr-CH" b="1" spc="-1" dirty="0">
                <a:solidFill>
                  <a:srgbClr val="ED7D31"/>
                </a:solidFill>
                <a:latin typeface="Calibri"/>
                <a:ea typeface="LingWai SC"/>
              </a:rPr>
              <a:t>œco</a:t>
            </a:r>
            <a:endParaRPr lang="fr-CH" sz="1350" spc="-1" dirty="0">
              <a:latin typeface="Arial"/>
            </a:endParaRPr>
          </a:p>
        </p:txBody>
      </p:sp>
      <p:sp>
        <p:nvSpPr>
          <p:cNvPr id="7" name="TextBox 5_0">
            <a:extLst>
              <a:ext uri="{FF2B5EF4-FFF2-40B4-BE49-F238E27FC236}">
                <a16:creationId xmlns:a16="http://schemas.microsoft.com/office/drawing/2014/main" id="{42F705E5-0701-0344-931A-14B6E7AC7A78}"/>
              </a:ext>
            </a:extLst>
          </p:cNvPr>
          <p:cNvSpPr/>
          <p:nvPr/>
        </p:nvSpPr>
        <p:spPr>
          <a:xfrm>
            <a:off x="4571910" y="1571457"/>
            <a:ext cx="4094550" cy="598003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81000">
              <a:spcBef>
                <a:spcPts val="1063"/>
              </a:spcBef>
            </a:pPr>
            <a:r>
              <a:rPr lang="fr-CH" dirty="0">
                <a:solidFill>
                  <a:srgbClr val="262626"/>
                </a:solidFill>
                <a:latin typeface="Calibri" panose="020F0502020204030204" pitchFamily="34" charset="0"/>
                <a:cs typeface="Calibri" panose="020F0502020204030204" pitchFamily="34" charset="0"/>
              </a:rPr>
              <a:t>Les prestations sont réparties en 3 domaines:</a:t>
            </a:r>
          </a:p>
          <a:p>
            <a:pPr marL="338175" indent="-257175">
              <a:spcBef>
                <a:spcPts val="1063"/>
              </a:spcBef>
              <a:buFont typeface="+mj-lt"/>
              <a:buAutoNum type="alphaUcPeriod" startAt="2"/>
            </a:pPr>
            <a:r>
              <a:rPr lang="fr-CH" b="1" dirty="0">
                <a:solidFill>
                  <a:schemeClr val="accent6">
                    <a:lumMod val="75000"/>
                  </a:schemeClr>
                </a:solidFill>
                <a:latin typeface="Calibri" panose="020F0502020204030204" pitchFamily="34" charset="0"/>
                <a:cs typeface="Calibri" panose="020F0502020204030204" pitchFamily="34" charset="0"/>
              </a:rPr>
              <a:t>Management environnemental</a:t>
            </a:r>
          </a:p>
          <a:p>
            <a:pPr marL="338175" indent="-257175">
              <a:spcBef>
                <a:spcPts val="1063"/>
              </a:spcBef>
              <a:buAutoNum type="arabicParenR"/>
            </a:pPr>
            <a:r>
              <a:rPr lang="fr-CH" dirty="0">
                <a:solidFill>
                  <a:srgbClr val="262626"/>
                </a:solidFill>
                <a:latin typeface="Calibri" panose="020F0502020204030204" pitchFamily="34" charset="0"/>
                <a:cs typeface="Calibri" panose="020F0502020204030204" pitchFamily="34" charset="0"/>
              </a:rPr>
              <a:t>Soirée d’information sur les prestations d’œco</a:t>
            </a:r>
          </a:p>
          <a:p>
            <a:pPr marL="338175" indent="-257175">
              <a:spcBef>
                <a:spcPts val="1063"/>
              </a:spcBef>
              <a:buAutoNum type="arabicParenR"/>
            </a:pPr>
            <a:r>
              <a:rPr lang="fr-CH" spc="-1" dirty="0">
                <a:latin typeface="Calibri" panose="020F0502020204030204" pitchFamily="34" charset="0"/>
                <a:cs typeface="Calibri" panose="020F0502020204030204" pitchFamily="34" charset="0"/>
              </a:rPr>
              <a:t>Conseils pratiques pour favoriser la biodiversité sur les terrains de la paroisse</a:t>
            </a:r>
          </a:p>
          <a:p>
            <a:pPr marL="338175" indent="-257175">
              <a:spcBef>
                <a:spcPts val="1063"/>
              </a:spcBef>
              <a:buAutoNum type="arabicParenR"/>
            </a:pPr>
            <a:r>
              <a:rPr lang="fr-CH" spc="-1" dirty="0">
                <a:latin typeface="Calibri" panose="020F0502020204030204" pitchFamily="34" charset="0"/>
                <a:cs typeface="Calibri" panose="020F0502020204030204" pitchFamily="34" charset="0"/>
              </a:rPr>
              <a:t>Certification au management environnemental (label Coq vert)</a:t>
            </a:r>
          </a:p>
          <a:p>
            <a:pPr marL="338175" indent="-257175">
              <a:spcBef>
                <a:spcPts val="1063"/>
              </a:spcBef>
              <a:buAutoNum type="arabicParenR"/>
            </a:pPr>
            <a:r>
              <a:rPr lang="fr-CH" spc="-1" dirty="0">
                <a:latin typeface="Calibri" panose="020F0502020204030204" pitchFamily="34" charset="0"/>
                <a:cs typeface="Calibri" panose="020F0502020204030204" pitchFamily="34" charset="0"/>
              </a:rPr>
              <a:t>L’éco-diagnostic </a:t>
            </a:r>
            <a:r>
              <a:rPr lang="fr-CH" spc="-1" dirty="0" err="1">
                <a:latin typeface="Calibri" panose="020F0502020204030204" pitchFamily="34" charset="0"/>
                <a:cs typeface="Calibri" panose="020F0502020204030204" pitchFamily="34" charset="0"/>
              </a:rPr>
              <a:t>EcoEglise</a:t>
            </a:r>
            <a:endParaRPr lang="fr-CH" spc="-1" dirty="0">
              <a:latin typeface="Calibri" panose="020F0502020204030204" pitchFamily="34" charset="0"/>
              <a:cs typeface="Calibri" panose="020F0502020204030204" pitchFamily="34" charset="0"/>
            </a:endParaRPr>
          </a:p>
          <a:p>
            <a:pPr marL="338175" indent="-257175">
              <a:spcBef>
                <a:spcPts val="1063"/>
              </a:spcBef>
              <a:buAutoNum type="arabicParenR"/>
            </a:pPr>
            <a:r>
              <a:rPr lang="fr-CH" spc="-1" dirty="0">
                <a:latin typeface="Calibri" panose="020F0502020204030204" pitchFamily="34" charset="0"/>
                <a:cs typeface="Calibri" panose="020F0502020204030204" pitchFamily="34" charset="0"/>
              </a:rPr>
              <a:t>Manuel «Paroisses vertes»</a:t>
            </a:r>
          </a:p>
          <a:p>
            <a:pPr marL="338175" indent="-257175">
              <a:spcBef>
                <a:spcPts val="1063"/>
              </a:spcBef>
              <a:buAutoNum type="arabicParenR"/>
            </a:pPr>
            <a:r>
              <a:rPr lang="fr-CH" spc="-1" dirty="0">
                <a:latin typeface="Calibri" panose="020F0502020204030204" pitchFamily="34" charset="0"/>
                <a:cs typeface="Calibri" panose="020F0502020204030204" pitchFamily="34" charset="0"/>
              </a:rPr>
              <a:t>Compte des données vertes</a:t>
            </a:r>
          </a:p>
          <a:p>
            <a:pPr marL="338175" indent="-257175">
              <a:spcBef>
                <a:spcPts val="1063"/>
              </a:spcBef>
              <a:buAutoNum type="arabicParenR"/>
            </a:pPr>
            <a:r>
              <a:rPr lang="fr-CH" spc="-1" dirty="0">
                <a:latin typeface="Calibri" panose="020F0502020204030204" pitchFamily="34" charset="0"/>
                <a:cs typeface="Calibri" panose="020F0502020204030204" pitchFamily="34" charset="0"/>
              </a:rPr>
              <a:t>Liste de projets exemplaires dans toute la Suisse</a:t>
            </a:r>
          </a:p>
          <a:p>
            <a:pPr marL="338175" indent="-257175">
              <a:spcBef>
                <a:spcPts val="1063"/>
              </a:spcBef>
              <a:buAutoNum type="arabicParenR"/>
            </a:pPr>
            <a:endParaRPr lang="fr-CH" sz="1200" spc="-1" dirty="0">
              <a:latin typeface="Arial"/>
            </a:endParaRPr>
          </a:p>
          <a:p>
            <a:pPr marL="338175" indent="-257175">
              <a:spcBef>
                <a:spcPts val="1063"/>
              </a:spcBef>
              <a:buAutoNum type="arabicParenR"/>
            </a:pPr>
            <a:endParaRPr lang="fr-CH" sz="1050" spc="-1" dirty="0">
              <a:latin typeface="Arial"/>
            </a:endParaRPr>
          </a:p>
        </p:txBody>
      </p:sp>
      <p:pic>
        <p:nvPicPr>
          <p:cNvPr id="8" name="Image 7">
            <a:extLst>
              <a:ext uri="{FF2B5EF4-FFF2-40B4-BE49-F238E27FC236}">
                <a16:creationId xmlns:a16="http://schemas.microsoft.com/office/drawing/2014/main" id="{7F410E14-572C-8B49-A2B0-F72AB03B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48" y="2614130"/>
            <a:ext cx="2150742" cy="665178"/>
          </a:xfrm>
          <a:prstGeom prst="rect">
            <a:avLst/>
          </a:prstGeom>
        </p:spPr>
      </p:pic>
    </p:spTree>
    <p:extLst>
      <p:ext uri="{BB962C8B-B14F-4D97-AF65-F5344CB8AC3E}">
        <p14:creationId xmlns:p14="http://schemas.microsoft.com/office/powerpoint/2010/main" val="920041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_0"/>
          <p:cNvSpPr/>
          <p:nvPr/>
        </p:nvSpPr>
        <p:spPr>
          <a:xfrm>
            <a:off x="868320" y="3705874"/>
            <a:ext cx="1965870" cy="131465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ctr">
              <a:lnSpc>
                <a:spcPct val="100000"/>
              </a:lnSpc>
            </a:pPr>
            <a:r>
              <a:rPr lang="fr-CH" sz="4050" spc="-1" dirty="0" err="1">
                <a:solidFill>
                  <a:srgbClr val="000000"/>
                </a:solidFill>
                <a:latin typeface="Calibri Light"/>
                <a:ea typeface="DejaVu Sans"/>
              </a:rPr>
              <a:t>Presta-tions</a:t>
            </a:r>
            <a:endParaRPr lang="fr-CH" sz="4050" spc="-1" dirty="0">
              <a:latin typeface="Arial"/>
            </a:endParaRPr>
          </a:p>
        </p:txBody>
      </p:sp>
      <p:sp>
        <p:nvSpPr>
          <p:cNvPr id="280" name="TextBox 4_0"/>
          <p:cNvSpPr/>
          <p:nvPr/>
        </p:nvSpPr>
        <p:spPr>
          <a:xfrm>
            <a:off x="4571910" y="1234781"/>
            <a:ext cx="4094550" cy="345158"/>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r>
              <a:rPr lang="en-GB" b="1" spc="-1" dirty="0">
                <a:solidFill>
                  <a:srgbClr val="ED7D31"/>
                </a:solidFill>
                <a:latin typeface="Calibri"/>
              </a:rPr>
              <a:t>2. </a:t>
            </a:r>
            <a:r>
              <a:rPr lang="fr-CH" b="1" spc="-1" dirty="0">
                <a:solidFill>
                  <a:srgbClr val="ED7D31"/>
                </a:solidFill>
                <a:latin typeface="Calibri"/>
              </a:rPr>
              <a:t>Connaître les prestations d’</a:t>
            </a:r>
            <a:r>
              <a:rPr lang="fr-CH" b="1" spc="-1" dirty="0">
                <a:solidFill>
                  <a:srgbClr val="ED7D31"/>
                </a:solidFill>
                <a:latin typeface="Calibri"/>
                <a:ea typeface="LingWai SC"/>
              </a:rPr>
              <a:t>œco</a:t>
            </a:r>
            <a:endParaRPr lang="fr-CH" sz="1350" spc="-1" dirty="0">
              <a:latin typeface="Arial"/>
            </a:endParaRPr>
          </a:p>
        </p:txBody>
      </p:sp>
      <p:sp>
        <p:nvSpPr>
          <p:cNvPr id="7" name="TextBox 5_0">
            <a:extLst>
              <a:ext uri="{FF2B5EF4-FFF2-40B4-BE49-F238E27FC236}">
                <a16:creationId xmlns:a16="http://schemas.microsoft.com/office/drawing/2014/main" id="{42F705E5-0701-0344-931A-14B6E7AC7A78}"/>
              </a:ext>
            </a:extLst>
          </p:cNvPr>
          <p:cNvSpPr/>
          <p:nvPr/>
        </p:nvSpPr>
        <p:spPr>
          <a:xfrm>
            <a:off x="4571910" y="1571457"/>
            <a:ext cx="4094550" cy="1945596"/>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81000">
              <a:spcBef>
                <a:spcPts val="1063"/>
              </a:spcBef>
            </a:pPr>
            <a:r>
              <a:rPr lang="fr-CH" dirty="0">
                <a:solidFill>
                  <a:srgbClr val="262626"/>
                </a:solidFill>
                <a:latin typeface="Calibri" panose="020F0502020204030204" pitchFamily="34" charset="0"/>
                <a:cs typeface="Calibri" panose="020F0502020204030204" pitchFamily="34" charset="0"/>
              </a:rPr>
              <a:t>Les prestations sont réparties en 3 domaines:</a:t>
            </a:r>
          </a:p>
          <a:p>
            <a:pPr marL="338175" indent="-257175">
              <a:spcBef>
                <a:spcPts val="1063"/>
              </a:spcBef>
              <a:buFont typeface="+mj-lt"/>
              <a:buAutoNum type="alphaUcPeriod" startAt="3"/>
            </a:pPr>
            <a:r>
              <a:rPr lang="fr-CH" b="1" spc="-1" dirty="0">
                <a:solidFill>
                  <a:schemeClr val="accent6">
                    <a:lumMod val="75000"/>
                  </a:schemeClr>
                </a:solidFill>
                <a:latin typeface="Calibri" panose="020F0502020204030204" pitchFamily="34" charset="0"/>
                <a:cs typeface="Calibri" panose="020F0502020204030204" pitchFamily="34" charset="0"/>
              </a:rPr>
              <a:t>Prises de position dans les enjeux de société     concernant l’environnement</a:t>
            </a:r>
          </a:p>
          <a:p>
            <a:pPr marL="338175" indent="-257175">
              <a:spcBef>
                <a:spcPts val="1063"/>
              </a:spcBef>
              <a:buAutoNum type="arabicParenR"/>
            </a:pPr>
            <a:endParaRPr lang="fr-CH" sz="1200" spc="-1" dirty="0">
              <a:latin typeface="Arial"/>
            </a:endParaRPr>
          </a:p>
          <a:p>
            <a:pPr marL="338175" indent="-257175">
              <a:spcBef>
                <a:spcPts val="1063"/>
              </a:spcBef>
              <a:buAutoNum type="arabicParenR"/>
            </a:pPr>
            <a:endParaRPr lang="fr-CH" sz="1050" spc="-1" dirty="0">
              <a:latin typeface="Arial"/>
            </a:endParaRPr>
          </a:p>
        </p:txBody>
      </p:sp>
      <p:pic>
        <p:nvPicPr>
          <p:cNvPr id="8" name="Image 7">
            <a:extLst>
              <a:ext uri="{FF2B5EF4-FFF2-40B4-BE49-F238E27FC236}">
                <a16:creationId xmlns:a16="http://schemas.microsoft.com/office/drawing/2014/main" id="{64E883F3-8EC8-D14B-9C27-DD163CFB8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48" y="2611230"/>
            <a:ext cx="2150742" cy="665178"/>
          </a:xfrm>
          <a:prstGeom prst="rect">
            <a:avLst/>
          </a:prstGeom>
        </p:spPr>
      </p:pic>
    </p:spTree>
    <p:extLst>
      <p:ext uri="{BB962C8B-B14F-4D97-AF65-F5344CB8AC3E}">
        <p14:creationId xmlns:p14="http://schemas.microsoft.com/office/powerpoint/2010/main" val="258792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_0"/>
          <p:cNvSpPr/>
          <p:nvPr/>
        </p:nvSpPr>
        <p:spPr>
          <a:xfrm>
            <a:off x="4571452" y="1748952"/>
            <a:ext cx="3969502" cy="589911"/>
          </a:xfrm>
          <a:prstGeom prst="rect">
            <a:avLst/>
          </a:prstGeom>
        </p:spPr>
        <p:style>
          <a:lnRef idx="0">
            <a:scrgbClr r="0" g="0" b="0"/>
          </a:lnRef>
          <a:fillRef idx="0">
            <a:scrgbClr r="0" g="0" b="0"/>
          </a:fillRef>
          <a:effectRef idx="0">
            <a:scrgbClr r="0" g="0" b="0"/>
          </a:effectRef>
          <a:fontRef idx="minor"/>
        </p:style>
        <p:txBody>
          <a:bodyPr vert="horz" lIns="68580" tIns="34290" rIns="68580" bIns="34290" rtlCol="0" anchor="ctr">
            <a:noAutofit/>
          </a:bodyPr>
          <a:lstStyle/>
          <a:p>
            <a:pPr indent="-171450">
              <a:lnSpc>
                <a:spcPct val="90000"/>
              </a:lnSpc>
              <a:spcAft>
                <a:spcPts val="450"/>
              </a:spcAft>
              <a:buFont typeface="Arial" panose="020B0604020202020204" pitchFamily="34" charset="0"/>
              <a:buChar char="•"/>
            </a:pPr>
            <a:r>
              <a:rPr lang="fr-CH" dirty="0">
                <a:latin typeface="Calibri" panose="020F0502020204030204" pitchFamily="34" charset="0"/>
                <a:cs typeface="Calibri" panose="020F0502020204030204" pitchFamily="34" charset="0"/>
              </a:rPr>
              <a:t>Comprendre le management environnemental</a:t>
            </a:r>
            <a:endParaRPr lang="en-US" spc="-1" dirty="0">
              <a:solidFill>
                <a:schemeClr val="tx2"/>
              </a:solidFill>
              <a:latin typeface="Calibri" panose="020F0502020204030204" pitchFamily="34" charset="0"/>
              <a:cs typeface="Calibri" panose="020F0502020204030204" pitchFamily="34" charset="0"/>
            </a:endParaRPr>
          </a:p>
        </p:txBody>
      </p:sp>
      <p:sp>
        <p:nvSpPr>
          <p:cNvPr id="280" name="TextBox 4_0"/>
          <p:cNvSpPr/>
          <p:nvPr/>
        </p:nvSpPr>
        <p:spPr>
          <a:xfrm>
            <a:off x="4571910" y="1391040"/>
            <a:ext cx="4094093" cy="686277"/>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spcAft>
                <a:spcPts val="450"/>
              </a:spcAft>
            </a:pPr>
            <a:r>
              <a:rPr lang="en-GB" b="1" spc="-1" dirty="0">
                <a:solidFill>
                  <a:srgbClr val="00B050"/>
                </a:solidFill>
                <a:latin typeface="Calibri"/>
              </a:rPr>
              <a:t>3. </a:t>
            </a:r>
            <a:r>
              <a:rPr lang="fr-CH" b="1" spc="-1" dirty="0">
                <a:solidFill>
                  <a:srgbClr val="00B050"/>
                </a:solidFill>
                <a:latin typeface="Calibri"/>
              </a:rPr>
              <a:t>Comprendre la démarche Coq vert</a:t>
            </a:r>
            <a:endParaRPr lang="fr-CH" spc="-1" dirty="0"/>
          </a:p>
          <a:p>
            <a:pPr>
              <a:spcAft>
                <a:spcPts val="450"/>
              </a:spcAft>
            </a:pPr>
            <a:endParaRPr lang="fr-CH" spc="-1" dirty="0">
              <a:latin typeface="Arial"/>
            </a:endParaRPr>
          </a:p>
        </p:txBody>
      </p:sp>
      <p:sp>
        <p:nvSpPr>
          <p:cNvPr id="7" name="TextBox 5_0">
            <a:extLst>
              <a:ext uri="{FF2B5EF4-FFF2-40B4-BE49-F238E27FC236}">
                <a16:creationId xmlns:a16="http://schemas.microsoft.com/office/drawing/2014/main" id="{42F705E5-0701-0344-931A-14B6E7AC7A78}"/>
              </a:ext>
            </a:extLst>
          </p:cNvPr>
          <p:cNvSpPr/>
          <p:nvPr/>
        </p:nvSpPr>
        <p:spPr>
          <a:xfrm>
            <a:off x="4571453" y="2338863"/>
            <a:ext cx="4094550" cy="2284150"/>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81000">
              <a:spcBef>
                <a:spcPts val="1063"/>
              </a:spcBef>
            </a:pPr>
            <a:r>
              <a:rPr lang="fr-CH" dirty="0">
                <a:latin typeface="Calibri" panose="020F0502020204030204" pitchFamily="34" charset="0"/>
                <a:cs typeface="Calibri" panose="020F0502020204030204" pitchFamily="34" charset="0"/>
              </a:rPr>
              <a:t>Le Système de management environnemental (SME) Coq vert est une approche par processus et vise une amélioration continue de ceux-ci dans le domaine de l’environnement. Il reprend la démarche qualité des normes internationales ISO 14’001 et celle des normes européennes EMAS.</a:t>
            </a:r>
            <a:endParaRPr lang="fr-CH" spc="-1" dirty="0">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C970B9B6-1C43-914F-80DE-6B1CE9F58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046" y="1267130"/>
            <a:ext cx="2213759" cy="2200369"/>
          </a:xfrm>
          <a:prstGeom prst="rect">
            <a:avLst/>
          </a:prstGeom>
        </p:spPr>
      </p:pic>
      <p:pic>
        <p:nvPicPr>
          <p:cNvPr id="15" name="Image 14">
            <a:extLst>
              <a:ext uri="{FF2B5EF4-FFF2-40B4-BE49-F238E27FC236}">
                <a16:creationId xmlns:a16="http://schemas.microsoft.com/office/drawing/2014/main" id="{DD034B61-60CA-8C4C-AA09-ABB2F1B32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567" y="4190579"/>
            <a:ext cx="2150742" cy="665178"/>
          </a:xfrm>
          <a:prstGeom prst="rect">
            <a:avLst/>
          </a:prstGeom>
        </p:spPr>
      </p:pic>
    </p:spTree>
    <p:extLst>
      <p:ext uri="{BB962C8B-B14F-4D97-AF65-F5344CB8AC3E}">
        <p14:creationId xmlns:p14="http://schemas.microsoft.com/office/powerpoint/2010/main" val="4066823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_0"/>
          <p:cNvSpPr/>
          <p:nvPr/>
        </p:nvSpPr>
        <p:spPr>
          <a:xfrm>
            <a:off x="4571452" y="1748952"/>
            <a:ext cx="3969502" cy="589911"/>
          </a:xfrm>
          <a:prstGeom prst="rect">
            <a:avLst/>
          </a:prstGeom>
        </p:spPr>
        <p:style>
          <a:lnRef idx="0">
            <a:scrgbClr r="0" g="0" b="0"/>
          </a:lnRef>
          <a:fillRef idx="0">
            <a:scrgbClr r="0" g="0" b="0"/>
          </a:fillRef>
          <a:effectRef idx="0">
            <a:scrgbClr r="0" g="0" b="0"/>
          </a:effectRef>
          <a:fontRef idx="minor"/>
        </p:style>
        <p:txBody>
          <a:bodyPr vert="horz" lIns="68580" tIns="34290" rIns="68580" bIns="34290" rtlCol="0" anchor="ctr">
            <a:noAutofit/>
          </a:bodyPr>
          <a:lstStyle/>
          <a:p>
            <a:pPr indent="-171450">
              <a:lnSpc>
                <a:spcPct val="90000"/>
              </a:lnSpc>
              <a:spcAft>
                <a:spcPts val="450"/>
              </a:spcAft>
              <a:buFont typeface="Arial" panose="020B0604020202020204" pitchFamily="34" charset="0"/>
              <a:buChar char="•"/>
            </a:pPr>
            <a:r>
              <a:rPr lang="fr-CH" dirty="0">
                <a:latin typeface="Calibri" panose="020F0502020204030204" pitchFamily="34" charset="0"/>
                <a:cs typeface="Calibri" panose="020F0502020204030204" pitchFamily="34" charset="0"/>
              </a:rPr>
              <a:t>Objectifs du management environnemental</a:t>
            </a:r>
            <a:endParaRPr lang="en-US" spc="-1" dirty="0">
              <a:solidFill>
                <a:schemeClr val="tx2"/>
              </a:solidFill>
              <a:latin typeface="Calibri" panose="020F0502020204030204" pitchFamily="34" charset="0"/>
              <a:cs typeface="Calibri" panose="020F0502020204030204" pitchFamily="34" charset="0"/>
            </a:endParaRPr>
          </a:p>
        </p:txBody>
      </p:sp>
      <p:sp>
        <p:nvSpPr>
          <p:cNvPr id="280" name="TextBox 4_0"/>
          <p:cNvSpPr/>
          <p:nvPr/>
        </p:nvSpPr>
        <p:spPr>
          <a:xfrm>
            <a:off x="4571452" y="1302844"/>
            <a:ext cx="4094550" cy="686277"/>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a:spcAft>
                <a:spcPts val="450"/>
              </a:spcAft>
            </a:pPr>
            <a:r>
              <a:rPr lang="en-GB" b="1" spc="-1" dirty="0">
                <a:solidFill>
                  <a:srgbClr val="00B050"/>
                </a:solidFill>
                <a:latin typeface="Calibri"/>
              </a:rPr>
              <a:t>3. </a:t>
            </a:r>
            <a:r>
              <a:rPr lang="fr-CH" b="1" spc="-1" dirty="0">
                <a:solidFill>
                  <a:srgbClr val="00B050"/>
                </a:solidFill>
                <a:latin typeface="Calibri"/>
              </a:rPr>
              <a:t>Comprendre la démarche Coq vert</a:t>
            </a:r>
            <a:endParaRPr lang="fr-CH" spc="-1" dirty="0"/>
          </a:p>
          <a:p>
            <a:pPr>
              <a:spcAft>
                <a:spcPts val="450"/>
              </a:spcAft>
            </a:pPr>
            <a:endParaRPr lang="fr-CH" spc="-1" dirty="0">
              <a:latin typeface="Arial"/>
            </a:endParaRPr>
          </a:p>
        </p:txBody>
      </p:sp>
      <p:sp>
        <p:nvSpPr>
          <p:cNvPr id="7" name="TextBox 5_0">
            <a:extLst>
              <a:ext uri="{FF2B5EF4-FFF2-40B4-BE49-F238E27FC236}">
                <a16:creationId xmlns:a16="http://schemas.microsoft.com/office/drawing/2014/main" id="{42F705E5-0701-0344-931A-14B6E7AC7A78}"/>
              </a:ext>
            </a:extLst>
          </p:cNvPr>
          <p:cNvSpPr/>
          <p:nvPr/>
        </p:nvSpPr>
        <p:spPr>
          <a:xfrm>
            <a:off x="4571453" y="2338863"/>
            <a:ext cx="4094550" cy="3699923"/>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338175" indent="-257175">
              <a:spcBef>
                <a:spcPts val="1063"/>
              </a:spcBef>
              <a:buAutoNum type="arabicParenR"/>
            </a:pPr>
            <a:r>
              <a:rPr lang="fr-CH" spc="-1" dirty="0">
                <a:solidFill>
                  <a:srgbClr val="00B050"/>
                </a:solidFill>
                <a:latin typeface="Calibri" panose="020F0502020204030204" pitchFamily="34" charset="0"/>
                <a:cs typeface="Calibri" panose="020F0502020204030204" pitchFamily="34" charset="0"/>
              </a:rPr>
              <a:t>Performance</a:t>
            </a:r>
            <a:r>
              <a:rPr lang="fr-CH" dirty="0">
                <a:latin typeface="Calibri" panose="020F0502020204030204" pitchFamily="34" charset="0"/>
                <a:cs typeface="Calibri" panose="020F0502020204030204" pitchFamily="34" charset="0"/>
              </a:rPr>
              <a:t>. Le Système de management environnemental (SME) Coq vert aide les paroisses à améliorer leur performance environnementale.</a:t>
            </a:r>
          </a:p>
          <a:p>
            <a:pPr marL="338175" indent="-257175">
              <a:spcBef>
                <a:spcPts val="1063"/>
              </a:spcBef>
              <a:buAutoNum type="arabicParenR"/>
            </a:pPr>
            <a:r>
              <a:rPr lang="fr-CH" spc="-1" dirty="0">
                <a:solidFill>
                  <a:srgbClr val="00B050"/>
                </a:solidFill>
                <a:latin typeface="Calibri" panose="020F0502020204030204" pitchFamily="34" charset="0"/>
                <a:cs typeface="Calibri" panose="020F0502020204030204" pitchFamily="34" charset="0"/>
              </a:rPr>
              <a:t>Economie et optimisation des ressources. </a:t>
            </a:r>
            <a:r>
              <a:rPr lang="fr-CH" dirty="0">
                <a:latin typeface="Calibri" panose="020F0502020204030204" pitchFamily="34" charset="0"/>
                <a:cs typeface="Calibri" panose="020F0502020204030204" pitchFamily="34" charset="0"/>
              </a:rPr>
              <a:t>Il sert à optimiser la consommation des ressources, économise des frais d’exploitation.</a:t>
            </a:r>
          </a:p>
          <a:p>
            <a:pPr marL="338175" indent="-257175">
              <a:spcBef>
                <a:spcPts val="1063"/>
              </a:spcBef>
              <a:buAutoNum type="arabicParenR"/>
            </a:pPr>
            <a:r>
              <a:rPr lang="fr-CH" spc="-1" dirty="0">
                <a:solidFill>
                  <a:srgbClr val="00B050"/>
                </a:solidFill>
                <a:latin typeface="Calibri" panose="020F0502020204030204" pitchFamily="34" charset="0"/>
                <a:cs typeface="Calibri" panose="020F0502020204030204" pitchFamily="34" charset="0"/>
              </a:rPr>
              <a:t>Motivation. </a:t>
            </a:r>
            <a:r>
              <a:rPr lang="fr-CH" dirty="0">
                <a:latin typeface="Calibri" panose="020F0502020204030204" pitchFamily="34" charset="0"/>
                <a:cs typeface="Calibri" panose="020F0502020204030204" pitchFamily="34" charset="0"/>
              </a:rPr>
              <a:t>Il a un effet durable et motivant dans la paroisse et au-delà des frontières de la paroisse.</a:t>
            </a:r>
            <a:endParaRPr lang="fr-CH" spc="-1" dirty="0">
              <a:latin typeface="Calibri" panose="020F0502020204030204" pitchFamily="34" charset="0"/>
              <a:cs typeface="Calibri" panose="020F0502020204030204" pitchFamily="34" charset="0"/>
            </a:endParaRPr>
          </a:p>
          <a:p>
            <a:pPr marL="338175" indent="-257175">
              <a:spcBef>
                <a:spcPts val="1063"/>
              </a:spcBef>
              <a:buAutoNum type="arabicParenR"/>
            </a:pPr>
            <a:endParaRPr lang="fr-CH" sz="1050" spc="-1" dirty="0">
              <a:latin typeface="Arial"/>
            </a:endParaRPr>
          </a:p>
        </p:txBody>
      </p:sp>
      <p:pic>
        <p:nvPicPr>
          <p:cNvPr id="13" name="Image 12">
            <a:extLst>
              <a:ext uri="{FF2B5EF4-FFF2-40B4-BE49-F238E27FC236}">
                <a16:creationId xmlns:a16="http://schemas.microsoft.com/office/drawing/2014/main" id="{FCF88B8A-9629-D847-BB54-6798A3AC4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046" y="1253530"/>
            <a:ext cx="2213759" cy="2200369"/>
          </a:xfrm>
          <a:prstGeom prst="rect">
            <a:avLst/>
          </a:prstGeom>
        </p:spPr>
      </p:pic>
      <p:pic>
        <p:nvPicPr>
          <p:cNvPr id="14" name="Image 13">
            <a:extLst>
              <a:ext uri="{FF2B5EF4-FFF2-40B4-BE49-F238E27FC236}">
                <a16:creationId xmlns:a16="http://schemas.microsoft.com/office/drawing/2014/main" id="{604C2FB1-E364-D644-970A-1A1F5E637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475" y="4186549"/>
            <a:ext cx="2150742" cy="665178"/>
          </a:xfrm>
          <a:prstGeom prst="rect">
            <a:avLst/>
          </a:prstGeom>
        </p:spPr>
      </p:pic>
    </p:spTree>
    <p:extLst>
      <p:ext uri="{BB962C8B-B14F-4D97-AF65-F5344CB8AC3E}">
        <p14:creationId xmlns:p14="http://schemas.microsoft.com/office/powerpoint/2010/main" val="2945108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4294967295"/>
          </p:nvPr>
        </p:nvSpPr>
        <p:spPr>
          <a:xfrm>
            <a:off x="464344" y="1112044"/>
            <a:ext cx="8679656" cy="542925"/>
          </a:xfrm>
        </p:spPr>
        <p:txBody>
          <a:bodyPr/>
          <a:lstStyle/>
          <a:p>
            <a:pPr marL="0" indent="0">
              <a:buNone/>
            </a:pPr>
            <a:r>
              <a:rPr lang="en-US" dirty="0"/>
              <a:t>Les 10 étapes du Coq vert</a:t>
            </a:r>
          </a:p>
        </p:txBody>
      </p:sp>
      <p:cxnSp>
        <p:nvCxnSpPr>
          <p:cNvPr id="3" name="Straight Arrow Connector 2">
            <a:extLst>
              <a:ext uri="{FF2B5EF4-FFF2-40B4-BE49-F238E27FC236}">
                <a16:creationId xmlns:a16="http://schemas.microsoft.com/office/drawing/2014/main" id="{684A3FCF-B493-4F04-A844-947B2203DBE7}"/>
              </a:ext>
            </a:extLst>
          </p:cNvPr>
          <p:cNvCxnSpPr>
            <a:cxnSpLocks/>
          </p:cNvCxnSpPr>
          <p:nvPr/>
        </p:nvCxnSpPr>
        <p:spPr>
          <a:xfrm>
            <a:off x="678657" y="2902595"/>
            <a:ext cx="7808119" cy="0"/>
          </a:xfrm>
          <a:prstGeom prst="straightConnector1">
            <a:avLst/>
          </a:prstGeom>
          <a:ln w="28575">
            <a:solidFill>
              <a:schemeClr val="tx1">
                <a:lumMod val="65000"/>
                <a:lumOff val="35000"/>
              </a:schemeClr>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ACEB7D71-72D5-4A4C-99AD-348DEFFB3EB8}"/>
              </a:ext>
            </a:extLst>
          </p:cNvPr>
          <p:cNvSpPr/>
          <p:nvPr/>
        </p:nvSpPr>
        <p:spPr>
          <a:xfrm>
            <a:off x="1122947" y="2406150"/>
            <a:ext cx="810000" cy="810000"/>
          </a:xfrm>
          <a:prstGeom prst="round2DiagRect">
            <a:avLst>
              <a:gd name="adj1" fmla="val 23924"/>
              <a:gd name="adj2" fmla="val 0"/>
            </a:avLst>
          </a:prstGeom>
          <a:solidFill>
            <a:schemeClr val="accent6">
              <a:lumMod val="40000"/>
              <a:lumOff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5" name="Rounded Rectangle 4">
            <a:extLst>
              <a:ext uri="{FF2B5EF4-FFF2-40B4-BE49-F238E27FC236}">
                <a16:creationId xmlns:a16="http://schemas.microsoft.com/office/drawing/2014/main" id="{3A59AAE5-3122-4B1D-AD8D-A95B5857083E}"/>
              </a:ext>
            </a:extLst>
          </p:cNvPr>
          <p:cNvSpPr/>
          <p:nvPr/>
        </p:nvSpPr>
        <p:spPr>
          <a:xfrm>
            <a:off x="2518359" y="2339143"/>
            <a:ext cx="944015" cy="944015"/>
          </a:xfrm>
          <a:prstGeom prst="round2DiagRect">
            <a:avLst>
              <a:gd name="adj1" fmla="val 25661"/>
              <a:gd name="adj2" fmla="val 0"/>
            </a:avLst>
          </a:prstGeom>
          <a:solidFill>
            <a:srgbClr val="92D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6" name="Rounded Rectangle 5">
            <a:extLst>
              <a:ext uri="{FF2B5EF4-FFF2-40B4-BE49-F238E27FC236}">
                <a16:creationId xmlns:a16="http://schemas.microsoft.com/office/drawing/2014/main" id="{6324DA81-D044-4D74-8418-93103CB0CF6C}"/>
              </a:ext>
            </a:extLst>
          </p:cNvPr>
          <p:cNvSpPr/>
          <p:nvPr/>
        </p:nvSpPr>
        <p:spPr>
          <a:xfrm>
            <a:off x="4047785" y="2271150"/>
            <a:ext cx="1080000" cy="1080000"/>
          </a:xfrm>
          <a:prstGeom prst="round2DiagRect">
            <a:avLst>
              <a:gd name="adj1" fmla="val 24529"/>
              <a:gd name="adj2" fmla="val 0"/>
            </a:avLst>
          </a:prstGeom>
          <a:solidFill>
            <a:schemeClr val="accent6">
              <a:lumMod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 name="Rounded Rectangle 6">
            <a:extLst>
              <a:ext uri="{FF2B5EF4-FFF2-40B4-BE49-F238E27FC236}">
                <a16:creationId xmlns:a16="http://schemas.microsoft.com/office/drawing/2014/main" id="{09EE315D-673B-47E1-AE9E-6684B7632C55}"/>
              </a:ext>
            </a:extLst>
          </p:cNvPr>
          <p:cNvSpPr/>
          <p:nvPr/>
        </p:nvSpPr>
        <p:spPr>
          <a:xfrm>
            <a:off x="5713197" y="2339143"/>
            <a:ext cx="944015" cy="944015"/>
          </a:xfrm>
          <a:prstGeom prst="round2DiagRect">
            <a:avLst>
              <a:gd name="adj1" fmla="val 28429"/>
              <a:gd name="adj2" fmla="val 0"/>
            </a:avLst>
          </a:prstGeom>
          <a:solidFill>
            <a:schemeClr val="accent6">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 name="Rounded Rectangle 7">
            <a:extLst>
              <a:ext uri="{FF2B5EF4-FFF2-40B4-BE49-F238E27FC236}">
                <a16:creationId xmlns:a16="http://schemas.microsoft.com/office/drawing/2014/main" id="{CEF6E1DA-8C4B-4C95-B034-B7E7B2F5566E}"/>
              </a:ext>
            </a:extLst>
          </p:cNvPr>
          <p:cNvSpPr/>
          <p:nvPr/>
        </p:nvSpPr>
        <p:spPr>
          <a:xfrm>
            <a:off x="7242623" y="2406150"/>
            <a:ext cx="810000" cy="810000"/>
          </a:xfrm>
          <a:prstGeom prst="round2DiagRect">
            <a:avLst>
              <a:gd name="adj1" fmla="val 24730"/>
              <a:gd name="adj2" fmla="val 0"/>
            </a:avLst>
          </a:prstGeom>
          <a:solidFill>
            <a:schemeClr val="accent6"/>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0" name="TextBox 9">
            <a:extLst>
              <a:ext uri="{FF2B5EF4-FFF2-40B4-BE49-F238E27FC236}">
                <a16:creationId xmlns:a16="http://schemas.microsoft.com/office/drawing/2014/main" id="{672C3854-D9E0-4C6D-9851-4E927579E62B}"/>
              </a:ext>
            </a:extLst>
          </p:cNvPr>
          <p:cNvSpPr txBox="1"/>
          <p:nvPr/>
        </p:nvSpPr>
        <p:spPr>
          <a:xfrm>
            <a:off x="4074728" y="3985720"/>
            <a:ext cx="1026114" cy="784830"/>
          </a:xfrm>
          <a:prstGeom prst="rect">
            <a:avLst/>
          </a:prstGeom>
          <a:noFill/>
        </p:spPr>
        <p:txBody>
          <a:bodyPr wrap="square" rtlCol="0">
            <a:spAutoFit/>
          </a:bodyPr>
          <a:lstStyle/>
          <a:p>
            <a:pPr algn="ctr"/>
            <a:r>
              <a:rPr lang="fr-CH" altLang="ko-KR" sz="900" b="1" dirty="0">
                <a:solidFill>
                  <a:schemeClr val="tx1">
                    <a:lumMod val="75000"/>
                    <a:lumOff val="25000"/>
                  </a:schemeClr>
                </a:solidFill>
                <a:cs typeface="Arial" pitchFamily="34" charset="0"/>
              </a:rPr>
              <a:t>Rédaction des Lignes directrices pour la Création</a:t>
            </a:r>
          </a:p>
        </p:txBody>
      </p:sp>
      <p:sp>
        <p:nvSpPr>
          <p:cNvPr id="13" name="TextBox 12">
            <a:extLst>
              <a:ext uri="{FF2B5EF4-FFF2-40B4-BE49-F238E27FC236}">
                <a16:creationId xmlns:a16="http://schemas.microsoft.com/office/drawing/2014/main" id="{2524AADB-3AD7-47DC-8DCC-30A62B09D7F7}"/>
              </a:ext>
            </a:extLst>
          </p:cNvPr>
          <p:cNvSpPr txBox="1"/>
          <p:nvPr/>
        </p:nvSpPr>
        <p:spPr>
          <a:xfrm>
            <a:off x="7134566" y="3985720"/>
            <a:ext cx="1026114" cy="507831"/>
          </a:xfrm>
          <a:prstGeom prst="rect">
            <a:avLst/>
          </a:prstGeom>
          <a:noFill/>
        </p:spPr>
        <p:txBody>
          <a:bodyPr wrap="square" rtlCol="0">
            <a:spAutoFit/>
          </a:bodyPr>
          <a:lstStyle/>
          <a:p>
            <a:pPr algn="ctr"/>
            <a:r>
              <a:rPr lang="fr-CH" altLang="ko-KR" sz="900" b="1" dirty="0">
                <a:solidFill>
                  <a:schemeClr val="tx1">
                    <a:lumMod val="75000"/>
                    <a:lumOff val="25000"/>
                  </a:schemeClr>
                </a:solidFill>
                <a:cs typeface="Arial" pitchFamily="34" charset="0"/>
              </a:rPr>
              <a:t>Définition des actions prioritaires</a:t>
            </a:r>
          </a:p>
        </p:txBody>
      </p:sp>
      <p:sp>
        <p:nvSpPr>
          <p:cNvPr id="16" name="TextBox 15">
            <a:extLst>
              <a:ext uri="{FF2B5EF4-FFF2-40B4-BE49-F238E27FC236}">
                <a16:creationId xmlns:a16="http://schemas.microsoft.com/office/drawing/2014/main" id="{5EB2DF63-1F19-4FEA-A663-2AAF6D9F20D8}"/>
              </a:ext>
            </a:extLst>
          </p:cNvPr>
          <p:cNvSpPr txBox="1"/>
          <p:nvPr/>
        </p:nvSpPr>
        <p:spPr>
          <a:xfrm>
            <a:off x="5668941" y="3985720"/>
            <a:ext cx="1026114" cy="230832"/>
          </a:xfrm>
          <a:prstGeom prst="rect">
            <a:avLst/>
          </a:prstGeom>
          <a:noFill/>
        </p:spPr>
        <p:txBody>
          <a:bodyPr wrap="square" rtlCol="0">
            <a:spAutoFit/>
          </a:bodyPr>
          <a:lstStyle/>
          <a:p>
            <a:pPr algn="ctr"/>
            <a:r>
              <a:rPr lang="fr-CH" altLang="ko-KR" sz="900" b="1" dirty="0">
                <a:solidFill>
                  <a:schemeClr val="tx1">
                    <a:lumMod val="75000"/>
                    <a:lumOff val="25000"/>
                  </a:schemeClr>
                </a:solidFill>
                <a:cs typeface="Arial" pitchFamily="34" charset="0"/>
              </a:rPr>
              <a:t>État des lieux</a:t>
            </a:r>
          </a:p>
        </p:txBody>
      </p:sp>
      <p:grpSp>
        <p:nvGrpSpPr>
          <p:cNvPr id="18" name="Group 17">
            <a:extLst>
              <a:ext uri="{FF2B5EF4-FFF2-40B4-BE49-F238E27FC236}">
                <a16:creationId xmlns:a16="http://schemas.microsoft.com/office/drawing/2014/main" id="{BA91B1D2-7BC2-4376-9C14-2A304B24E16E}"/>
              </a:ext>
            </a:extLst>
          </p:cNvPr>
          <p:cNvGrpSpPr/>
          <p:nvPr/>
        </p:nvGrpSpPr>
        <p:grpSpPr>
          <a:xfrm>
            <a:off x="2473372" y="3985720"/>
            <a:ext cx="1026114" cy="646331"/>
            <a:chOff x="3324740" y="1715063"/>
            <a:chExt cx="1260140" cy="861775"/>
          </a:xfrm>
        </p:grpSpPr>
        <p:sp>
          <p:nvSpPr>
            <p:cNvPr id="19" name="TextBox 18">
              <a:extLst>
                <a:ext uri="{FF2B5EF4-FFF2-40B4-BE49-F238E27FC236}">
                  <a16:creationId xmlns:a16="http://schemas.microsoft.com/office/drawing/2014/main" id="{8690D0FB-292C-4704-8941-851B46A42A00}"/>
                </a:ext>
              </a:extLst>
            </p:cNvPr>
            <p:cNvSpPr txBox="1"/>
            <p:nvPr/>
          </p:nvSpPr>
          <p:spPr>
            <a:xfrm>
              <a:off x="3324740" y="1715063"/>
              <a:ext cx="1260140" cy="861775"/>
            </a:xfrm>
            <a:prstGeom prst="rect">
              <a:avLst/>
            </a:prstGeom>
            <a:noFill/>
          </p:spPr>
          <p:txBody>
            <a:bodyPr wrap="square" rtlCol="0">
              <a:spAutoFit/>
            </a:bodyPr>
            <a:lstStyle/>
            <a:p>
              <a:pPr algn="ctr"/>
              <a:r>
                <a:rPr lang="fr-CH" altLang="ko-KR" sz="900" b="1" dirty="0">
                  <a:solidFill>
                    <a:schemeClr val="tx1">
                      <a:lumMod val="75000"/>
                      <a:lumOff val="25000"/>
                    </a:schemeClr>
                  </a:solidFill>
                  <a:cs typeface="Arial" pitchFamily="34" charset="0"/>
                </a:rPr>
                <a:t>Mise en place de l’équipe Environnement</a:t>
              </a:r>
            </a:p>
            <a:p>
              <a:pPr algn="ctr"/>
              <a:endParaRPr lang="ko-KR" altLang="en-US" sz="900" b="1" dirty="0">
                <a:solidFill>
                  <a:schemeClr val="tx1">
                    <a:lumMod val="75000"/>
                    <a:lumOff val="25000"/>
                  </a:schemeClr>
                </a:solidFill>
                <a:cs typeface="Arial" pitchFamily="34" charset="0"/>
              </a:endParaRPr>
            </a:p>
          </p:txBody>
        </p:sp>
        <p:sp>
          <p:nvSpPr>
            <p:cNvPr id="20" name="TextBox 19">
              <a:extLst>
                <a:ext uri="{FF2B5EF4-FFF2-40B4-BE49-F238E27FC236}">
                  <a16:creationId xmlns:a16="http://schemas.microsoft.com/office/drawing/2014/main" id="{F86F0783-4B62-4472-AAA5-62D507E69057}"/>
                </a:ext>
              </a:extLst>
            </p:cNvPr>
            <p:cNvSpPr txBox="1"/>
            <p:nvPr/>
          </p:nvSpPr>
          <p:spPr>
            <a:xfrm>
              <a:off x="3324740" y="1992062"/>
              <a:ext cx="1260140" cy="307776"/>
            </a:xfrm>
            <a:prstGeom prst="rect">
              <a:avLst/>
            </a:prstGeom>
            <a:noFill/>
          </p:spPr>
          <p:txBody>
            <a:bodyPr wrap="square" rtlCol="0">
              <a:spAutoFit/>
            </a:bodyPr>
            <a:lstStyle/>
            <a:p>
              <a:pPr algn="ctr"/>
              <a:r>
                <a:rPr lang="en-US" altLang="ko-KR" sz="900" dirty="0">
                  <a:solidFill>
                    <a:schemeClr val="tx1">
                      <a:lumMod val="75000"/>
                      <a:lumOff val="25000"/>
                    </a:schemeClr>
                  </a:solidFill>
                  <a:cs typeface="Arial" pitchFamily="34" charset="0"/>
                </a:rPr>
                <a:t>. </a:t>
              </a:r>
              <a:endParaRPr lang="ko-KR" altLang="en-US" sz="900" dirty="0">
                <a:solidFill>
                  <a:schemeClr val="tx1">
                    <a:lumMod val="75000"/>
                    <a:lumOff val="25000"/>
                  </a:schemeClr>
                </a:solidFill>
                <a:cs typeface="Arial" pitchFamily="34" charset="0"/>
              </a:endParaRPr>
            </a:p>
          </p:txBody>
        </p:sp>
      </p:grpSp>
      <p:grpSp>
        <p:nvGrpSpPr>
          <p:cNvPr id="21" name="Group 20">
            <a:extLst>
              <a:ext uri="{FF2B5EF4-FFF2-40B4-BE49-F238E27FC236}">
                <a16:creationId xmlns:a16="http://schemas.microsoft.com/office/drawing/2014/main" id="{2E7523C0-EDD4-4858-9E2B-4BC255030155}"/>
              </a:ext>
            </a:extLst>
          </p:cNvPr>
          <p:cNvGrpSpPr/>
          <p:nvPr/>
        </p:nvGrpSpPr>
        <p:grpSpPr>
          <a:xfrm>
            <a:off x="1014890" y="3985721"/>
            <a:ext cx="1026114" cy="507831"/>
            <a:chOff x="3324740" y="1715063"/>
            <a:chExt cx="1260140" cy="677108"/>
          </a:xfrm>
        </p:grpSpPr>
        <p:sp>
          <p:nvSpPr>
            <p:cNvPr id="22" name="TextBox 21">
              <a:extLst>
                <a:ext uri="{FF2B5EF4-FFF2-40B4-BE49-F238E27FC236}">
                  <a16:creationId xmlns:a16="http://schemas.microsoft.com/office/drawing/2014/main" id="{C1BD41E3-9A2D-4686-88C0-43CC7257D9F5}"/>
                </a:ext>
              </a:extLst>
            </p:cNvPr>
            <p:cNvSpPr txBox="1"/>
            <p:nvPr/>
          </p:nvSpPr>
          <p:spPr>
            <a:xfrm>
              <a:off x="3324740" y="1715063"/>
              <a:ext cx="1260140" cy="677108"/>
            </a:xfrm>
            <a:prstGeom prst="rect">
              <a:avLst/>
            </a:prstGeom>
            <a:noFill/>
          </p:spPr>
          <p:txBody>
            <a:bodyPr wrap="square" rtlCol="0">
              <a:spAutoFit/>
            </a:bodyPr>
            <a:lstStyle/>
            <a:p>
              <a:pPr algn="ctr"/>
              <a:r>
                <a:rPr lang="fr-CH" altLang="ko-KR" sz="900" b="1" dirty="0">
                  <a:solidFill>
                    <a:schemeClr val="tx1">
                      <a:lumMod val="75000"/>
                      <a:lumOff val="25000"/>
                    </a:schemeClr>
                  </a:solidFill>
                  <a:cs typeface="Arial" pitchFamily="34" charset="0"/>
                </a:rPr>
                <a:t>Prise de décision et planification</a:t>
              </a:r>
            </a:p>
          </p:txBody>
        </p:sp>
        <p:sp>
          <p:nvSpPr>
            <p:cNvPr id="23" name="TextBox 22">
              <a:extLst>
                <a:ext uri="{FF2B5EF4-FFF2-40B4-BE49-F238E27FC236}">
                  <a16:creationId xmlns:a16="http://schemas.microsoft.com/office/drawing/2014/main" id="{471598E3-7693-4C3A-AF13-719DB529E21B}"/>
                </a:ext>
              </a:extLst>
            </p:cNvPr>
            <p:cNvSpPr txBox="1"/>
            <p:nvPr/>
          </p:nvSpPr>
          <p:spPr>
            <a:xfrm>
              <a:off x="3324740" y="1992062"/>
              <a:ext cx="1260140" cy="307776"/>
            </a:xfrm>
            <a:prstGeom prst="rect">
              <a:avLst/>
            </a:prstGeom>
            <a:noFill/>
          </p:spPr>
          <p:txBody>
            <a:bodyPr wrap="square" rtlCol="0">
              <a:spAutoFit/>
            </a:bodyPr>
            <a:lstStyle/>
            <a:p>
              <a:pPr algn="ctr"/>
              <a:endParaRPr lang="ko-KR" altLang="en-US" sz="900" dirty="0">
                <a:solidFill>
                  <a:schemeClr val="tx1">
                    <a:lumMod val="75000"/>
                    <a:lumOff val="25000"/>
                  </a:schemeClr>
                </a:solidFill>
                <a:cs typeface="Arial" pitchFamily="34" charset="0"/>
              </a:endParaRPr>
            </a:p>
          </p:txBody>
        </p:sp>
      </p:grpSp>
      <p:sp>
        <p:nvSpPr>
          <p:cNvPr id="24" name="Oval 23">
            <a:extLst>
              <a:ext uri="{FF2B5EF4-FFF2-40B4-BE49-F238E27FC236}">
                <a16:creationId xmlns:a16="http://schemas.microsoft.com/office/drawing/2014/main" id="{7242A3EE-4F68-4E04-80EB-C9C4DFEC2999}"/>
              </a:ext>
            </a:extLst>
          </p:cNvPr>
          <p:cNvSpPr/>
          <p:nvPr/>
        </p:nvSpPr>
        <p:spPr>
          <a:xfrm>
            <a:off x="1331597" y="3502779"/>
            <a:ext cx="392700" cy="365925"/>
          </a:xfrm>
          <a:prstGeom prst="ellipse">
            <a:avLst/>
          </a:prstGeom>
          <a:solidFill>
            <a:schemeClr val="accent6">
              <a:lumMod val="40000"/>
              <a:lumOff val="60000"/>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chemeClr val="bg1"/>
                </a:solidFill>
              </a:rPr>
              <a:t>01</a:t>
            </a:r>
            <a:endParaRPr lang="ko-KR" altLang="en-US" sz="900" b="1" dirty="0">
              <a:solidFill>
                <a:schemeClr val="bg1"/>
              </a:solidFill>
            </a:endParaRPr>
          </a:p>
        </p:txBody>
      </p:sp>
      <p:sp>
        <p:nvSpPr>
          <p:cNvPr id="25" name="Oval 24">
            <a:extLst>
              <a:ext uri="{FF2B5EF4-FFF2-40B4-BE49-F238E27FC236}">
                <a16:creationId xmlns:a16="http://schemas.microsoft.com/office/drawing/2014/main" id="{C77646C6-D9E9-4422-9442-54B315603350}"/>
              </a:ext>
            </a:extLst>
          </p:cNvPr>
          <p:cNvSpPr/>
          <p:nvPr/>
        </p:nvSpPr>
        <p:spPr>
          <a:xfrm>
            <a:off x="4391435" y="3502779"/>
            <a:ext cx="392700" cy="365925"/>
          </a:xfrm>
          <a:prstGeom prst="ellipse">
            <a:avLst/>
          </a:prstGeom>
          <a:solidFill>
            <a:schemeClr val="accent6">
              <a:lumMod val="75000"/>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chemeClr val="bg1"/>
                </a:solidFill>
              </a:rPr>
              <a:t>03</a:t>
            </a:r>
            <a:endParaRPr lang="ko-KR" altLang="en-US" sz="900" b="1" dirty="0">
              <a:solidFill>
                <a:schemeClr val="bg1"/>
              </a:solidFill>
            </a:endParaRPr>
          </a:p>
        </p:txBody>
      </p:sp>
      <p:sp>
        <p:nvSpPr>
          <p:cNvPr id="26" name="Oval 25">
            <a:extLst>
              <a:ext uri="{FF2B5EF4-FFF2-40B4-BE49-F238E27FC236}">
                <a16:creationId xmlns:a16="http://schemas.microsoft.com/office/drawing/2014/main" id="{B6635411-EEBB-4AE5-8419-C59914637582}"/>
              </a:ext>
            </a:extLst>
          </p:cNvPr>
          <p:cNvSpPr/>
          <p:nvPr/>
        </p:nvSpPr>
        <p:spPr>
          <a:xfrm>
            <a:off x="5985648" y="3502779"/>
            <a:ext cx="392700" cy="365925"/>
          </a:xfrm>
          <a:prstGeom prst="ellipse">
            <a:avLst/>
          </a:prstGeom>
          <a:solidFill>
            <a:schemeClr val="accent6">
              <a:lumMod val="50000"/>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chemeClr val="bg1"/>
                </a:solidFill>
              </a:rPr>
              <a:t>04</a:t>
            </a:r>
            <a:endParaRPr lang="ko-KR" altLang="en-US" sz="900" b="1" dirty="0">
              <a:solidFill>
                <a:schemeClr val="bg1"/>
              </a:solidFill>
            </a:endParaRPr>
          </a:p>
        </p:txBody>
      </p:sp>
      <p:sp>
        <p:nvSpPr>
          <p:cNvPr id="27" name="Oval 26">
            <a:extLst>
              <a:ext uri="{FF2B5EF4-FFF2-40B4-BE49-F238E27FC236}">
                <a16:creationId xmlns:a16="http://schemas.microsoft.com/office/drawing/2014/main" id="{4031797A-2C85-45F9-A563-75B313493358}"/>
              </a:ext>
            </a:extLst>
          </p:cNvPr>
          <p:cNvSpPr/>
          <p:nvPr/>
        </p:nvSpPr>
        <p:spPr>
          <a:xfrm>
            <a:off x="7451273" y="3502779"/>
            <a:ext cx="392700" cy="365925"/>
          </a:xfrm>
          <a:prstGeom prst="ellipse">
            <a:avLst/>
          </a:prstGeom>
          <a:solidFill>
            <a:schemeClr val="accent6">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chemeClr val="bg1"/>
                </a:solidFill>
              </a:rPr>
              <a:t>05</a:t>
            </a:r>
            <a:endParaRPr lang="ko-KR" altLang="en-US" sz="900" b="1" dirty="0">
              <a:solidFill>
                <a:schemeClr val="bg1"/>
              </a:solidFill>
            </a:endParaRPr>
          </a:p>
        </p:txBody>
      </p:sp>
      <p:sp>
        <p:nvSpPr>
          <p:cNvPr id="28" name="Oval 27">
            <a:extLst>
              <a:ext uri="{FF2B5EF4-FFF2-40B4-BE49-F238E27FC236}">
                <a16:creationId xmlns:a16="http://schemas.microsoft.com/office/drawing/2014/main" id="{343AB3C6-A3EA-464B-AE59-CBE283EAAEF1}"/>
              </a:ext>
            </a:extLst>
          </p:cNvPr>
          <p:cNvSpPr/>
          <p:nvPr/>
        </p:nvSpPr>
        <p:spPr>
          <a:xfrm>
            <a:off x="2790079" y="3502779"/>
            <a:ext cx="392700" cy="365925"/>
          </a:xfrm>
          <a:prstGeom prst="ellipse">
            <a:avLst/>
          </a:prstGeom>
          <a:solidFill>
            <a:srgbClr val="92D05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chemeClr val="bg1"/>
                </a:solidFill>
              </a:rPr>
              <a:t>02</a:t>
            </a:r>
            <a:endParaRPr lang="ko-KR" altLang="en-US" sz="900" b="1" dirty="0">
              <a:solidFill>
                <a:schemeClr val="bg1"/>
              </a:solidFill>
            </a:endParaRPr>
          </a:p>
        </p:txBody>
      </p:sp>
      <p:sp>
        <p:nvSpPr>
          <p:cNvPr id="30" name="Rectangle 16">
            <a:extLst>
              <a:ext uri="{FF2B5EF4-FFF2-40B4-BE49-F238E27FC236}">
                <a16:creationId xmlns:a16="http://schemas.microsoft.com/office/drawing/2014/main" id="{DB035922-E166-4954-BCB2-7199EEFBDD58}"/>
              </a:ext>
            </a:extLst>
          </p:cNvPr>
          <p:cNvSpPr/>
          <p:nvPr/>
        </p:nvSpPr>
        <p:spPr>
          <a:xfrm rot="2700000">
            <a:off x="2251034" y="1752164"/>
            <a:ext cx="199440" cy="357559"/>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dirty="0"/>
          </a:p>
        </p:txBody>
      </p:sp>
      <p:sp>
        <p:nvSpPr>
          <p:cNvPr id="31" name="Rectangle 9">
            <a:extLst>
              <a:ext uri="{FF2B5EF4-FFF2-40B4-BE49-F238E27FC236}">
                <a16:creationId xmlns:a16="http://schemas.microsoft.com/office/drawing/2014/main" id="{DCA978FA-F7B3-4F7A-85BA-3C4AD7110637}"/>
              </a:ext>
            </a:extLst>
          </p:cNvPr>
          <p:cNvSpPr/>
          <p:nvPr/>
        </p:nvSpPr>
        <p:spPr>
          <a:xfrm>
            <a:off x="1425745" y="2695498"/>
            <a:ext cx="247097" cy="231305"/>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dirty="0"/>
          </a:p>
        </p:txBody>
      </p:sp>
      <p:sp>
        <p:nvSpPr>
          <p:cNvPr id="32" name="Rectangle 36">
            <a:extLst>
              <a:ext uri="{FF2B5EF4-FFF2-40B4-BE49-F238E27FC236}">
                <a16:creationId xmlns:a16="http://schemas.microsoft.com/office/drawing/2014/main" id="{7934AD96-7E5B-4A1B-A90F-74879EF50B9E}"/>
              </a:ext>
            </a:extLst>
          </p:cNvPr>
          <p:cNvSpPr/>
          <p:nvPr/>
        </p:nvSpPr>
        <p:spPr>
          <a:xfrm>
            <a:off x="6062293" y="2689095"/>
            <a:ext cx="292028" cy="244112"/>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dirty="0"/>
          </a:p>
        </p:txBody>
      </p:sp>
      <p:sp>
        <p:nvSpPr>
          <p:cNvPr id="33" name="Oval 21">
            <a:extLst>
              <a:ext uri="{FF2B5EF4-FFF2-40B4-BE49-F238E27FC236}">
                <a16:creationId xmlns:a16="http://schemas.microsoft.com/office/drawing/2014/main" id="{08EC79B5-BCB7-4986-9F28-7B53C88E8A87}"/>
              </a:ext>
            </a:extLst>
          </p:cNvPr>
          <p:cNvSpPr>
            <a:spLocks noChangeAspect="1"/>
          </p:cNvSpPr>
          <p:nvPr/>
        </p:nvSpPr>
        <p:spPr>
          <a:xfrm>
            <a:off x="7526510" y="2673484"/>
            <a:ext cx="266007" cy="26822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dirty="0"/>
          </a:p>
        </p:txBody>
      </p:sp>
      <p:sp>
        <p:nvSpPr>
          <p:cNvPr id="34" name="Block Arc 14">
            <a:extLst>
              <a:ext uri="{FF2B5EF4-FFF2-40B4-BE49-F238E27FC236}">
                <a16:creationId xmlns:a16="http://schemas.microsoft.com/office/drawing/2014/main" id="{4636F02F-902C-4ECB-8D0D-44762A853613}"/>
              </a:ext>
            </a:extLst>
          </p:cNvPr>
          <p:cNvSpPr/>
          <p:nvPr/>
        </p:nvSpPr>
        <p:spPr>
          <a:xfrm rot="16200000">
            <a:off x="4296610" y="2507474"/>
            <a:ext cx="582351" cy="582734"/>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dirty="0">
              <a:solidFill>
                <a:schemeClr val="tx1"/>
              </a:solidFill>
            </a:endParaRPr>
          </a:p>
        </p:txBody>
      </p:sp>
      <p:sp>
        <p:nvSpPr>
          <p:cNvPr id="36" name="Round Same Side Corner Rectangle 8">
            <a:extLst>
              <a:ext uri="{FF2B5EF4-FFF2-40B4-BE49-F238E27FC236}">
                <a16:creationId xmlns:a16="http://schemas.microsoft.com/office/drawing/2014/main" id="{AEFFB413-2432-5D48-8F50-F42825B55D6E}"/>
              </a:ext>
            </a:extLst>
          </p:cNvPr>
          <p:cNvSpPr/>
          <p:nvPr/>
        </p:nvSpPr>
        <p:spPr>
          <a:xfrm>
            <a:off x="2738761" y="2561490"/>
            <a:ext cx="188477" cy="496400"/>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7" name="Round Same Side Corner Rectangle 20">
            <a:extLst>
              <a:ext uri="{FF2B5EF4-FFF2-40B4-BE49-F238E27FC236}">
                <a16:creationId xmlns:a16="http://schemas.microsoft.com/office/drawing/2014/main" id="{46FC6699-8FD1-D34D-A53F-60F2B109D0E5}"/>
              </a:ext>
            </a:extLst>
          </p:cNvPr>
          <p:cNvSpPr/>
          <p:nvPr/>
        </p:nvSpPr>
        <p:spPr>
          <a:xfrm rot="10800000">
            <a:off x="2983161" y="2557309"/>
            <a:ext cx="234360" cy="500580"/>
          </a:xfrm>
          <a:custGeom>
            <a:avLst/>
            <a:gdLst/>
            <a:ahLst/>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8" name="Image 37">
            <a:extLst>
              <a:ext uri="{FF2B5EF4-FFF2-40B4-BE49-F238E27FC236}">
                <a16:creationId xmlns:a16="http://schemas.microsoft.com/office/drawing/2014/main" id="{CD1FB14D-B904-2442-9C70-8D3320562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435" y="321293"/>
            <a:ext cx="676586" cy="672493"/>
          </a:xfrm>
          <a:prstGeom prst="rect">
            <a:avLst/>
          </a:prstGeom>
        </p:spPr>
      </p:pic>
    </p:spTree>
    <p:extLst>
      <p:ext uri="{BB962C8B-B14F-4D97-AF65-F5344CB8AC3E}">
        <p14:creationId xmlns:p14="http://schemas.microsoft.com/office/powerpoint/2010/main" val="1309782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4294967295"/>
          </p:nvPr>
        </p:nvSpPr>
        <p:spPr>
          <a:xfrm>
            <a:off x="464344" y="1112044"/>
            <a:ext cx="8679656" cy="542925"/>
          </a:xfrm>
        </p:spPr>
        <p:txBody>
          <a:bodyPr/>
          <a:lstStyle/>
          <a:p>
            <a:pPr marL="0" indent="0">
              <a:buNone/>
            </a:pPr>
            <a:r>
              <a:rPr lang="en-US" dirty="0"/>
              <a:t>Les 10 étapes du Coq vert</a:t>
            </a:r>
          </a:p>
        </p:txBody>
      </p:sp>
      <p:cxnSp>
        <p:nvCxnSpPr>
          <p:cNvPr id="3" name="Straight Arrow Connector 2">
            <a:extLst>
              <a:ext uri="{FF2B5EF4-FFF2-40B4-BE49-F238E27FC236}">
                <a16:creationId xmlns:a16="http://schemas.microsoft.com/office/drawing/2014/main" id="{684A3FCF-B493-4F04-A844-947B2203DBE7}"/>
              </a:ext>
            </a:extLst>
          </p:cNvPr>
          <p:cNvCxnSpPr>
            <a:cxnSpLocks/>
          </p:cNvCxnSpPr>
          <p:nvPr/>
        </p:nvCxnSpPr>
        <p:spPr>
          <a:xfrm>
            <a:off x="678657" y="2902595"/>
            <a:ext cx="7808119" cy="0"/>
          </a:xfrm>
          <a:prstGeom prst="straightConnector1">
            <a:avLst/>
          </a:prstGeom>
          <a:ln w="28575">
            <a:solidFill>
              <a:schemeClr val="tx1">
                <a:lumMod val="65000"/>
                <a:lumOff val="35000"/>
              </a:schemeClr>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ACEB7D71-72D5-4A4C-99AD-348DEFFB3EB8}"/>
              </a:ext>
            </a:extLst>
          </p:cNvPr>
          <p:cNvSpPr/>
          <p:nvPr/>
        </p:nvSpPr>
        <p:spPr>
          <a:xfrm>
            <a:off x="1122947" y="2406150"/>
            <a:ext cx="810000" cy="810000"/>
          </a:xfrm>
          <a:prstGeom prst="round2DiagRect">
            <a:avLst>
              <a:gd name="adj1" fmla="val 23924"/>
              <a:gd name="adj2" fmla="val 0"/>
            </a:avLst>
          </a:prstGeom>
          <a:solidFill>
            <a:schemeClr val="accent1">
              <a:lumMod val="20000"/>
              <a:lumOff val="8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5" name="Rounded Rectangle 4">
            <a:extLst>
              <a:ext uri="{FF2B5EF4-FFF2-40B4-BE49-F238E27FC236}">
                <a16:creationId xmlns:a16="http://schemas.microsoft.com/office/drawing/2014/main" id="{3A59AAE5-3122-4B1D-AD8D-A95B5857083E}"/>
              </a:ext>
            </a:extLst>
          </p:cNvPr>
          <p:cNvSpPr/>
          <p:nvPr/>
        </p:nvSpPr>
        <p:spPr>
          <a:xfrm>
            <a:off x="2518359" y="2339143"/>
            <a:ext cx="944015" cy="944015"/>
          </a:xfrm>
          <a:prstGeom prst="round2DiagRect">
            <a:avLst>
              <a:gd name="adj1" fmla="val 25661"/>
              <a:gd name="adj2" fmla="val 0"/>
            </a:avLst>
          </a:prstGeom>
          <a:solidFill>
            <a:schemeClr val="accent1">
              <a:lumMod val="40000"/>
              <a:lumOff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 name="Rounded Rectangle 5">
            <a:extLst>
              <a:ext uri="{FF2B5EF4-FFF2-40B4-BE49-F238E27FC236}">
                <a16:creationId xmlns:a16="http://schemas.microsoft.com/office/drawing/2014/main" id="{6324DA81-D044-4D74-8418-93103CB0CF6C}"/>
              </a:ext>
            </a:extLst>
          </p:cNvPr>
          <p:cNvSpPr/>
          <p:nvPr/>
        </p:nvSpPr>
        <p:spPr>
          <a:xfrm>
            <a:off x="4047785" y="2271150"/>
            <a:ext cx="1080000" cy="1080000"/>
          </a:xfrm>
          <a:prstGeom prst="round2DiagRect">
            <a:avLst>
              <a:gd name="adj1" fmla="val 24529"/>
              <a:gd name="adj2" fmla="val 0"/>
            </a:avLst>
          </a:prstGeom>
          <a:solidFill>
            <a:schemeClr val="accent1">
              <a:lumMod val="60000"/>
              <a:lumOff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 name="Rounded Rectangle 6">
            <a:extLst>
              <a:ext uri="{FF2B5EF4-FFF2-40B4-BE49-F238E27FC236}">
                <a16:creationId xmlns:a16="http://schemas.microsoft.com/office/drawing/2014/main" id="{09EE315D-673B-47E1-AE9E-6684B7632C55}"/>
              </a:ext>
            </a:extLst>
          </p:cNvPr>
          <p:cNvSpPr/>
          <p:nvPr/>
        </p:nvSpPr>
        <p:spPr>
          <a:xfrm>
            <a:off x="5713197" y="2339143"/>
            <a:ext cx="944015" cy="944015"/>
          </a:xfrm>
          <a:prstGeom prst="round2DiagRect">
            <a:avLst>
              <a:gd name="adj1" fmla="val 28429"/>
              <a:gd name="adj2" fmla="val 0"/>
            </a:avLst>
          </a:prstGeom>
          <a:solidFill>
            <a:schemeClr val="accent1">
              <a:lumMod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 name="Rounded Rectangle 7">
            <a:extLst>
              <a:ext uri="{FF2B5EF4-FFF2-40B4-BE49-F238E27FC236}">
                <a16:creationId xmlns:a16="http://schemas.microsoft.com/office/drawing/2014/main" id="{CEF6E1DA-8C4B-4C95-B034-B7E7B2F5566E}"/>
              </a:ext>
            </a:extLst>
          </p:cNvPr>
          <p:cNvSpPr/>
          <p:nvPr/>
        </p:nvSpPr>
        <p:spPr>
          <a:xfrm>
            <a:off x="7160523" y="2339143"/>
            <a:ext cx="944015" cy="944008"/>
          </a:xfrm>
          <a:prstGeom prst="round2DiagRect">
            <a:avLst>
              <a:gd name="adj1" fmla="val 24730"/>
              <a:gd name="adj2" fmla="val 0"/>
            </a:avLst>
          </a:prstGeom>
          <a:solidFill>
            <a:schemeClr val="accent1">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0" name="TextBox 9">
            <a:extLst>
              <a:ext uri="{FF2B5EF4-FFF2-40B4-BE49-F238E27FC236}">
                <a16:creationId xmlns:a16="http://schemas.microsoft.com/office/drawing/2014/main" id="{672C3854-D9E0-4C6D-9851-4E927579E62B}"/>
              </a:ext>
            </a:extLst>
          </p:cNvPr>
          <p:cNvSpPr txBox="1"/>
          <p:nvPr/>
        </p:nvSpPr>
        <p:spPr>
          <a:xfrm>
            <a:off x="4074728" y="3985720"/>
            <a:ext cx="1026114" cy="646331"/>
          </a:xfrm>
          <a:prstGeom prst="rect">
            <a:avLst/>
          </a:prstGeom>
          <a:noFill/>
        </p:spPr>
        <p:txBody>
          <a:bodyPr wrap="square" rtlCol="0">
            <a:spAutoFit/>
          </a:bodyPr>
          <a:lstStyle/>
          <a:p>
            <a:pPr algn="ctr"/>
            <a:r>
              <a:rPr lang="fr-CH" altLang="ko-KR" sz="900" b="1" dirty="0">
                <a:solidFill>
                  <a:schemeClr val="tx1">
                    <a:lumMod val="75000"/>
                    <a:lumOff val="25000"/>
                  </a:schemeClr>
                </a:solidFill>
                <a:cs typeface="Arial" pitchFamily="34" charset="0"/>
              </a:rPr>
              <a:t>Rédaction du rapport </a:t>
            </a:r>
            <a:r>
              <a:rPr lang="fr-CH" altLang="ko-KR" sz="900" b="1" dirty="0" err="1">
                <a:solidFill>
                  <a:schemeClr val="tx1">
                    <a:lumMod val="75000"/>
                    <a:lumOff val="25000"/>
                  </a:schemeClr>
                </a:solidFill>
                <a:cs typeface="Arial" pitchFamily="34" charset="0"/>
              </a:rPr>
              <a:t>environnemen-tal</a:t>
            </a:r>
            <a:endParaRPr lang="fr-CH" altLang="ko-KR" sz="900" b="1" dirty="0">
              <a:solidFill>
                <a:schemeClr val="tx1">
                  <a:lumMod val="75000"/>
                  <a:lumOff val="25000"/>
                </a:schemeClr>
              </a:solidFill>
              <a:cs typeface="Arial" pitchFamily="34" charset="0"/>
            </a:endParaRPr>
          </a:p>
        </p:txBody>
      </p:sp>
      <p:sp>
        <p:nvSpPr>
          <p:cNvPr id="13" name="TextBox 12">
            <a:extLst>
              <a:ext uri="{FF2B5EF4-FFF2-40B4-BE49-F238E27FC236}">
                <a16:creationId xmlns:a16="http://schemas.microsoft.com/office/drawing/2014/main" id="{2524AADB-3AD7-47DC-8DCC-30A62B09D7F7}"/>
              </a:ext>
            </a:extLst>
          </p:cNvPr>
          <p:cNvSpPr txBox="1"/>
          <p:nvPr/>
        </p:nvSpPr>
        <p:spPr>
          <a:xfrm>
            <a:off x="7134566" y="3985720"/>
            <a:ext cx="1026114" cy="230832"/>
          </a:xfrm>
          <a:prstGeom prst="rect">
            <a:avLst/>
          </a:prstGeom>
          <a:noFill/>
        </p:spPr>
        <p:txBody>
          <a:bodyPr wrap="square" rtlCol="0">
            <a:spAutoFit/>
          </a:bodyPr>
          <a:lstStyle/>
          <a:p>
            <a:pPr algn="ctr"/>
            <a:r>
              <a:rPr lang="fr-CH" altLang="ko-KR" sz="900" b="1" dirty="0">
                <a:solidFill>
                  <a:schemeClr val="tx1">
                    <a:lumMod val="75000"/>
                    <a:lumOff val="25000"/>
                  </a:schemeClr>
                </a:solidFill>
                <a:cs typeface="Arial" pitchFamily="34" charset="0"/>
              </a:rPr>
              <a:t>Certification</a:t>
            </a:r>
          </a:p>
        </p:txBody>
      </p:sp>
      <p:sp>
        <p:nvSpPr>
          <p:cNvPr id="16" name="TextBox 15">
            <a:extLst>
              <a:ext uri="{FF2B5EF4-FFF2-40B4-BE49-F238E27FC236}">
                <a16:creationId xmlns:a16="http://schemas.microsoft.com/office/drawing/2014/main" id="{5EB2DF63-1F19-4FEA-A663-2AAF6D9F20D8}"/>
              </a:ext>
            </a:extLst>
          </p:cNvPr>
          <p:cNvSpPr txBox="1"/>
          <p:nvPr/>
        </p:nvSpPr>
        <p:spPr>
          <a:xfrm>
            <a:off x="5668941" y="3985720"/>
            <a:ext cx="1026114" cy="230832"/>
          </a:xfrm>
          <a:prstGeom prst="rect">
            <a:avLst/>
          </a:prstGeom>
          <a:noFill/>
        </p:spPr>
        <p:txBody>
          <a:bodyPr wrap="square" rtlCol="0">
            <a:spAutoFit/>
          </a:bodyPr>
          <a:lstStyle/>
          <a:p>
            <a:pPr algn="ctr"/>
            <a:r>
              <a:rPr lang="fr-CH" altLang="ko-KR" sz="900" b="1" dirty="0">
                <a:solidFill>
                  <a:schemeClr val="tx1">
                    <a:lumMod val="75000"/>
                    <a:lumOff val="25000"/>
                  </a:schemeClr>
                </a:solidFill>
                <a:cs typeface="Arial" pitchFamily="34" charset="0"/>
              </a:rPr>
              <a:t>Audit interne</a:t>
            </a:r>
          </a:p>
        </p:txBody>
      </p:sp>
      <p:sp>
        <p:nvSpPr>
          <p:cNvPr id="19" name="TextBox 18">
            <a:extLst>
              <a:ext uri="{FF2B5EF4-FFF2-40B4-BE49-F238E27FC236}">
                <a16:creationId xmlns:a16="http://schemas.microsoft.com/office/drawing/2014/main" id="{8690D0FB-292C-4704-8941-851B46A42A00}"/>
              </a:ext>
            </a:extLst>
          </p:cNvPr>
          <p:cNvSpPr txBox="1"/>
          <p:nvPr/>
        </p:nvSpPr>
        <p:spPr>
          <a:xfrm>
            <a:off x="2473372" y="3985720"/>
            <a:ext cx="1026114" cy="784830"/>
          </a:xfrm>
          <a:prstGeom prst="rect">
            <a:avLst/>
          </a:prstGeom>
          <a:noFill/>
        </p:spPr>
        <p:txBody>
          <a:bodyPr wrap="square" rtlCol="0">
            <a:spAutoFit/>
          </a:bodyPr>
          <a:lstStyle/>
          <a:p>
            <a:pPr algn="ctr"/>
            <a:r>
              <a:rPr lang="fr-CH" altLang="ko-KR" sz="900" b="1" dirty="0">
                <a:solidFill>
                  <a:schemeClr val="tx1">
                    <a:lumMod val="75000"/>
                    <a:lumOff val="25000"/>
                  </a:schemeClr>
                </a:solidFill>
                <a:cs typeface="Arial" pitchFamily="34" charset="0"/>
              </a:rPr>
              <a:t>Mise en place d’un système de gestion </a:t>
            </a:r>
            <a:r>
              <a:rPr lang="fr-CH" altLang="ko-KR" sz="900" b="1" dirty="0" err="1">
                <a:solidFill>
                  <a:schemeClr val="tx1">
                    <a:lumMod val="75000"/>
                    <a:lumOff val="25000"/>
                  </a:schemeClr>
                </a:solidFill>
                <a:cs typeface="Arial" pitchFamily="34" charset="0"/>
              </a:rPr>
              <a:t>environnemen-tal</a:t>
            </a:r>
            <a:endParaRPr lang="ko-KR" altLang="en-US" sz="900" b="1" dirty="0">
              <a:solidFill>
                <a:schemeClr val="tx1">
                  <a:lumMod val="75000"/>
                  <a:lumOff val="25000"/>
                </a:schemeClr>
              </a:solidFill>
              <a:cs typeface="Arial" pitchFamily="34" charset="0"/>
            </a:endParaRPr>
          </a:p>
        </p:txBody>
      </p:sp>
      <p:grpSp>
        <p:nvGrpSpPr>
          <p:cNvPr id="21" name="Group 20">
            <a:extLst>
              <a:ext uri="{FF2B5EF4-FFF2-40B4-BE49-F238E27FC236}">
                <a16:creationId xmlns:a16="http://schemas.microsoft.com/office/drawing/2014/main" id="{2E7523C0-EDD4-4858-9E2B-4BC255030155}"/>
              </a:ext>
            </a:extLst>
          </p:cNvPr>
          <p:cNvGrpSpPr/>
          <p:nvPr/>
        </p:nvGrpSpPr>
        <p:grpSpPr>
          <a:xfrm>
            <a:off x="1014890" y="3985720"/>
            <a:ext cx="1026114" cy="646331"/>
            <a:chOff x="3324740" y="1715063"/>
            <a:chExt cx="1260140" cy="861775"/>
          </a:xfrm>
        </p:grpSpPr>
        <p:sp>
          <p:nvSpPr>
            <p:cNvPr id="22" name="TextBox 21">
              <a:extLst>
                <a:ext uri="{FF2B5EF4-FFF2-40B4-BE49-F238E27FC236}">
                  <a16:creationId xmlns:a16="http://schemas.microsoft.com/office/drawing/2014/main" id="{C1BD41E3-9A2D-4686-88C0-43CC7257D9F5}"/>
                </a:ext>
              </a:extLst>
            </p:cNvPr>
            <p:cNvSpPr txBox="1"/>
            <p:nvPr/>
          </p:nvSpPr>
          <p:spPr>
            <a:xfrm>
              <a:off x="3324740" y="1715063"/>
              <a:ext cx="1260140" cy="861775"/>
            </a:xfrm>
            <a:prstGeom prst="rect">
              <a:avLst/>
            </a:prstGeom>
            <a:noFill/>
          </p:spPr>
          <p:txBody>
            <a:bodyPr wrap="square" rtlCol="0">
              <a:spAutoFit/>
            </a:bodyPr>
            <a:lstStyle/>
            <a:p>
              <a:pPr algn="ctr"/>
              <a:r>
                <a:rPr lang="fr-CH" altLang="ko-KR" sz="900" b="1" dirty="0">
                  <a:solidFill>
                    <a:schemeClr val="tx1">
                      <a:lumMod val="75000"/>
                      <a:lumOff val="25000"/>
                    </a:schemeClr>
                  </a:solidFill>
                  <a:cs typeface="Arial" pitchFamily="34" charset="0"/>
                </a:rPr>
                <a:t>Rédaction du programme </a:t>
              </a:r>
              <a:r>
                <a:rPr lang="fr-CH" altLang="ko-KR" sz="900" b="1" dirty="0" err="1">
                  <a:solidFill>
                    <a:schemeClr val="tx1">
                      <a:lumMod val="75000"/>
                      <a:lumOff val="25000"/>
                    </a:schemeClr>
                  </a:solidFill>
                  <a:cs typeface="Arial" pitchFamily="34" charset="0"/>
                </a:rPr>
                <a:t>environnemen-tal</a:t>
              </a:r>
              <a:endParaRPr lang="fr-CH" altLang="ko-KR" sz="900" b="1" dirty="0">
                <a:solidFill>
                  <a:schemeClr val="tx1">
                    <a:lumMod val="75000"/>
                    <a:lumOff val="25000"/>
                  </a:schemeClr>
                </a:solidFill>
                <a:cs typeface="Arial" pitchFamily="34" charset="0"/>
              </a:endParaRPr>
            </a:p>
          </p:txBody>
        </p:sp>
        <p:sp>
          <p:nvSpPr>
            <p:cNvPr id="23" name="TextBox 22">
              <a:extLst>
                <a:ext uri="{FF2B5EF4-FFF2-40B4-BE49-F238E27FC236}">
                  <a16:creationId xmlns:a16="http://schemas.microsoft.com/office/drawing/2014/main" id="{471598E3-7693-4C3A-AF13-719DB529E21B}"/>
                </a:ext>
              </a:extLst>
            </p:cNvPr>
            <p:cNvSpPr txBox="1"/>
            <p:nvPr/>
          </p:nvSpPr>
          <p:spPr>
            <a:xfrm>
              <a:off x="3324740" y="1992062"/>
              <a:ext cx="1260140" cy="307776"/>
            </a:xfrm>
            <a:prstGeom prst="rect">
              <a:avLst/>
            </a:prstGeom>
            <a:noFill/>
          </p:spPr>
          <p:txBody>
            <a:bodyPr wrap="square" rtlCol="0">
              <a:spAutoFit/>
            </a:bodyPr>
            <a:lstStyle/>
            <a:p>
              <a:pPr algn="ctr"/>
              <a:endParaRPr lang="ko-KR" altLang="en-US" sz="900" dirty="0">
                <a:solidFill>
                  <a:schemeClr val="tx1">
                    <a:lumMod val="75000"/>
                    <a:lumOff val="25000"/>
                  </a:schemeClr>
                </a:solidFill>
                <a:cs typeface="Arial" pitchFamily="34" charset="0"/>
              </a:endParaRPr>
            </a:p>
          </p:txBody>
        </p:sp>
      </p:grpSp>
      <p:sp>
        <p:nvSpPr>
          <p:cNvPr id="24" name="Oval 23">
            <a:extLst>
              <a:ext uri="{FF2B5EF4-FFF2-40B4-BE49-F238E27FC236}">
                <a16:creationId xmlns:a16="http://schemas.microsoft.com/office/drawing/2014/main" id="{7242A3EE-4F68-4E04-80EB-C9C4DFEC2999}"/>
              </a:ext>
            </a:extLst>
          </p:cNvPr>
          <p:cNvSpPr/>
          <p:nvPr/>
        </p:nvSpPr>
        <p:spPr>
          <a:xfrm>
            <a:off x="1331597" y="3502779"/>
            <a:ext cx="392700" cy="365925"/>
          </a:xfrm>
          <a:prstGeom prst="ellipse">
            <a:avLst/>
          </a:prstGeom>
          <a:solidFill>
            <a:schemeClr val="accent5">
              <a:lumMod val="20000"/>
              <a:lumOff val="80000"/>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chemeClr val="bg1"/>
                </a:solidFill>
              </a:rPr>
              <a:t>06</a:t>
            </a:r>
            <a:endParaRPr lang="ko-KR" altLang="en-US" sz="900" b="1" dirty="0">
              <a:solidFill>
                <a:schemeClr val="bg1"/>
              </a:solidFill>
            </a:endParaRPr>
          </a:p>
        </p:txBody>
      </p:sp>
      <p:sp>
        <p:nvSpPr>
          <p:cNvPr id="25" name="Oval 24">
            <a:extLst>
              <a:ext uri="{FF2B5EF4-FFF2-40B4-BE49-F238E27FC236}">
                <a16:creationId xmlns:a16="http://schemas.microsoft.com/office/drawing/2014/main" id="{C77646C6-D9E9-4422-9442-54B315603350}"/>
              </a:ext>
            </a:extLst>
          </p:cNvPr>
          <p:cNvSpPr/>
          <p:nvPr/>
        </p:nvSpPr>
        <p:spPr>
          <a:xfrm>
            <a:off x="4391435" y="3502779"/>
            <a:ext cx="392700" cy="365925"/>
          </a:xfrm>
          <a:prstGeom prst="ellipse">
            <a:avLst/>
          </a:prstGeom>
          <a:solidFill>
            <a:schemeClr val="accent1">
              <a:lumMod val="60000"/>
              <a:lumOff val="40000"/>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chemeClr val="bg1"/>
                </a:solidFill>
              </a:rPr>
              <a:t>08</a:t>
            </a:r>
            <a:endParaRPr lang="ko-KR" altLang="en-US" sz="900" b="1" dirty="0">
              <a:solidFill>
                <a:schemeClr val="bg1"/>
              </a:solidFill>
            </a:endParaRPr>
          </a:p>
        </p:txBody>
      </p:sp>
      <p:sp>
        <p:nvSpPr>
          <p:cNvPr id="26" name="Oval 25">
            <a:extLst>
              <a:ext uri="{FF2B5EF4-FFF2-40B4-BE49-F238E27FC236}">
                <a16:creationId xmlns:a16="http://schemas.microsoft.com/office/drawing/2014/main" id="{B6635411-EEBB-4AE5-8419-C59914637582}"/>
              </a:ext>
            </a:extLst>
          </p:cNvPr>
          <p:cNvSpPr/>
          <p:nvPr/>
        </p:nvSpPr>
        <p:spPr>
          <a:xfrm>
            <a:off x="5985648" y="3502779"/>
            <a:ext cx="392700" cy="365925"/>
          </a:xfrm>
          <a:prstGeom prst="ellipse">
            <a:avLst/>
          </a:prstGeom>
          <a:solidFill>
            <a:schemeClr val="accent1">
              <a:lumMod val="75000"/>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chemeClr val="bg1"/>
                </a:solidFill>
              </a:rPr>
              <a:t>09</a:t>
            </a:r>
            <a:endParaRPr lang="ko-KR" altLang="en-US" sz="900" b="1" dirty="0">
              <a:solidFill>
                <a:schemeClr val="bg1"/>
              </a:solidFill>
            </a:endParaRPr>
          </a:p>
        </p:txBody>
      </p:sp>
      <p:sp>
        <p:nvSpPr>
          <p:cNvPr id="27" name="Oval 26">
            <a:extLst>
              <a:ext uri="{FF2B5EF4-FFF2-40B4-BE49-F238E27FC236}">
                <a16:creationId xmlns:a16="http://schemas.microsoft.com/office/drawing/2014/main" id="{4031797A-2C85-45F9-A563-75B313493358}"/>
              </a:ext>
            </a:extLst>
          </p:cNvPr>
          <p:cNvSpPr/>
          <p:nvPr/>
        </p:nvSpPr>
        <p:spPr>
          <a:xfrm>
            <a:off x="7451273" y="3502779"/>
            <a:ext cx="392700" cy="365925"/>
          </a:xfrm>
          <a:prstGeom prst="ellipse">
            <a:avLst/>
          </a:prstGeom>
          <a:solidFill>
            <a:schemeClr val="accent1">
              <a:lumMod val="50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chemeClr val="bg1"/>
                </a:solidFill>
              </a:rPr>
              <a:t>10</a:t>
            </a:r>
            <a:endParaRPr lang="ko-KR" altLang="en-US" sz="900" b="1" dirty="0">
              <a:solidFill>
                <a:schemeClr val="bg1"/>
              </a:solidFill>
            </a:endParaRPr>
          </a:p>
        </p:txBody>
      </p:sp>
      <p:sp>
        <p:nvSpPr>
          <p:cNvPr id="28" name="Oval 27">
            <a:extLst>
              <a:ext uri="{FF2B5EF4-FFF2-40B4-BE49-F238E27FC236}">
                <a16:creationId xmlns:a16="http://schemas.microsoft.com/office/drawing/2014/main" id="{343AB3C6-A3EA-464B-AE59-CBE283EAAEF1}"/>
              </a:ext>
            </a:extLst>
          </p:cNvPr>
          <p:cNvSpPr/>
          <p:nvPr/>
        </p:nvSpPr>
        <p:spPr>
          <a:xfrm>
            <a:off x="2790079" y="3502779"/>
            <a:ext cx="392700" cy="365925"/>
          </a:xfrm>
          <a:prstGeom prst="ellipse">
            <a:avLst/>
          </a:prstGeom>
          <a:solidFill>
            <a:schemeClr val="accent1">
              <a:lumMod val="40000"/>
              <a:lumOff val="60000"/>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900" b="1" dirty="0">
                <a:solidFill>
                  <a:schemeClr val="bg1"/>
                </a:solidFill>
              </a:rPr>
              <a:t>07</a:t>
            </a:r>
            <a:endParaRPr lang="ko-KR" altLang="en-US" sz="900" b="1" dirty="0">
              <a:solidFill>
                <a:schemeClr val="bg1"/>
              </a:solidFill>
            </a:endParaRPr>
          </a:p>
        </p:txBody>
      </p:sp>
      <p:sp>
        <p:nvSpPr>
          <p:cNvPr id="31" name="Rectangle 9">
            <a:extLst>
              <a:ext uri="{FF2B5EF4-FFF2-40B4-BE49-F238E27FC236}">
                <a16:creationId xmlns:a16="http://schemas.microsoft.com/office/drawing/2014/main" id="{DCA978FA-F7B3-4F7A-85BA-3C4AD7110637}"/>
              </a:ext>
            </a:extLst>
          </p:cNvPr>
          <p:cNvSpPr/>
          <p:nvPr/>
        </p:nvSpPr>
        <p:spPr>
          <a:xfrm>
            <a:off x="1425745" y="2695498"/>
            <a:ext cx="247097" cy="231305"/>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dirty="0"/>
          </a:p>
        </p:txBody>
      </p:sp>
      <p:sp>
        <p:nvSpPr>
          <p:cNvPr id="35" name="Chord 14">
            <a:extLst>
              <a:ext uri="{FF2B5EF4-FFF2-40B4-BE49-F238E27FC236}">
                <a16:creationId xmlns:a16="http://schemas.microsoft.com/office/drawing/2014/main" id="{39B3B11D-1092-284D-97C0-87740FFF016A}"/>
              </a:ext>
            </a:extLst>
          </p:cNvPr>
          <p:cNvSpPr/>
          <p:nvPr/>
        </p:nvSpPr>
        <p:spPr>
          <a:xfrm>
            <a:off x="7459494" y="2582928"/>
            <a:ext cx="384479" cy="485182"/>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dirty="0"/>
          </a:p>
        </p:txBody>
      </p:sp>
      <p:sp>
        <p:nvSpPr>
          <p:cNvPr id="36" name="Rectangle 7">
            <a:extLst>
              <a:ext uri="{FF2B5EF4-FFF2-40B4-BE49-F238E27FC236}">
                <a16:creationId xmlns:a16="http://schemas.microsoft.com/office/drawing/2014/main" id="{545E419D-1358-0B46-997C-D072DCF08DE2}"/>
              </a:ext>
            </a:extLst>
          </p:cNvPr>
          <p:cNvSpPr/>
          <p:nvPr/>
        </p:nvSpPr>
        <p:spPr>
          <a:xfrm rot="18900000">
            <a:off x="6100580" y="2622625"/>
            <a:ext cx="169248" cy="377049"/>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37" name="Oval 31">
            <a:extLst>
              <a:ext uri="{FF2B5EF4-FFF2-40B4-BE49-F238E27FC236}">
                <a16:creationId xmlns:a16="http://schemas.microsoft.com/office/drawing/2014/main" id="{79F9706F-34C4-0146-88AC-A9D9C5C2D61F}"/>
              </a:ext>
            </a:extLst>
          </p:cNvPr>
          <p:cNvSpPr/>
          <p:nvPr/>
        </p:nvSpPr>
        <p:spPr>
          <a:xfrm>
            <a:off x="2790079" y="2622785"/>
            <a:ext cx="377730" cy="381510"/>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9" name="Round Same Side Corner Rectangle 6">
            <a:extLst>
              <a:ext uri="{FF2B5EF4-FFF2-40B4-BE49-F238E27FC236}">
                <a16:creationId xmlns:a16="http://schemas.microsoft.com/office/drawing/2014/main" id="{27AC1AE0-3499-764A-9662-889A61D3015D}"/>
              </a:ext>
            </a:extLst>
          </p:cNvPr>
          <p:cNvSpPr/>
          <p:nvPr/>
        </p:nvSpPr>
        <p:spPr>
          <a:xfrm rot="2700000">
            <a:off x="4479329" y="2549518"/>
            <a:ext cx="143041" cy="573467"/>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pic>
        <p:nvPicPr>
          <p:cNvPr id="29" name="Image 28">
            <a:extLst>
              <a:ext uri="{FF2B5EF4-FFF2-40B4-BE49-F238E27FC236}">
                <a16:creationId xmlns:a16="http://schemas.microsoft.com/office/drawing/2014/main" id="{E395434B-3F87-1649-B0BF-B7997D049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435" y="307951"/>
            <a:ext cx="676586" cy="672493"/>
          </a:xfrm>
          <a:prstGeom prst="rect">
            <a:avLst/>
          </a:prstGeom>
        </p:spPr>
      </p:pic>
    </p:spTree>
    <p:extLst>
      <p:ext uri="{BB962C8B-B14F-4D97-AF65-F5344CB8AC3E}">
        <p14:creationId xmlns:p14="http://schemas.microsoft.com/office/powerpoint/2010/main" val="495617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_0"/>
          <p:cNvSpPr/>
          <p:nvPr/>
        </p:nvSpPr>
        <p:spPr>
          <a:xfrm>
            <a:off x="868320" y="4017497"/>
            <a:ext cx="1965870" cy="691407"/>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ctr">
              <a:lnSpc>
                <a:spcPct val="100000"/>
              </a:lnSpc>
            </a:pPr>
            <a:r>
              <a:rPr lang="en-US" sz="4050" spc="-1" dirty="0">
                <a:solidFill>
                  <a:srgbClr val="000000"/>
                </a:solidFill>
                <a:latin typeface="Calibri Light"/>
                <a:ea typeface="DejaVu Sans"/>
              </a:rPr>
              <a:t>Le SME</a:t>
            </a:r>
            <a:endParaRPr lang="fr-CH" sz="4050" spc="-1" dirty="0">
              <a:latin typeface="Arial"/>
            </a:endParaRPr>
          </a:p>
        </p:txBody>
      </p:sp>
      <p:sp>
        <p:nvSpPr>
          <p:cNvPr id="280" name="TextBox 4_0"/>
          <p:cNvSpPr/>
          <p:nvPr/>
        </p:nvSpPr>
        <p:spPr>
          <a:xfrm>
            <a:off x="4571910" y="1391041"/>
            <a:ext cx="4094550" cy="552907"/>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r>
              <a:rPr lang="en-GB" b="1" spc="-1" dirty="0">
                <a:solidFill>
                  <a:srgbClr val="00B050"/>
                </a:solidFill>
                <a:latin typeface="Calibri"/>
              </a:rPr>
              <a:t>4. </a:t>
            </a:r>
            <a:r>
              <a:rPr lang="fr-CH" b="1" spc="-1" dirty="0">
                <a:solidFill>
                  <a:srgbClr val="00B050"/>
                </a:solidFill>
                <a:latin typeface="Calibri"/>
              </a:rPr>
              <a:t>Avantages de la démarche Coq vert</a:t>
            </a:r>
            <a:endParaRPr lang="fr-CH" spc="-1" dirty="0"/>
          </a:p>
          <a:p>
            <a:endParaRPr lang="fr-CH" sz="1350" spc="-1" dirty="0">
              <a:latin typeface="Arial"/>
            </a:endParaRPr>
          </a:p>
        </p:txBody>
      </p:sp>
      <p:sp>
        <p:nvSpPr>
          <p:cNvPr id="7" name="TextBox 5_0">
            <a:extLst>
              <a:ext uri="{FF2B5EF4-FFF2-40B4-BE49-F238E27FC236}">
                <a16:creationId xmlns:a16="http://schemas.microsoft.com/office/drawing/2014/main" id="{42F705E5-0701-0344-931A-14B6E7AC7A78}"/>
              </a:ext>
            </a:extLst>
          </p:cNvPr>
          <p:cNvSpPr/>
          <p:nvPr/>
        </p:nvSpPr>
        <p:spPr>
          <a:xfrm>
            <a:off x="4571910" y="2050431"/>
            <a:ext cx="4094550" cy="3699923"/>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338175" indent="-257175">
              <a:spcBef>
                <a:spcPts val="1063"/>
              </a:spcBef>
              <a:buAutoNum type="arabicParenR"/>
            </a:pPr>
            <a:r>
              <a:rPr lang="fr-CH" spc="-1" dirty="0">
                <a:solidFill>
                  <a:srgbClr val="00B050"/>
                </a:solidFill>
                <a:latin typeface="Calibri" panose="020F0502020204030204" pitchFamily="34" charset="0"/>
                <a:cs typeface="Calibri" panose="020F0502020204030204" pitchFamily="34" charset="0"/>
              </a:rPr>
              <a:t>Performance</a:t>
            </a:r>
            <a:r>
              <a:rPr lang="fr-CH" dirty="0">
                <a:latin typeface="Calibri" panose="020F0502020204030204" pitchFamily="34" charset="0"/>
                <a:cs typeface="Calibri" panose="020F0502020204030204" pitchFamily="34" charset="0"/>
              </a:rPr>
              <a:t>. Le Système de management environnemental (SME) Coq vert aide les paroisses à améliorer leur performance environnementale.</a:t>
            </a:r>
          </a:p>
          <a:p>
            <a:pPr marL="338175" indent="-257175">
              <a:spcBef>
                <a:spcPts val="1063"/>
              </a:spcBef>
              <a:buAutoNum type="arabicParenR"/>
            </a:pPr>
            <a:r>
              <a:rPr lang="fr-CH" spc="-1" dirty="0">
                <a:solidFill>
                  <a:srgbClr val="00B050"/>
                </a:solidFill>
                <a:latin typeface="Calibri" panose="020F0502020204030204" pitchFamily="34" charset="0"/>
                <a:cs typeface="Calibri" panose="020F0502020204030204" pitchFamily="34" charset="0"/>
              </a:rPr>
              <a:t>Economie et optimisation des ressources. </a:t>
            </a:r>
            <a:r>
              <a:rPr lang="fr-CH" dirty="0">
                <a:latin typeface="Calibri" panose="020F0502020204030204" pitchFamily="34" charset="0"/>
                <a:cs typeface="Calibri" panose="020F0502020204030204" pitchFamily="34" charset="0"/>
              </a:rPr>
              <a:t>Il sert à optimiser la consommation des ressources, économise des frais d’exploitation.</a:t>
            </a:r>
          </a:p>
          <a:p>
            <a:pPr marL="338175" indent="-257175">
              <a:spcBef>
                <a:spcPts val="1063"/>
              </a:spcBef>
              <a:buAutoNum type="arabicParenR"/>
            </a:pPr>
            <a:r>
              <a:rPr lang="fr-CH" spc="-1" dirty="0">
                <a:solidFill>
                  <a:srgbClr val="00B050"/>
                </a:solidFill>
                <a:latin typeface="Calibri" panose="020F0502020204030204" pitchFamily="34" charset="0"/>
                <a:cs typeface="Calibri" panose="020F0502020204030204" pitchFamily="34" charset="0"/>
              </a:rPr>
              <a:t>Motivation. </a:t>
            </a:r>
            <a:r>
              <a:rPr lang="fr-CH" dirty="0">
                <a:latin typeface="Calibri" panose="020F0502020204030204" pitchFamily="34" charset="0"/>
                <a:cs typeface="Calibri" panose="020F0502020204030204" pitchFamily="34" charset="0"/>
              </a:rPr>
              <a:t>Il a un effet durable et motivant dans la paroisse et au-delà des frontières de la paroisse.</a:t>
            </a:r>
          </a:p>
          <a:p>
            <a:pPr marL="81000">
              <a:spcBef>
                <a:spcPts val="1063"/>
              </a:spcBef>
            </a:pPr>
            <a:endParaRPr lang="fr-CH" sz="1050" spc="-1" dirty="0">
              <a:latin typeface="Arial"/>
            </a:endParaRPr>
          </a:p>
        </p:txBody>
      </p:sp>
      <p:pic>
        <p:nvPicPr>
          <p:cNvPr id="8" name="Image 16">
            <a:extLst>
              <a:ext uri="{FF2B5EF4-FFF2-40B4-BE49-F238E27FC236}">
                <a16:creationId xmlns:a16="http://schemas.microsoft.com/office/drawing/2014/main" id="{320CB48D-A866-C948-B005-A540E7149781}"/>
              </a:ext>
            </a:extLst>
          </p:cNvPr>
          <p:cNvPicPr/>
          <p:nvPr/>
        </p:nvPicPr>
        <p:blipFill>
          <a:blip r:embed="rId2"/>
          <a:stretch/>
        </p:blipFill>
        <p:spPr>
          <a:xfrm>
            <a:off x="900731" y="2329830"/>
            <a:ext cx="1809270" cy="906390"/>
          </a:xfrm>
          <a:prstGeom prst="rect">
            <a:avLst/>
          </a:prstGeom>
          <a:ln w="0">
            <a:noFill/>
          </a:ln>
        </p:spPr>
      </p:pic>
      <p:pic>
        <p:nvPicPr>
          <p:cNvPr id="9" name="Image 8">
            <a:extLst>
              <a:ext uri="{FF2B5EF4-FFF2-40B4-BE49-F238E27FC236}">
                <a16:creationId xmlns:a16="http://schemas.microsoft.com/office/drawing/2014/main" id="{C8F64B68-1B72-D042-AAAC-8AEB859FD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20" y="4581128"/>
            <a:ext cx="2090058" cy="2077417"/>
          </a:xfrm>
          <a:prstGeom prst="rect">
            <a:avLst/>
          </a:prstGeom>
        </p:spPr>
      </p:pic>
    </p:spTree>
    <p:extLst>
      <p:ext uri="{BB962C8B-B14F-4D97-AF65-F5344CB8AC3E}">
        <p14:creationId xmlns:p14="http://schemas.microsoft.com/office/powerpoint/2010/main" val="1927574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_0"/>
          <p:cNvSpPr/>
          <p:nvPr/>
        </p:nvSpPr>
        <p:spPr>
          <a:xfrm>
            <a:off x="868320" y="4017497"/>
            <a:ext cx="1965870" cy="691407"/>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ctr">
              <a:lnSpc>
                <a:spcPct val="100000"/>
              </a:lnSpc>
            </a:pPr>
            <a:r>
              <a:rPr lang="en-US" sz="4050" spc="-1" dirty="0">
                <a:solidFill>
                  <a:srgbClr val="000000"/>
                </a:solidFill>
                <a:latin typeface="Calibri Light"/>
                <a:ea typeface="DejaVu Sans"/>
              </a:rPr>
              <a:t>Le SME</a:t>
            </a:r>
            <a:endParaRPr lang="fr-CH" sz="4050" spc="-1" dirty="0">
              <a:latin typeface="Arial"/>
            </a:endParaRPr>
          </a:p>
        </p:txBody>
      </p:sp>
      <p:sp>
        <p:nvSpPr>
          <p:cNvPr id="280" name="TextBox 4_0"/>
          <p:cNvSpPr/>
          <p:nvPr/>
        </p:nvSpPr>
        <p:spPr>
          <a:xfrm>
            <a:off x="4571910" y="1391041"/>
            <a:ext cx="4094550" cy="552907"/>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r>
              <a:rPr lang="en-GB" b="1" spc="-1" dirty="0">
                <a:solidFill>
                  <a:srgbClr val="00B050"/>
                </a:solidFill>
                <a:latin typeface="Calibri"/>
              </a:rPr>
              <a:t>4. </a:t>
            </a:r>
            <a:r>
              <a:rPr lang="fr-CH" b="1" spc="-1" dirty="0">
                <a:solidFill>
                  <a:srgbClr val="00B050"/>
                </a:solidFill>
                <a:latin typeface="Calibri"/>
              </a:rPr>
              <a:t>Avantages de la démarche Coq vert</a:t>
            </a:r>
            <a:endParaRPr lang="fr-CH" spc="-1" dirty="0"/>
          </a:p>
          <a:p>
            <a:endParaRPr lang="fr-CH" sz="1350" spc="-1" dirty="0">
              <a:latin typeface="Arial"/>
            </a:endParaRPr>
          </a:p>
        </p:txBody>
      </p:sp>
      <p:sp>
        <p:nvSpPr>
          <p:cNvPr id="7" name="TextBox 5_0">
            <a:extLst>
              <a:ext uri="{FF2B5EF4-FFF2-40B4-BE49-F238E27FC236}">
                <a16:creationId xmlns:a16="http://schemas.microsoft.com/office/drawing/2014/main" id="{42F705E5-0701-0344-931A-14B6E7AC7A78}"/>
              </a:ext>
            </a:extLst>
          </p:cNvPr>
          <p:cNvSpPr/>
          <p:nvPr/>
        </p:nvSpPr>
        <p:spPr>
          <a:xfrm>
            <a:off x="4571910" y="2322540"/>
            <a:ext cx="4094550" cy="2591927"/>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338175" indent="-257175">
              <a:spcBef>
                <a:spcPts val="1063"/>
              </a:spcBef>
              <a:buFont typeface="+mj-lt"/>
              <a:buAutoNum type="arabicParenR" startAt="4"/>
            </a:pPr>
            <a:r>
              <a:rPr lang="fr-CH" dirty="0">
                <a:latin typeface="Calibri" panose="020F0502020204030204" pitchFamily="34" charset="0"/>
                <a:cs typeface="Calibri" panose="020F0502020204030204" pitchFamily="34" charset="0"/>
              </a:rPr>
              <a:t>Introduit un </a:t>
            </a:r>
            <a:r>
              <a:rPr lang="fr-CH" spc="-1" dirty="0">
                <a:solidFill>
                  <a:srgbClr val="00B050"/>
                </a:solidFill>
                <a:latin typeface="Calibri" panose="020F0502020204030204" pitchFamily="34" charset="0"/>
                <a:cs typeface="Calibri" panose="020F0502020204030204" pitchFamily="34" charset="0"/>
              </a:rPr>
              <a:t>système de management</a:t>
            </a:r>
            <a:r>
              <a:rPr lang="fr-CH" dirty="0">
                <a:latin typeface="Calibri" panose="020F0502020204030204" pitchFamily="34" charset="0"/>
                <a:cs typeface="Calibri" panose="020F0502020204030204" pitchFamily="34" charset="0"/>
              </a:rPr>
              <a:t> dans la paroisse ou l’institution.</a:t>
            </a:r>
          </a:p>
          <a:p>
            <a:pPr marL="338175" indent="-257175">
              <a:spcBef>
                <a:spcPts val="1063"/>
              </a:spcBef>
              <a:buAutoNum type="arabicParenR" startAt="4"/>
            </a:pPr>
            <a:r>
              <a:rPr lang="fr-CH" dirty="0">
                <a:latin typeface="Calibri" panose="020F0502020204030204" pitchFamily="34" charset="0"/>
                <a:cs typeface="Calibri" panose="020F0502020204030204" pitchFamily="34" charset="0"/>
              </a:rPr>
              <a:t>Motivation des </a:t>
            </a:r>
            <a:r>
              <a:rPr lang="fr-CH" spc="-1" dirty="0">
                <a:solidFill>
                  <a:srgbClr val="00B050"/>
                </a:solidFill>
                <a:latin typeface="Calibri" panose="020F0502020204030204" pitchFamily="34" charset="0"/>
                <a:cs typeface="Calibri" panose="020F0502020204030204" pitchFamily="34" charset="0"/>
              </a:rPr>
              <a:t>jeunes générations </a:t>
            </a:r>
            <a:r>
              <a:rPr lang="fr-CH" dirty="0">
                <a:latin typeface="Calibri" panose="020F0502020204030204" pitchFamily="34" charset="0"/>
                <a:cs typeface="Calibri" panose="020F0502020204030204" pitchFamily="34" charset="0"/>
              </a:rPr>
              <a:t>à participer à la vie de la communauté.</a:t>
            </a:r>
          </a:p>
          <a:p>
            <a:pPr marL="338175" indent="-257175">
              <a:spcBef>
                <a:spcPts val="1063"/>
              </a:spcBef>
              <a:buAutoNum type="arabicParenR" startAt="4"/>
            </a:pPr>
            <a:r>
              <a:rPr lang="fr-CH" dirty="0">
                <a:latin typeface="Calibri" panose="020F0502020204030204" pitchFamily="34" charset="0"/>
                <a:cs typeface="Calibri" panose="020F0502020204030204" pitchFamily="34" charset="0"/>
              </a:rPr>
              <a:t>Introduit un aspect de gestion </a:t>
            </a:r>
            <a:r>
              <a:rPr lang="fr-CH" spc="-1" dirty="0">
                <a:solidFill>
                  <a:srgbClr val="00B050"/>
                </a:solidFill>
                <a:latin typeface="Calibri" panose="020F0502020204030204" pitchFamily="34" charset="0"/>
                <a:cs typeface="Calibri" panose="020F0502020204030204" pitchFamily="34" charset="0"/>
              </a:rPr>
              <a:t>participative </a:t>
            </a:r>
            <a:r>
              <a:rPr lang="fr-CH" dirty="0">
                <a:latin typeface="Calibri" panose="020F0502020204030204" pitchFamily="34" charset="0"/>
                <a:cs typeface="Calibri" panose="020F0502020204030204" pitchFamily="34" charset="0"/>
              </a:rPr>
              <a:t>au niveau du conseil de paroisse et des paroissiens.</a:t>
            </a:r>
          </a:p>
          <a:p>
            <a:pPr marL="81000">
              <a:spcBef>
                <a:spcPts val="1063"/>
              </a:spcBef>
            </a:pPr>
            <a:endParaRPr lang="fr-CH" sz="1050" spc="-1" dirty="0">
              <a:latin typeface="Arial"/>
            </a:endParaRPr>
          </a:p>
        </p:txBody>
      </p:sp>
      <p:pic>
        <p:nvPicPr>
          <p:cNvPr id="8" name="Image 16">
            <a:extLst>
              <a:ext uri="{FF2B5EF4-FFF2-40B4-BE49-F238E27FC236}">
                <a16:creationId xmlns:a16="http://schemas.microsoft.com/office/drawing/2014/main" id="{1A746B9D-EB02-5D48-8888-0FC568C4990C}"/>
              </a:ext>
            </a:extLst>
          </p:cNvPr>
          <p:cNvPicPr/>
          <p:nvPr/>
        </p:nvPicPr>
        <p:blipFill>
          <a:blip r:embed="rId2"/>
          <a:stretch/>
        </p:blipFill>
        <p:spPr>
          <a:xfrm>
            <a:off x="900731" y="2329830"/>
            <a:ext cx="1809270" cy="906390"/>
          </a:xfrm>
          <a:prstGeom prst="rect">
            <a:avLst/>
          </a:prstGeom>
          <a:ln w="0">
            <a:noFill/>
          </a:ln>
        </p:spPr>
      </p:pic>
      <p:pic>
        <p:nvPicPr>
          <p:cNvPr id="9" name="Image 8">
            <a:extLst>
              <a:ext uri="{FF2B5EF4-FFF2-40B4-BE49-F238E27FC236}">
                <a16:creationId xmlns:a16="http://schemas.microsoft.com/office/drawing/2014/main" id="{39ED2705-822B-474E-974C-52B95632B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20" y="4653136"/>
            <a:ext cx="2090058" cy="2077417"/>
          </a:xfrm>
          <a:prstGeom prst="rect">
            <a:avLst/>
          </a:prstGeom>
        </p:spPr>
      </p:pic>
    </p:spTree>
    <p:extLst>
      <p:ext uri="{BB962C8B-B14F-4D97-AF65-F5344CB8AC3E}">
        <p14:creationId xmlns:p14="http://schemas.microsoft.com/office/powerpoint/2010/main" val="1468056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_0"/>
          <p:cNvSpPr/>
          <p:nvPr/>
        </p:nvSpPr>
        <p:spPr>
          <a:xfrm>
            <a:off x="868320" y="4017497"/>
            <a:ext cx="1965870" cy="691407"/>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ctr">
              <a:lnSpc>
                <a:spcPct val="100000"/>
              </a:lnSpc>
            </a:pPr>
            <a:r>
              <a:rPr lang="en-US" sz="4050" spc="-1" dirty="0">
                <a:solidFill>
                  <a:srgbClr val="000000"/>
                </a:solidFill>
                <a:latin typeface="Calibri Light"/>
                <a:ea typeface="DejaVu Sans"/>
              </a:rPr>
              <a:t>Le SME</a:t>
            </a:r>
            <a:endParaRPr lang="fr-CH" sz="4050" spc="-1" dirty="0">
              <a:latin typeface="Arial"/>
            </a:endParaRPr>
          </a:p>
        </p:txBody>
      </p:sp>
      <p:sp>
        <p:nvSpPr>
          <p:cNvPr id="280" name="TextBox 4_0"/>
          <p:cNvSpPr/>
          <p:nvPr/>
        </p:nvSpPr>
        <p:spPr>
          <a:xfrm>
            <a:off x="4571910" y="1391041"/>
            <a:ext cx="4094550" cy="552907"/>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r>
              <a:rPr lang="en-GB" b="1" spc="-1" dirty="0">
                <a:solidFill>
                  <a:srgbClr val="00B050"/>
                </a:solidFill>
                <a:latin typeface="Calibri"/>
              </a:rPr>
              <a:t>4. </a:t>
            </a:r>
            <a:r>
              <a:rPr lang="fr-CH" b="1" spc="-1" dirty="0">
                <a:solidFill>
                  <a:srgbClr val="00B050"/>
                </a:solidFill>
                <a:latin typeface="Calibri"/>
              </a:rPr>
              <a:t>Avantage de la démarche Coq vert</a:t>
            </a:r>
            <a:endParaRPr lang="fr-CH" spc="-1" dirty="0"/>
          </a:p>
          <a:p>
            <a:endParaRPr lang="fr-CH" sz="1350" spc="-1" dirty="0">
              <a:latin typeface="Arial"/>
            </a:endParaRPr>
          </a:p>
        </p:txBody>
      </p:sp>
      <p:sp>
        <p:nvSpPr>
          <p:cNvPr id="7" name="TextBox 5_0">
            <a:extLst>
              <a:ext uri="{FF2B5EF4-FFF2-40B4-BE49-F238E27FC236}">
                <a16:creationId xmlns:a16="http://schemas.microsoft.com/office/drawing/2014/main" id="{42F705E5-0701-0344-931A-14B6E7AC7A78}"/>
              </a:ext>
            </a:extLst>
          </p:cNvPr>
          <p:cNvSpPr/>
          <p:nvPr/>
        </p:nvSpPr>
        <p:spPr>
          <a:xfrm>
            <a:off x="4571910" y="2322540"/>
            <a:ext cx="4094550" cy="217386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338175" indent="-257175">
              <a:spcBef>
                <a:spcPts val="1063"/>
              </a:spcBef>
              <a:buFont typeface="+mj-lt"/>
              <a:buAutoNum type="arabicParenR" startAt="7"/>
            </a:pPr>
            <a:r>
              <a:rPr lang="fr-CH" dirty="0">
                <a:latin typeface="Calibri" panose="020F0502020204030204" pitchFamily="34" charset="0"/>
                <a:cs typeface="Calibri" panose="020F0502020204030204" pitchFamily="34" charset="0"/>
              </a:rPr>
              <a:t>Augmente la </a:t>
            </a:r>
            <a:r>
              <a:rPr lang="fr-CH" spc="-1" dirty="0">
                <a:solidFill>
                  <a:srgbClr val="00B050"/>
                </a:solidFill>
                <a:latin typeface="Calibri" panose="020F0502020204030204" pitchFamily="34" charset="0"/>
                <a:cs typeface="Calibri" panose="020F0502020204030204" pitchFamily="34" charset="0"/>
              </a:rPr>
              <a:t>visibilité de la paroisse ou communauté au niveau régional ou cantonal. </a:t>
            </a:r>
          </a:p>
          <a:p>
            <a:pPr marL="338175" indent="-257175">
              <a:spcBef>
                <a:spcPts val="1063"/>
              </a:spcBef>
              <a:buFont typeface="+mj-lt"/>
              <a:buAutoNum type="arabicParenR" startAt="7"/>
            </a:pPr>
            <a:r>
              <a:rPr lang="fr-CH" spc="-1" dirty="0">
                <a:latin typeface="Calibri" panose="020F0502020204030204" pitchFamily="34" charset="0"/>
                <a:cs typeface="Calibri" panose="020F0502020204030204" pitchFamily="34" charset="0"/>
              </a:rPr>
              <a:t>Facilite </a:t>
            </a:r>
            <a:r>
              <a:rPr lang="fr-CH" spc="-1" dirty="0">
                <a:solidFill>
                  <a:srgbClr val="00B050"/>
                </a:solidFill>
                <a:latin typeface="Calibri" panose="020F0502020204030204" pitchFamily="34" charset="0"/>
                <a:cs typeface="Calibri" panose="020F0502020204030204" pitchFamily="34" charset="0"/>
              </a:rPr>
              <a:t>les discussions </a:t>
            </a:r>
            <a:r>
              <a:rPr lang="fr-CH" spc="-1" dirty="0">
                <a:latin typeface="Calibri" panose="020F0502020204030204" pitchFamily="34" charset="0"/>
                <a:cs typeface="Calibri" panose="020F0502020204030204" pitchFamily="34" charset="0"/>
              </a:rPr>
              <a:t>au niveau de la transition écologique au niveau de la paroisse.</a:t>
            </a:r>
            <a:endParaRPr lang="fr-CH" dirty="0">
              <a:latin typeface="Calibri" panose="020F0502020204030204" pitchFamily="34" charset="0"/>
              <a:cs typeface="Calibri" panose="020F0502020204030204" pitchFamily="34" charset="0"/>
            </a:endParaRPr>
          </a:p>
          <a:p>
            <a:pPr marL="81000">
              <a:spcBef>
                <a:spcPts val="1063"/>
              </a:spcBef>
            </a:pPr>
            <a:endParaRPr lang="fr-CH" sz="1050" spc="-1" dirty="0">
              <a:latin typeface="Arial"/>
            </a:endParaRPr>
          </a:p>
        </p:txBody>
      </p:sp>
      <p:pic>
        <p:nvPicPr>
          <p:cNvPr id="8" name="Image 16">
            <a:extLst>
              <a:ext uri="{FF2B5EF4-FFF2-40B4-BE49-F238E27FC236}">
                <a16:creationId xmlns:a16="http://schemas.microsoft.com/office/drawing/2014/main" id="{14671226-4197-4F4F-B4C9-7AA7293B1ACD}"/>
              </a:ext>
            </a:extLst>
          </p:cNvPr>
          <p:cNvPicPr/>
          <p:nvPr/>
        </p:nvPicPr>
        <p:blipFill>
          <a:blip r:embed="rId2"/>
          <a:stretch/>
        </p:blipFill>
        <p:spPr>
          <a:xfrm>
            <a:off x="900731" y="2329830"/>
            <a:ext cx="1809270" cy="906390"/>
          </a:xfrm>
          <a:prstGeom prst="rect">
            <a:avLst/>
          </a:prstGeom>
          <a:ln w="0">
            <a:noFill/>
          </a:ln>
        </p:spPr>
      </p:pic>
      <p:pic>
        <p:nvPicPr>
          <p:cNvPr id="9" name="Image 8">
            <a:extLst>
              <a:ext uri="{FF2B5EF4-FFF2-40B4-BE49-F238E27FC236}">
                <a16:creationId xmlns:a16="http://schemas.microsoft.com/office/drawing/2014/main" id="{833E6A27-8720-D349-8663-BB184BA14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226" y="4708904"/>
            <a:ext cx="2090058" cy="2077417"/>
          </a:xfrm>
          <a:prstGeom prst="rect">
            <a:avLst/>
          </a:prstGeom>
        </p:spPr>
      </p:pic>
    </p:spTree>
    <p:extLst>
      <p:ext uri="{BB962C8B-B14F-4D97-AF65-F5344CB8AC3E}">
        <p14:creationId xmlns:p14="http://schemas.microsoft.com/office/powerpoint/2010/main" val="845550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296EC3A-B847-F648-9A5B-12ED51636547}"/>
              </a:ext>
            </a:extLst>
          </p:cNvPr>
          <p:cNvSpPr txBox="1"/>
          <p:nvPr/>
        </p:nvSpPr>
        <p:spPr>
          <a:xfrm>
            <a:off x="971600" y="1898536"/>
            <a:ext cx="7560840" cy="4247317"/>
          </a:xfrm>
          <a:prstGeom prst="rect">
            <a:avLst/>
          </a:prstGeom>
          <a:noFill/>
        </p:spPr>
        <p:txBody>
          <a:bodyPr wrap="square">
            <a:spAutoFit/>
          </a:bodyPr>
          <a:lstStyle/>
          <a:p>
            <a:pPr marL="342900" indent="-342900">
              <a:buFont typeface="+mj-lt"/>
              <a:buAutoNum type="alphaUcPeriod"/>
            </a:pPr>
            <a:r>
              <a:rPr lang="fr-CH" dirty="0">
                <a:latin typeface="Malgun Gothic" charset="0"/>
                <a:ea typeface="Malgun Gothic" charset="0"/>
                <a:cs typeface="Malgun Gothic" charset="0"/>
              </a:rPr>
              <a:t>D’accord avec le tutoiement entre tous les participants et les formateurs?</a:t>
            </a:r>
          </a:p>
          <a:p>
            <a:pPr marL="342900" indent="-342900">
              <a:buFont typeface="+mj-lt"/>
              <a:buAutoNum type="alphaUcPeriod"/>
            </a:pPr>
            <a:r>
              <a:rPr lang="fr-CH" dirty="0">
                <a:latin typeface="Malgun Gothic" charset="0"/>
                <a:ea typeface="Malgun Gothic" charset="0"/>
                <a:cs typeface="Malgun Gothic" charset="0"/>
              </a:rPr>
              <a:t>D’accord pour éteindre les </a:t>
            </a:r>
            <a:r>
              <a:rPr lang="fr-CH" dirty="0" err="1">
                <a:latin typeface="Malgun Gothic" charset="0"/>
                <a:ea typeface="Malgun Gothic" charset="0"/>
                <a:cs typeface="Malgun Gothic" charset="0"/>
              </a:rPr>
              <a:t>Natels</a:t>
            </a:r>
            <a:r>
              <a:rPr lang="fr-CH" dirty="0">
                <a:latin typeface="Malgun Gothic" charset="0"/>
                <a:ea typeface="Malgun Gothic" charset="0"/>
                <a:cs typeface="Malgun Gothic" charset="0"/>
              </a:rPr>
              <a:t> (téléphones mobiles) pendant les cours? Sonneries et vibreurs sous silence?</a:t>
            </a:r>
          </a:p>
          <a:p>
            <a:pPr marL="342900" indent="-342900">
              <a:buFont typeface="+mj-lt"/>
              <a:buAutoNum type="alphaUcPeriod"/>
            </a:pPr>
            <a:r>
              <a:rPr lang="fr-CH" dirty="0">
                <a:latin typeface="Malgun Gothic" charset="0"/>
                <a:ea typeface="Malgun Gothic" charset="0"/>
                <a:cs typeface="Malgun Gothic" charset="0"/>
              </a:rPr>
              <a:t>D’accord pour partager les e-mails et numéros de téléphones entre participants? Si oui, envoi d’une liste.</a:t>
            </a:r>
          </a:p>
          <a:p>
            <a:pPr marL="342900" indent="-342900">
              <a:buFont typeface="+mj-lt"/>
              <a:buAutoNum type="alphaUcPeriod"/>
            </a:pPr>
            <a:r>
              <a:rPr lang="fr-CH" dirty="0">
                <a:latin typeface="Malgun Gothic" charset="0"/>
                <a:ea typeface="Malgun Gothic" charset="0"/>
                <a:cs typeface="Malgun Gothic" charset="0"/>
              </a:rPr>
              <a:t>D’accord pour prendre une ou plusieurs photos de groupe comme souvenir lors de la cérémonie du 29 avril 2023?</a:t>
            </a:r>
          </a:p>
          <a:p>
            <a:pPr marL="342900" indent="-342900">
              <a:buFont typeface="+mj-lt"/>
              <a:buAutoNum type="alphaUcPeriod"/>
            </a:pPr>
            <a:r>
              <a:rPr lang="fr-CH" dirty="0">
                <a:latin typeface="Malgun Gothic" charset="0"/>
                <a:ea typeface="Malgun Gothic" charset="0"/>
                <a:cs typeface="Malgun Gothic" charset="0"/>
              </a:rPr>
              <a:t>D’accord pour faire des enregistrements audios du cours pour la partie théorique uniquement et seulement pour notre groupe ?</a:t>
            </a:r>
          </a:p>
          <a:p>
            <a:pPr marL="342900" indent="-342900">
              <a:buFont typeface="+mj-lt"/>
              <a:buAutoNum type="alphaUcPeriod"/>
            </a:pPr>
            <a:r>
              <a:rPr lang="fr-CH" dirty="0">
                <a:latin typeface="Malgun Gothic" charset="0"/>
                <a:ea typeface="Malgun Gothic" charset="0"/>
                <a:cs typeface="Malgun Gothic" charset="0"/>
              </a:rPr>
              <a:t>Peut-être que les directives fédérales concernant le COVID nous imposeront des masques hygiéniques et une distance entre les participants. Peut-être devrons-nous remplacer des cours en présentiel par des cours virtuels (zoom).</a:t>
            </a:r>
          </a:p>
          <a:p>
            <a:pPr marL="342900" indent="-342900">
              <a:buFont typeface="+mj-lt"/>
              <a:buAutoNum type="alphaUcPeriod"/>
            </a:pPr>
            <a:endParaRPr lang="fr-CH" dirty="0">
              <a:latin typeface="Malgun Gothic" charset="0"/>
              <a:ea typeface="Malgun Gothic" charset="0"/>
              <a:cs typeface="Malgun Gothic" charset="0"/>
            </a:endParaRPr>
          </a:p>
        </p:txBody>
      </p:sp>
      <p:sp>
        <p:nvSpPr>
          <p:cNvPr id="6" name="Rectangle 2">
            <a:extLst>
              <a:ext uri="{FF2B5EF4-FFF2-40B4-BE49-F238E27FC236}">
                <a16:creationId xmlns:a16="http://schemas.microsoft.com/office/drawing/2014/main" id="{54F25FC5-EFB2-3F45-86FB-457B59DD4470}"/>
              </a:ext>
            </a:extLst>
          </p:cNvPr>
          <p:cNvSpPr txBox="1">
            <a:spLocks noChangeArrowheads="1"/>
          </p:cNvSpPr>
          <p:nvPr/>
        </p:nvSpPr>
        <p:spPr>
          <a:xfrm>
            <a:off x="1066800" y="549275"/>
            <a:ext cx="7748588" cy="457200"/>
          </a:xfrm>
          <a:prstGeom prst="rect">
            <a:avLst/>
          </a:prstGeom>
          <a:noFill/>
        </p:spPr>
        <p:txBody>
          <a:bodyPr/>
          <a:lst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fr-CH" altLang="de-DE" sz="2800" kern="0" dirty="0">
                <a:latin typeface="ITC Officina Sans Book" panose="020B0500000000000000" pitchFamily="34" charset="0"/>
                <a:cs typeface="Times New Roman" panose="02020603050405020304" pitchFamily="18" charset="0"/>
              </a:rPr>
              <a:t>		Aspects pratiques</a:t>
            </a:r>
          </a:p>
        </p:txBody>
      </p:sp>
    </p:spTree>
    <p:extLst>
      <p:ext uri="{BB962C8B-B14F-4D97-AF65-F5344CB8AC3E}">
        <p14:creationId xmlns:p14="http://schemas.microsoft.com/office/powerpoint/2010/main" val="13539130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_0"/>
          <p:cNvSpPr/>
          <p:nvPr/>
        </p:nvSpPr>
        <p:spPr>
          <a:xfrm>
            <a:off x="868320" y="4017497"/>
            <a:ext cx="1965870" cy="691407"/>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ctr">
            <a:spAutoFit/>
          </a:bodyPr>
          <a:lstStyle/>
          <a:p>
            <a:pPr algn="ctr">
              <a:lnSpc>
                <a:spcPct val="100000"/>
              </a:lnSpc>
            </a:pPr>
            <a:r>
              <a:rPr lang="en-US" sz="4050" spc="-1" dirty="0">
                <a:solidFill>
                  <a:srgbClr val="000000"/>
                </a:solidFill>
                <a:latin typeface="Calibri Light"/>
                <a:ea typeface="DejaVu Sans"/>
              </a:rPr>
              <a:t>Le SME</a:t>
            </a:r>
            <a:endParaRPr lang="fr-CH" sz="4050" spc="-1" dirty="0">
              <a:latin typeface="Arial"/>
            </a:endParaRPr>
          </a:p>
        </p:txBody>
      </p:sp>
      <p:sp>
        <p:nvSpPr>
          <p:cNvPr id="280" name="TextBox 4_0"/>
          <p:cNvSpPr/>
          <p:nvPr/>
        </p:nvSpPr>
        <p:spPr>
          <a:xfrm>
            <a:off x="4571910" y="1391041"/>
            <a:ext cx="4094550" cy="829906"/>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r>
              <a:rPr lang="en-GB" b="1" spc="-1" dirty="0">
                <a:solidFill>
                  <a:srgbClr val="00B050"/>
                </a:solidFill>
                <a:latin typeface="Calibri"/>
              </a:rPr>
              <a:t>4. </a:t>
            </a:r>
            <a:r>
              <a:rPr lang="fr-CH" b="1" spc="-1" dirty="0">
                <a:solidFill>
                  <a:srgbClr val="00B050"/>
                </a:solidFill>
                <a:latin typeface="Calibri"/>
              </a:rPr>
              <a:t>Défis principaux de la démarche Coq vert</a:t>
            </a:r>
            <a:endParaRPr lang="fr-CH" spc="-1" dirty="0"/>
          </a:p>
          <a:p>
            <a:endParaRPr lang="fr-CH" sz="1350" spc="-1" dirty="0">
              <a:latin typeface="Arial"/>
            </a:endParaRPr>
          </a:p>
        </p:txBody>
      </p:sp>
      <p:sp>
        <p:nvSpPr>
          <p:cNvPr id="7" name="TextBox 5_0">
            <a:extLst>
              <a:ext uri="{FF2B5EF4-FFF2-40B4-BE49-F238E27FC236}">
                <a16:creationId xmlns:a16="http://schemas.microsoft.com/office/drawing/2014/main" id="{42F705E5-0701-0344-931A-14B6E7AC7A78}"/>
              </a:ext>
            </a:extLst>
          </p:cNvPr>
          <p:cNvSpPr/>
          <p:nvPr/>
        </p:nvSpPr>
        <p:spPr>
          <a:xfrm>
            <a:off x="4571910" y="2322540"/>
            <a:ext cx="4094550" cy="1896865"/>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spAutoFit/>
          </a:bodyPr>
          <a:lstStyle/>
          <a:p>
            <a:pPr marL="338175" indent="-257175">
              <a:spcBef>
                <a:spcPts val="1063"/>
              </a:spcBef>
              <a:buFont typeface="+mj-lt"/>
              <a:buAutoNum type="arabicParenR"/>
            </a:pPr>
            <a:r>
              <a:rPr lang="fr-CH" dirty="0">
                <a:latin typeface="Calibri" panose="020F0502020204030204" pitchFamily="34" charset="0"/>
                <a:cs typeface="Calibri" panose="020F0502020204030204" pitchFamily="34" charset="0"/>
              </a:rPr>
              <a:t>Trouver des  personnes motivées et positives pour former l’équipe Environnement de la paroisse </a:t>
            </a:r>
          </a:p>
          <a:p>
            <a:pPr marL="338175" indent="-257175">
              <a:spcBef>
                <a:spcPts val="1063"/>
              </a:spcBef>
              <a:buFont typeface="+mj-lt"/>
              <a:buAutoNum type="arabicParenR"/>
            </a:pPr>
            <a:r>
              <a:rPr lang="fr-CH" spc="-1" dirty="0">
                <a:latin typeface="Calibri" panose="020F0502020204030204" pitchFamily="34" charset="0"/>
                <a:cs typeface="Calibri" panose="020F0502020204030204" pitchFamily="34" charset="0"/>
              </a:rPr>
              <a:t>Trouver le budget et le temps nécessaire pour la démarche</a:t>
            </a:r>
            <a:endParaRPr lang="fr-CH" sz="1200" dirty="0">
              <a:latin typeface="Calibri" panose="020F0502020204030204" pitchFamily="34" charset="0"/>
              <a:cs typeface="Calibri" panose="020F0502020204030204" pitchFamily="34" charset="0"/>
            </a:endParaRPr>
          </a:p>
          <a:p>
            <a:pPr marL="81000">
              <a:spcBef>
                <a:spcPts val="1063"/>
              </a:spcBef>
            </a:pPr>
            <a:endParaRPr lang="fr-CH" sz="1050" spc="-1" dirty="0">
              <a:latin typeface="Arial"/>
            </a:endParaRPr>
          </a:p>
        </p:txBody>
      </p:sp>
      <p:pic>
        <p:nvPicPr>
          <p:cNvPr id="8" name="Image 16">
            <a:extLst>
              <a:ext uri="{FF2B5EF4-FFF2-40B4-BE49-F238E27FC236}">
                <a16:creationId xmlns:a16="http://schemas.microsoft.com/office/drawing/2014/main" id="{583E7A48-EFA5-2244-85D0-FA7FBA2864E4}"/>
              </a:ext>
            </a:extLst>
          </p:cNvPr>
          <p:cNvPicPr/>
          <p:nvPr/>
        </p:nvPicPr>
        <p:blipFill>
          <a:blip r:embed="rId2"/>
          <a:stretch/>
        </p:blipFill>
        <p:spPr>
          <a:xfrm>
            <a:off x="900731" y="2329830"/>
            <a:ext cx="1809270" cy="906390"/>
          </a:xfrm>
          <a:prstGeom prst="rect">
            <a:avLst/>
          </a:prstGeom>
          <a:ln w="0">
            <a:noFill/>
          </a:ln>
        </p:spPr>
      </p:pic>
      <p:pic>
        <p:nvPicPr>
          <p:cNvPr id="9" name="Image 8">
            <a:extLst>
              <a:ext uri="{FF2B5EF4-FFF2-40B4-BE49-F238E27FC236}">
                <a16:creationId xmlns:a16="http://schemas.microsoft.com/office/drawing/2014/main" id="{BBE0636B-71A6-704A-A58E-067D0EF56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89" y="4708904"/>
            <a:ext cx="2090058" cy="2077417"/>
          </a:xfrm>
          <a:prstGeom prst="rect">
            <a:avLst/>
          </a:prstGeom>
        </p:spPr>
      </p:pic>
    </p:spTree>
    <p:extLst>
      <p:ext uri="{BB962C8B-B14F-4D97-AF65-F5344CB8AC3E}">
        <p14:creationId xmlns:p14="http://schemas.microsoft.com/office/powerpoint/2010/main" val="177338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0" name="TextBox 4_0"/>
          <p:cNvSpPr/>
          <p:nvPr/>
        </p:nvSpPr>
        <p:spPr>
          <a:xfrm>
            <a:off x="1934634" y="1102706"/>
            <a:ext cx="5678015" cy="110690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r>
              <a:rPr lang="fr-CH" spc="-1" dirty="0">
                <a:latin typeface="Calibri"/>
              </a:rPr>
              <a:t>5. Tableau comparatif de Coq vert et </a:t>
            </a:r>
            <a:r>
              <a:rPr lang="fr-CH" spc="-1" dirty="0" err="1">
                <a:latin typeface="Calibri"/>
              </a:rPr>
              <a:t>EcoEglise</a:t>
            </a:r>
            <a:r>
              <a:rPr lang="fr-CH" spc="-1" dirty="0">
                <a:latin typeface="Calibri"/>
              </a:rPr>
              <a:t> en vue d’une paroisse ou communauté écologiquement plus responsable en Suisse romande.</a:t>
            </a:r>
          </a:p>
          <a:p>
            <a:endParaRPr lang="fr-CH" sz="1350" spc="-1" dirty="0">
              <a:latin typeface="Arial"/>
            </a:endParaRPr>
          </a:p>
        </p:txBody>
      </p:sp>
      <p:pic>
        <p:nvPicPr>
          <p:cNvPr id="283" name="Image 3_2"/>
          <p:cNvPicPr/>
          <p:nvPr/>
        </p:nvPicPr>
        <p:blipFill>
          <a:blip r:embed="rId2"/>
          <a:stretch/>
        </p:blipFill>
        <p:spPr>
          <a:xfrm>
            <a:off x="705679" y="1102705"/>
            <a:ext cx="1228955" cy="691408"/>
          </a:xfrm>
          <a:prstGeom prst="rect">
            <a:avLst/>
          </a:prstGeom>
          <a:ln w="0">
            <a:noFill/>
          </a:ln>
        </p:spPr>
      </p:pic>
      <p:graphicFrame>
        <p:nvGraphicFramePr>
          <p:cNvPr id="4" name="Tableau 4">
            <a:extLst>
              <a:ext uri="{FF2B5EF4-FFF2-40B4-BE49-F238E27FC236}">
                <a16:creationId xmlns:a16="http://schemas.microsoft.com/office/drawing/2014/main" id="{5C7CD7E5-054B-404B-B7C9-8B8F2AAA2C37}"/>
              </a:ext>
            </a:extLst>
          </p:cNvPr>
          <p:cNvGraphicFramePr>
            <a:graphicFrameLocks noGrp="1"/>
          </p:cNvGraphicFramePr>
          <p:nvPr>
            <p:extLst>
              <p:ext uri="{D42A27DB-BD31-4B8C-83A1-F6EECF244321}">
                <p14:modId xmlns:p14="http://schemas.microsoft.com/office/powerpoint/2010/main" val="3987406785"/>
              </p:ext>
            </p:extLst>
          </p:nvPr>
        </p:nvGraphicFramePr>
        <p:xfrm>
          <a:off x="705679" y="1988840"/>
          <a:ext cx="7583556" cy="3474720"/>
        </p:xfrm>
        <a:graphic>
          <a:graphicData uri="http://schemas.openxmlformats.org/drawingml/2006/table">
            <a:tbl>
              <a:tblPr firstRow="1" bandRow="1">
                <a:tableStyleId>{5C22544A-7EE6-4342-B048-85BDC9FD1C3A}</a:tableStyleId>
              </a:tblPr>
              <a:tblGrid>
                <a:gridCol w="1533212">
                  <a:extLst>
                    <a:ext uri="{9D8B030D-6E8A-4147-A177-3AD203B41FA5}">
                      <a16:colId xmlns:a16="http://schemas.microsoft.com/office/drawing/2014/main" val="2793674410"/>
                    </a:ext>
                  </a:extLst>
                </a:gridCol>
                <a:gridCol w="2988071">
                  <a:extLst>
                    <a:ext uri="{9D8B030D-6E8A-4147-A177-3AD203B41FA5}">
                      <a16:colId xmlns:a16="http://schemas.microsoft.com/office/drawing/2014/main" val="2231784664"/>
                    </a:ext>
                  </a:extLst>
                </a:gridCol>
                <a:gridCol w="3062273">
                  <a:extLst>
                    <a:ext uri="{9D8B030D-6E8A-4147-A177-3AD203B41FA5}">
                      <a16:colId xmlns:a16="http://schemas.microsoft.com/office/drawing/2014/main" val="1565142184"/>
                    </a:ext>
                  </a:extLst>
                </a:gridCol>
              </a:tblGrid>
              <a:tr h="278130">
                <a:tc>
                  <a:txBody>
                    <a:bodyPr/>
                    <a:lstStyle/>
                    <a:p>
                      <a:endParaRPr lang="fr-CH" sz="1400" dirty="0"/>
                    </a:p>
                  </a:txBody>
                  <a:tcPr marL="68580" marR="68580" marT="34290" marB="34290"/>
                </a:tc>
                <a:tc>
                  <a:txBody>
                    <a:bodyPr/>
                    <a:lstStyle/>
                    <a:p>
                      <a:pPr algn="ctr"/>
                      <a:r>
                        <a:rPr lang="fr-CH" sz="1400" dirty="0" err="1"/>
                        <a:t>EcoEglise</a:t>
                      </a:r>
                      <a:endParaRPr lang="fr-CH" sz="1400" dirty="0"/>
                    </a:p>
                  </a:txBody>
                  <a:tcPr marL="68580" marR="68580" marT="34290" marB="34290"/>
                </a:tc>
                <a:tc>
                  <a:txBody>
                    <a:bodyPr/>
                    <a:lstStyle/>
                    <a:p>
                      <a:pPr algn="ctr"/>
                      <a:r>
                        <a:rPr lang="fr-CH" sz="1400" dirty="0"/>
                        <a:t>Coq vert</a:t>
                      </a:r>
                    </a:p>
                  </a:txBody>
                  <a:tcPr marL="68580" marR="68580" marT="34290" marB="34290"/>
                </a:tc>
                <a:extLst>
                  <a:ext uri="{0D108BD9-81ED-4DB2-BD59-A6C34878D82A}">
                    <a16:rowId xmlns:a16="http://schemas.microsoft.com/office/drawing/2014/main" val="2796500420"/>
                  </a:ext>
                </a:extLst>
              </a:tr>
              <a:tr h="891540">
                <a:tc>
                  <a:txBody>
                    <a:bodyPr/>
                    <a:lstStyle/>
                    <a:p>
                      <a:r>
                        <a:rPr lang="fr-CH" sz="1400" dirty="0"/>
                        <a:t>Généralités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On valorise toutes les réalisations en faveur de l’environnement sans besoin de faire une planification</a:t>
                      </a:r>
                      <a:endParaRPr lang="fr-CH"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La paroisse s’engage dans un processus d’amélioration continue en faisant un programme environnemental</a:t>
                      </a:r>
                      <a:endParaRPr lang="fr-CH" sz="1400" dirty="0"/>
                    </a:p>
                  </a:txBody>
                  <a:tcPr marL="68580" marR="68580" marT="34290" marB="34290"/>
                </a:tc>
                <a:extLst>
                  <a:ext uri="{0D108BD9-81ED-4DB2-BD59-A6C34878D82A}">
                    <a16:rowId xmlns:a16="http://schemas.microsoft.com/office/drawing/2014/main" val="327990479"/>
                  </a:ext>
                </a:extLst>
              </a:tr>
              <a:tr h="8915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Personnes ressources</a:t>
                      </a:r>
                      <a:endParaRPr lang="fr-CH"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3 personnes au minimum à chercher dans et autour de la paroisse (employés, pasteurs ou prêtres et/ou bénévoles)</a:t>
                      </a:r>
                      <a:endParaRPr lang="fr-CH"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3 à 5 personnes à chercher dans et autour de la paroisse (employés, pasteurs ou prêtres et/ou bénévoles)</a:t>
                      </a:r>
                      <a:endParaRPr lang="fr-CH" sz="1400" dirty="0"/>
                    </a:p>
                  </a:txBody>
                  <a:tcPr marL="68580" marR="68580" marT="34290" marB="34290"/>
                </a:tc>
                <a:extLst>
                  <a:ext uri="{0D108BD9-81ED-4DB2-BD59-A6C34878D82A}">
                    <a16:rowId xmlns:a16="http://schemas.microsoft.com/office/drawing/2014/main" val="697660845"/>
                  </a:ext>
                </a:extLst>
              </a:tr>
              <a:tr h="1303020">
                <a:tc>
                  <a:txBody>
                    <a:bodyPr/>
                    <a:lstStyle/>
                    <a:p>
                      <a:pPr rtl="0"/>
                      <a:r>
                        <a:rPr lang="fr-CH" sz="1400" kern="1200" dirty="0">
                          <a:solidFill>
                            <a:schemeClr val="dk1"/>
                          </a:solidFill>
                          <a:effectLst/>
                          <a:latin typeface="+mn-lt"/>
                          <a:ea typeface="+mn-ea"/>
                          <a:cs typeface="+mn-cs"/>
                        </a:rPr>
                        <a:t>Certification</a:t>
                      </a:r>
                    </a:p>
                  </a:txBody>
                  <a:tcPr marL="68580" marR="68580" marT="34290" marB="34290"/>
                </a:tc>
                <a:tc>
                  <a:txBody>
                    <a:bodyPr/>
                    <a:lstStyle/>
                    <a:p>
                      <a:pPr rtl="0"/>
                      <a:r>
                        <a:rPr lang="fr-CH" sz="1400" kern="1200" dirty="0">
                          <a:solidFill>
                            <a:schemeClr val="dk1"/>
                          </a:solidFill>
                          <a:effectLst/>
                          <a:latin typeface="+mn-lt"/>
                          <a:ea typeface="+mn-ea"/>
                          <a:cs typeface="+mn-cs"/>
                        </a:rPr>
                        <a:t>Il n’y a pas de certification, </a:t>
                      </a:r>
                      <a:r>
                        <a:rPr lang="fr-CH" sz="1400" kern="1200" dirty="0" err="1">
                          <a:solidFill>
                            <a:schemeClr val="dk1"/>
                          </a:solidFill>
                          <a:effectLst/>
                          <a:latin typeface="+mn-lt"/>
                          <a:ea typeface="+mn-ea"/>
                          <a:cs typeface="+mn-cs"/>
                        </a:rPr>
                        <a:t>EcoEglise</a:t>
                      </a:r>
                      <a:r>
                        <a:rPr lang="fr-CH" sz="1400" kern="1200" dirty="0">
                          <a:solidFill>
                            <a:schemeClr val="dk1"/>
                          </a:solidFill>
                          <a:effectLst/>
                          <a:latin typeface="+mn-lt"/>
                          <a:ea typeface="+mn-ea"/>
                          <a:cs typeface="+mn-cs"/>
                        </a:rPr>
                        <a:t> est un éco-diagnostic qui fonctionne sur la confiance, sans contrôle. Une visite de l’institution se fait lors de l’octroi de la médaille d’or.</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œco Églises pour l’environnement est l’organe de certification Coq vert reconnu pour la Suisse. Il possède une liste de réviseurs qui sont accrédités et reconnus pour effectuer la certification d’une paroisse.</a:t>
                      </a:r>
                      <a:endParaRPr lang="fr-CH" sz="1400" dirty="0"/>
                    </a:p>
                  </a:txBody>
                  <a:tcPr marL="68580" marR="68580" marT="34290" marB="34290"/>
                </a:tc>
                <a:extLst>
                  <a:ext uri="{0D108BD9-81ED-4DB2-BD59-A6C34878D82A}">
                    <a16:rowId xmlns:a16="http://schemas.microsoft.com/office/drawing/2014/main" val="833061571"/>
                  </a:ext>
                </a:extLst>
              </a:tr>
            </a:tbl>
          </a:graphicData>
        </a:graphic>
      </p:graphicFrame>
      <p:pic>
        <p:nvPicPr>
          <p:cNvPr id="5" name="Image 4">
            <a:extLst>
              <a:ext uri="{FF2B5EF4-FFF2-40B4-BE49-F238E27FC236}">
                <a16:creationId xmlns:a16="http://schemas.microsoft.com/office/drawing/2014/main" id="{60679030-7A11-A843-BEF9-13AE2379C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2648" y="1121620"/>
            <a:ext cx="676586" cy="672493"/>
          </a:xfrm>
          <a:prstGeom prst="rect">
            <a:avLst/>
          </a:prstGeom>
        </p:spPr>
      </p:pic>
    </p:spTree>
    <p:extLst>
      <p:ext uri="{BB962C8B-B14F-4D97-AF65-F5344CB8AC3E}">
        <p14:creationId xmlns:p14="http://schemas.microsoft.com/office/powerpoint/2010/main" val="2061088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0" name="TextBox 4_0"/>
          <p:cNvSpPr/>
          <p:nvPr/>
        </p:nvSpPr>
        <p:spPr>
          <a:xfrm>
            <a:off x="1934634" y="1082437"/>
            <a:ext cx="5827710" cy="110690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r>
              <a:rPr lang="fr-CH" spc="-1" dirty="0">
                <a:latin typeface="Calibri"/>
              </a:rPr>
              <a:t>5. Tableau comparatif de Coq vert et </a:t>
            </a:r>
            <a:r>
              <a:rPr lang="fr-CH" spc="-1" dirty="0" err="1">
                <a:latin typeface="Calibri"/>
              </a:rPr>
              <a:t>EcoEglise</a:t>
            </a:r>
            <a:r>
              <a:rPr lang="fr-CH" spc="-1" dirty="0">
                <a:latin typeface="Calibri"/>
              </a:rPr>
              <a:t> en vue d’une paroisse ou communauté écologiquement plus responsable en Suisse romande.</a:t>
            </a:r>
          </a:p>
          <a:p>
            <a:endParaRPr lang="fr-CH" sz="1350" spc="-1" dirty="0">
              <a:latin typeface="Arial"/>
            </a:endParaRPr>
          </a:p>
        </p:txBody>
      </p:sp>
      <p:pic>
        <p:nvPicPr>
          <p:cNvPr id="283" name="Image 3_2"/>
          <p:cNvPicPr/>
          <p:nvPr/>
        </p:nvPicPr>
        <p:blipFill>
          <a:blip r:embed="rId2"/>
          <a:stretch/>
        </p:blipFill>
        <p:spPr>
          <a:xfrm>
            <a:off x="665647" y="1082437"/>
            <a:ext cx="1268987" cy="711677"/>
          </a:xfrm>
          <a:prstGeom prst="rect">
            <a:avLst/>
          </a:prstGeom>
          <a:ln w="0">
            <a:noFill/>
          </a:ln>
        </p:spPr>
      </p:pic>
      <p:graphicFrame>
        <p:nvGraphicFramePr>
          <p:cNvPr id="4" name="Tableau 4">
            <a:extLst>
              <a:ext uri="{FF2B5EF4-FFF2-40B4-BE49-F238E27FC236}">
                <a16:creationId xmlns:a16="http://schemas.microsoft.com/office/drawing/2014/main" id="{5C7CD7E5-054B-404B-B7C9-8B8F2AAA2C37}"/>
              </a:ext>
            </a:extLst>
          </p:cNvPr>
          <p:cNvGraphicFramePr>
            <a:graphicFrameLocks noGrp="1"/>
          </p:cNvGraphicFramePr>
          <p:nvPr>
            <p:extLst>
              <p:ext uri="{D42A27DB-BD31-4B8C-83A1-F6EECF244321}">
                <p14:modId xmlns:p14="http://schemas.microsoft.com/office/powerpoint/2010/main" val="2839904443"/>
              </p:ext>
            </p:extLst>
          </p:nvPr>
        </p:nvGraphicFramePr>
        <p:xfrm>
          <a:off x="665647" y="1988840"/>
          <a:ext cx="7812705" cy="4114800"/>
        </p:xfrm>
        <a:graphic>
          <a:graphicData uri="http://schemas.openxmlformats.org/drawingml/2006/table">
            <a:tbl>
              <a:tblPr firstRow="1" bandRow="1">
                <a:tableStyleId>{5C22544A-7EE6-4342-B048-85BDC9FD1C3A}</a:tableStyleId>
              </a:tblPr>
              <a:tblGrid>
                <a:gridCol w="1463005">
                  <a:extLst>
                    <a:ext uri="{9D8B030D-6E8A-4147-A177-3AD203B41FA5}">
                      <a16:colId xmlns:a16="http://schemas.microsoft.com/office/drawing/2014/main" val="2793674410"/>
                    </a:ext>
                  </a:extLst>
                </a:gridCol>
                <a:gridCol w="2948049">
                  <a:extLst>
                    <a:ext uri="{9D8B030D-6E8A-4147-A177-3AD203B41FA5}">
                      <a16:colId xmlns:a16="http://schemas.microsoft.com/office/drawing/2014/main" val="2231784664"/>
                    </a:ext>
                  </a:extLst>
                </a:gridCol>
                <a:gridCol w="3401651">
                  <a:extLst>
                    <a:ext uri="{9D8B030D-6E8A-4147-A177-3AD203B41FA5}">
                      <a16:colId xmlns:a16="http://schemas.microsoft.com/office/drawing/2014/main" val="1565142184"/>
                    </a:ext>
                  </a:extLst>
                </a:gridCol>
              </a:tblGrid>
              <a:tr h="278130">
                <a:tc>
                  <a:txBody>
                    <a:bodyPr/>
                    <a:lstStyle/>
                    <a:p>
                      <a:endParaRPr lang="fr-CH" sz="1400" dirty="0"/>
                    </a:p>
                  </a:txBody>
                  <a:tcPr marL="68580" marR="68580" marT="34290" marB="34290"/>
                </a:tc>
                <a:tc>
                  <a:txBody>
                    <a:bodyPr/>
                    <a:lstStyle/>
                    <a:p>
                      <a:pPr algn="ctr"/>
                      <a:r>
                        <a:rPr lang="fr-CH" sz="1400" dirty="0" err="1"/>
                        <a:t>EcoEglise</a:t>
                      </a:r>
                      <a:endParaRPr lang="fr-CH" sz="1400" dirty="0"/>
                    </a:p>
                  </a:txBody>
                  <a:tcPr marL="68580" marR="68580" marT="34290" marB="34290"/>
                </a:tc>
                <a:tc>
                  <a:txBody>
                    <a:bodyPr/>
                    <a:lstStyle/>
                    <a:p>
                      <a:pPr algn="ctr"/>
                      <a:r>
                        <a:rPr lang="fr-CH" sz="1400" dirty="0"/>
                        <a:t>Coq vert</a:t>
                      </a:r>
                    </a:p>
                  </a:txBody>
                  <a:tcPr marL="68580" marR="68580" marT="34290" marB="34290"/>
                </a:tc>
                <a:extLst>
                  <a:ext uri="{0D108BD9-81ED-4DB2-BD59-A6C34878D82A}">
                    <a16:rowId xmlns:a16="http://schemas.microsoft.com/office/drawing/2014/main" val="2796500420"/>
                  </a:ext>
                </a:extLst>
              </a:tr>
              <a:tr h="1097280">
                <a:tc>
                  <a:txBody>
                    <a:bodyPr/>
                    <a:lstStyle/>
                    <a:p>
                      <a:r>
                        <a:rPr lang="fr-CH" sz="1400" dirty="0"/>
                        <a:t>Reconnaissance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Une médaille qui n’est pas un label, mais une reconnaissance qui marche sur la confiance (pas de contrôle).</a:t>
                      </a:r>
                      <a:endParaRPr lang="fr-CH"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Un label reconnu basé sur les normes internationales ISO 14001 et européennes EMAS: le Coq vert (800 paroisses en Allemagne, 30 en Suisse alémanique et 2 certifications en cours en Suisse romande)</a:t>
                      </a:r>
                      <a:endParaRPr lang="fr-CH" sz="1400" dirty="0"/>
                    </a:p>
                  </a:txBody>
                  <a:tcPr marL="68580" marR="68580" marT="34290" marB="34290"/>
                </a:tc>
                <a:extLst>
                  <a:ext uri="{0D108BD9-81ED-4DB2-BD59-A6C34878D82A}">
                    <a16:rowId xmlns:a16="http://schemas.microsoft.com/office/drawing/2014/main" val="1387966019"/>
                  </a:ext>
                </a:extLst>
              </a:tr>
              <a:tr h="1097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Frais de coaching</a:t>
                      </a:r>
                      <a:endParaRPr lang="fr-CH" sz="1400" dirty="0"/>
                    </a:p>
                  </a:txBody>
                  <a:tcPr marL="68580" marR="68580" marT="34290" marB="34290"/>
                </a:tc>
                <a:tc>
                  <a:txBody>
                    <a:bodyPr/>
                    <a:lstStyle/>
                    <a:p>
                      <a:r>
                        <a:rPr lang="fr-CH" sz="1400" dirty="0"/>
                        <a:t>Pas nécessaire. Lara-Florine Schmid donne des conseils par téléphones au sujet des fiches ressources en cas de besoin.</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La paroisse peut faire appel à un conseiller externe et ce dernier lui indiquera son tarif (à l’heure ou en forfait). œco a une liste de conseillers en environnement Coq vert. </a:t>
                      </a:r>
                      <a:endParaRPr lang="fr-CH" sz="1400" dirty="0"/>
                    </a:p>
                  </a:txBody>
                  <a:tcPr marL="68580" marR="68580" marT="34290" marB="34290"/>
                </a:tc>
                <a:extLst>
                  <a:ext uri="{0D108BD9-81ED-4DB2-BD59-A6C34878D82A}">
                    <a16:rowId xmlns:a16="http://schemas.microsoft.com/office/drawing/2014/main" val="1003897308"/>
                  </a:ext>
                </a:extLst>
              </a:tr>
              <a:tr h="1303020">
                <a:tc>
                  <a:txBody>
                    <a:bodyPr/>
                    <a:lstStyle/>
                    <a:p>
                      <a:r>
                        <a:rPr lang="fr-CH" sz="1400" dirty="0"/>
                        <a:t>Frais de formation</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Pas nécessaire. Lara-Florine Schmid donne des conseils par téléphones au sujet des fiches ressources en cas de besoin.</a:t>
                      </a:r>
                    </a:p>
                    <a:p>
                      <a:endParaRPr lang="fr-CH"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La paroisse peut former une personne à l’interne. Cette dernière finance une formation chez œco à ses propres frais ou elle reçoit une participation financière de la paroisse pour suivre cette même formation. </a:t>
                      </a:r>
                      <a:endParaRPr lang="fr-CH" sz="1400" dirty="0"/>
                    </a:p>
                  </a:txBody>
                  <a:tcPr marL="68580" marR="68580" marT="34290" marB="34290"/>
                </a:tc>
                <a:extLst>
                  <a:ext uri="{0D108BD9-81ED-4DB2-BD59-A6C34878D82A}">
                    <a16:rowId xmlns:a16="http://schemas.microsoft.com/office/drawing/2014/main" val="909221845"/>
                  </a:ext>
                </a:extLst>
              </a:tr>
            </a:tbl>
          </a:graphicData>
        </a:graphic>
      </p:graphicFrame>
      <p:pic>
        <p:nvPicPr>
          <p:cNvPr id="5" name="Image 4">
            <a:extLst>
              <a:ext uri="{FF2B5EF4-FFF2-40B4-BE49-F238E27FC236}">
                <a16:creationId xmlns:a16="http://schemas.microsoft.com/office/drawing/2014/main" id="{A6D1F1DB-C4E5-E948-8C51-CCECF36CF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2344" y="1102708"/>
            <a:ext cx="716008" cy="691406"/>
          </a:xfrm>
          <a:prstGeom prst="rect">
            <a:avLst/>
          </a:prstGeom>
        </p:spPr>
      </p:pic>
    </p:spTree>
    <p:extLst>
      <p:ext uri="{BB962C8B-B14F-4D97-AF65-F5344CB8AC3E}">
        <p14:creationId xmlns:p14="http://schemas.microsoft.com/office/powerpoint/2010/main" val="715541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0" name="TextBox 4_0"/>
          <p:cNvSpPr/>
          <p:nvPr/>
        </p:nvSpPr>
        <p:spPr>
          <a:xfrm>
            <a:off x="1934634" y="1102706"/>
            <a:ext cx="5678015" cy="110690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r>
              <a:rPr lang="fr-CH" spc="-1" dirty="0">
                <a:latin typeface="Calibri"/>
              </a:rPr>
              <a:t>5. Tableau comparatif de Coq vert et </a:t>
            </a:r>
            <a:r>
              <a:rPr lang="fr-CH" spc="-1" dirty="0" err="1">
                <a:latin typeface="Calibri"/>
              </a:rPr>
              <a:t>EcoEglise</a:t>
            </a:r>
            <a:r>
              <a:rPr lang="fr-CH" spc="-1" dirty="0">
                <a:latin typeface="Calibri"/>
              </a:rPr>
              <a:t> en vue d’une paroisse ou communauté écologiquement plus responsable en Suisse romande.</a:t>
            </a:r>
          </a:p>
          <a:p>
            <a:endParaRPr lang="fr-CH" sz="1350" spc="-1" dirty="0">
              <a:latin typeface="Arial"/>
            </a:endParaRPr>
          </a:p>
        </p:txBody>
      </p:sp>
      <p:pic>
        <p:nvPicPr>
          <p:cNvPr id="283" name="Image 3_2"/>
          <p:cNvPicPr/>
          <p:nvPr/>
        </p:nvPicPr>
        <p:blipFill>
          <a:blip r:embed="rId2"/>
          <a:stretch/>
        </p:blipFill>
        <p:spPr>
          <a:xfrm>
            <a:off x="705679" y="1102707"/>
            <a:ext cx="1228955" cy="697357"/>
          </a:xfrm>
          <a:prstGeom prst="rect">
            <a:avLst/>
          </a:prstGeom>
          <a:ln w="0">
            <a:noFill/>
          </a:ln>
        </p:spPr>
      </p:pic>
      <p:graphicFrame>
        <p:nvGraphicFramePr>
          <p:cNvPr id="4" name="Tableau 4">
            <a:extLst>
              <a:ext uri="{FF2B5EF4-FFF2-40B4-BE49-F238E27FC236}">
                <a16:creationId xmlns:a16="http://schemas.microsoft.com/office/drawing/2014/main" id="{5C7CD7E5-054B-404B-B7C9-8B8F2AAA2C37}"/>
              </a:ext>
            </a:extLst>
          </p:cNvPr>
          <p:cNvGraphicFramePr>
            <a:graphicFrameLocks noGrp="1"/>
          </p:cNvGraphicFramePr>
          <p:nvPr>
            <p:extLst>
              <p:ext uri="{D42A27DB-BD31-4B8C-83A1-F6EECF244321}">
                <p14:modId xmlns:p14="http://schemas.microsoft.com/office/powerpoint/2010/main" val="1984730822"/>
              </p:ext>
            </p:extLst>
          </p:nvPr>
        </p:nvGraphicFramePr>
        <p:xfrm>
          <a:off x="705679" y="2132856"/>
          <a:ext cx="7583556" cy="3261360"/>
        </p:xfrm>
        <a:graphic>
          <a:graphicData uri="http://schemas.openxmlformats.org/drawingml/2006/table">
            <a:tbl>
              <a:tblPr firstRow="1" bandRow="1">
                <a:tableStyleId>{5C22544A-7EE6-4342-B048-85BDC9FD1C3A}</a:tableStyleId>
              </a:tblPr>
              <a:tblGrid>
                <a:gridCol w="1533212">
                  <a:extLst>
                    <a:ext uri="{9D8B030D-6E8A-4147-A177-3AD203B41FA5}">
                      <a16:colId xmlns:a16="http://schemas.microsoft.com/office/drawing/2014/main" val="2793674410"/>
                    </a:ext>
                  </a:extLst>
                </a:gridCol>
                <a:gridCol w="2988071">
                  <a:extLst>
                    <a:ext uri="{9D8B030D-6E8A-4147-A177-3AD203B41FA5}">
                      <a16:colId xmlns:a16="http://schemas.microsoft.com/office/drawing/2014/main" val="2231784664"/>
                    </a:ext>
                  </a:extLst>
                </a:gridCol>
                <a:gridCol w="3062273">
                  <a:extLst>
                    <a:ext uri="{9D8B030D-6E8A-4147-A177-3AD203B41FA5}">
                      <a16:colId xmlns:a16="http://schemas.microsoft.com/office/drawing/2014/main" val="1565142184"/>
                    </a:ext>
                  </a:extLst>
                </a:gridCol>
              </a:tblGrid>
              <a:tr h="278130">
                <a:tc>
                  <a:txBody>
                    <a:bodyPr/>
                    <a:lstStyle/>
                    <a:p>
                      <a:endParaRPr lang="fr-CH" sz="1400" dirty="0"/>
                    </a:p>
                  </a:txBody>
                  <a:tcPr marL="68580" marR="68580" marT="34290" marB="34290"/>
                </a:tc>
                <a:tc>
                  <a:txBody>
                    <a:bodyPr/>
                    <a:lstStyle/>
                    <a:p>
                      <a:pPr algn="ctr"/>
                      <a:r>
                        <a:rPr lang="fr-CH" sz="1400" dirty="0" err="1"/>
                        <a:t>EcoEglise</a:t>
                      </a:r>
                      <a:endParaRPr lang="fr-CH" sz="1400" dirty="0"/>
                    </a:p>
                  </a:txBody>
                  <a:tcPr marL="68580" marR="68580" marT="34290" marB="34290"/>
                </a:tc>
                <a:tc>
                  <a:txBody>
                    <a:bodyPr/>
                    <a:lstStyle/>
                    <a:p>
                      <a:pPr algn="ctr"/>
                      <a:r>
                        <a:rPr lang="fr-CH" sz="1400" dirty="0"/>
                        <a:t>Coq vert</a:t>
                      </a:r>
                    </a:p>
                  </a:txBody>
                  <a:tcPr marL="68580" marR="68580" marT="34290" marB="34290"/>
                </a:tc>
                <a:extLst>
                  <a:ext uri="{0D108BD9-81ED-4DB2-BD59-A6C34878D82A}">
                    <a16:rowId xmlns:a16="http://schemas.microsoft.com/office/drawing/2014/main" val="2796500420"/>
                  </a:ext>
                </a:extLst>
              </a:tr>
              <a:tr h="8915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Frais fixes annuels</a:t>
                      </a:r>
                      <a:endParaRPr lang="fr-CH" sz="1400" dirty="0"/>
                    </a:p>
                  </a:txBody>
                  <a:tcPr marL="68580" marR="68580" marT="34290" marB="34290"/>
                </a:tc>
                <a:tc>
                  <a:txBody>
                    <a:bodyPr/>
                    <a:lstStyle/>
                    <a:p>
                      <a:r>
                        <a:rPr lang="fr-CH" sz="1400" dirty="0"/>
                        <a:t>200 francs (prix indicatif à négocier en cas de besoin)</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200 francs par année (prix à titre indicatif à négocier en cas de besoins, prix conseillé: 10 centimes par paroissiens). </a:t>
                      </a:r>
                      <a:endParaRPr lang="fr-CH" sz="1400" dirty="0">
                        <a:effectLst/>
                      </a:endParaRPr>
                    </a:p>
                  </a:txBody>
                  <a:tcPr marL="68580" marR="68580" marT="34290" marB="34290"/>
                </a:tc>
                <a:extLst>
                  <a:ext uri="{0D108BD9-81ED-4DB2-BD59-A6C34878D82A}">
                    <a16:rowId xmlns:a16="http://schemas.microsoft.com/office/drawing/2014/main" val="1387966019"/>
                  </a:ext>
                </a:extLst>
              </a:tr>
              <a:tr h="1097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Aspects techniques (bâtiments, énergie,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Touche tous les secteurs de la paroisse, le secteur bâtiment est encore peu développé pour l’instant.</a:t>
                      </a:r>
                      <a:endParaRPr lang="fr-CH"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Touche tous les domaines de la paroisse. Obligation de mesurer 6</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les variables suivantes: électricité, papier, chauffage, eau, biodiversité, émission CO2, déchets.</a:t>
                      </a:r>
                      <a:endParaRPr lang="fr-CH" sz="1400" dirty="0"/>
                    </a:p>
                  </a:txBody>
                  <a:tcPr marL="68580" marR="68580" marT="34290" marB="34290"/>
                </a:tc>
                <a:extLst>
                  <a:ext uri="{0D108BD9-81ED-4DB2-BD59-A6C34878D82A}">
                    <a16:rowId xmlns:a16="http://schemas.microsoft.com/office/drawing/2014/main" val="1003897308"/>
                  </a:ext>
                </a:extLst>
              </a:tr>
              <a:tr h="685800">
                <a:tc>
                  <a:txBody>
                    <a:bodyPr/>
                    <a:lstStyle/>
                    <a:p>
                      <a:r>
                        <a:rPr lang="fr-CH" sz="1400" dirty="0"/>
                        <a:t>Écospiritualité</a:t>
                      </a:r>
                    </a:p>
                  </a:txBody>
                  <a:tcPr marL="68580" marR="68580" marT="34290" marB="34290"/>
                </a:tc>
                <a:tc>
                  <a:txBody>
                    <a:bodyPr/>
                    <a:lstStyle/>
                    <a:p>
                      <a:r>
                        <a:rPr lang="fr-CH" sz="1400" dirty="0"/>
                        <a:t>Il y a des fiches concernes l’écospiritualité pendant les offices, la catéchèse ou d’autres événements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Concerne aussi l’</a:t>
                      </a:r>
                      <a:r>
                        <a:rPr lang="fr-CH" sz="1400" dirty="0" err="1"/>
                        <a:t>écospiritualité</a:t>
                      </a:r>
                      <a:r>
                        <a:rPr lang="fr-CH" sz="1400" dirty="0"/>
                        <a:t> pendant les offices et la catéchèse.</a:t>
                      </a:r>
                    </a:p>
                  </a:txBody>
                  <a:tcPr marL="68580" marR="68580" marT="34290" marB="34290"/>
                </a:tc>
                <a:extLst>
                  <a:ext uri="{0D108BD9-81ED-4DB2-BD59-A6C34878D82A}">
                    <a16:rowId xmlns:a16="http://schemas.microsoft.com/office/drawing/2014/main" val="909221845"/>
                  </a:ext>
                </a:extLst>
              </a:tr>
            </a:tbl>
          </a:graphicData>
        </a:graphic>
      </p:graphicFrame>
      <p:pic>
        <p:nvPicPr>
          <p:cNvPr id="5" name="Image 4">
            <a:extLst>
              <a:ext uri="{FF2B5EF4-FFF2-40B4-BE49-F238E27FC236}">
                <a16:creationId xmlns:a16="http://schemas.microsoft.com/office/drawing/2014/main" id="{51BE9F57-2CEA-6241-A1D4-8BEE9D1AA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2648" y="1127571"/>
            <a:ext cx="676586" cy="672493"/>
          </a:xfrm>
          <a:prstGeom prst="rect">
            <a:avLst/>
          </a:prstGeom>
        </p:spPr>
      </p:pic>
    </p:spTree>
    <p:extLst>
      <p:ext uri="{BB962C8B-B14F-4D97-AF65-F5344CB8AC3E}">
        <p14:creationId xmlns:p14="http://schemas.microsoft.com/office/powerpoint/2010/main" val="1332856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0" name="TextBox 4_0"/>
          <p:cNvSpPr/>
          <p:nvPr/>
        </p:nvSpPr>
        <p:spPr>
          <a:xfrm>
            <a:off x="1934634" y="1102706"/>
            <a:ext cx="5678015" cy="110690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r>
              <a:rPr lang="fr-CH" spc="-1" dirty="0">
                <a:latin typeface="Calibri"/>
              </a:rPr>
              <a:t>5. Tableau comparatif de Coq vert et </a:t>
            </a:r>
            <a:r>
              <a:rPr lang="fr-CH" spc="-1" dirty="0" err="1">
                <a:latin typeface="Calibri"/>
              </a:rPr>
              <a:t>EcoEglise</a:t>
            </a:r>
            <a:r>
              <a:rPr lang="fr-CH" spc="-1" dirty="0">
                <a:latin typeface="Calibri"/>
              </a:rPr>
              <a:t> en vue d’une paroisse ou communauté écologiquement plus responsable en Suisse romande.</a:t>
            </a:r>
          </a:p>
          <a:p>
            <a:endParaRPr lang="fr-CH" sz="1350" spc="-1" dirty="0">
              <a:latin typeface="Arial"/>
            </a:endParaRPr>
          </a:p>
        </p:txBody>
      </p:sp>
      <p:pic>
        <p:nvPicPr>
          <p:cNvPr id="283" name="Image 3_2"/>
          <p:cNvPicPr/>
          <p:nvPr/>
        </p:nvPicPr>
        <p:blipFill>
          <a:blip r:embed="rId2"/>
          <a:stretch/>
        </p:blipFill>
        <p:spPr>
          <a:xfrm>
            <a:off x="705679" y="1102705"/>
            <a:ext cx="1228955" cy="691408"/>
          </a:xfrm>
          <a:prstGeom prst="rect">
            <a:avLst/>
          </a:prstGeom>
          <a:ln w="0">
            <a:noFill/>
          </a:ln>
        </p:spPr>
      </p:pic>
      <p:graphicFrame>
        <p:nvGraphicFramePr>
          <p:cNvPr id="4" name="Tableau 4">
            <a:extLst>
              <a:ext uri="{FF2B5EF4-FFF2-40B4-BE49-F238E27FC236}">
                <a16:creationId xmlns:a16="http://schemas.microsoft.com/office/drawing/2014/main" id="{5C7CD7E5-054B-404B-B7C9-8B8F2AAA2C37}"/>
              </a:ext>
            </a:extLst>
          </p:cNvPr>
          <p:cNvGraphicFramePr>
            <a:graphicFrameLocks noGrp="1"/>
          </p:cNvGraphicFramePr>
          <p:nvPr>
            <p:extLst>
              <p:ext uri="{D42A27DB-BD31-4B8C-83A1-F6EECF244321}">
                <p14:modId xmlns:p14="http://schemas.microsoft.com/office/powerpoint/2010/main" val="1617786934"/>
              </p:ext>
            </p:extLst>
          </p:nvPr>
        </p:nvGraphicFramePr>
        <p:xfrm>
          <a:off x="705679" y="2116880"/>
          <a:ext cx="7583556" cy="3619500"/>
        </p:xfrm>
        <a:graphic>
          <a:graphicData uri="http://schemas.openxmlformats.org/drawingml/2006/table">
            <a:tbl>
              <a:tblPr firstRow="1" bandRow="1">
                <a:tableStyleId>{5C22544A-7EE6-4342-B048-85BDC9FD1C3A}</a:tableStyleId>
              </a:tblPr>
              <a:tblGrid>
                <a:gridCol w="1533212">
                  <a:extLst>
                    <a:ext uri="{9D8B030D-6E8A-4147-A177-3AD203B41FA5}">
                      <a16:colId xmlns:a16="http://schemas.microsoft.com/office/drawing/2014/main" val="2793674410"/>
                    </a:ext>
                  </a:extLst>
                </a:gridCol>
                <a:gridCol w="2988071">
                  <a:extLst>
                    <a:ext uri="{9D8B030D-6E8A-4147-A177-3AD203B41FA5}">
                      <a16:colId xmlns:a16="http://schemas.microsoft.com/office/drawing/2014/main" val="2231784664"/>
                    </a:ext>
                  </a:extLst>
                </a:gridCol>
                <a:gridCol w="3062273">
                  <a:extLst>
                    <a:ext uri="{9D8B030D-6E8A-4147-A177-3AD203B41FA5}">
                      <a16:colId xmlns:a16="http://schemas.microsoft.com/office/drawing/2014/main" val="1565142184"/>
                    </a:ext>
                  </a:extLst>
                </a:gridCol>
              </a:tblGrid>
              <a:tr h="278130">
                <a:tc>
                  <a:txBody>
                    <a:bodyPr/>
                    <a:lstStyle/>
                    <a:p>
                      <a:endParaRPr lang="fr-CH" sz="1400" dirty="0"/>
                    </a:p>
                  </a:txBody>
                  <a:tcPr marL="68580" marR="68580" marT="34290" marB="34290"/>
                </a:tc>
                <a:tc>
                  <a:txBody>
                    <a:bodyPr/>
                    <a:lstStyle/>
                    <a:p>
                      <a:pPr algn="ctr"/>
                      <a:r>
                        <a:rPr lang="fr-CH" sz="1400" dirty="0" err="1"/>
                        <a:t>EcoEglise</a:t>
                      </a:r>
                      <a:endParaRPr lang="fr-CH" sz="1400" dirty="0"/>
                    </a:p>
                  </a:txBody>
                  <a:tcPr marL="68580" marR="68580" marT="34290" marB="34290"/>
                </a:tc>
                <a:tc>
                  <a:txBody>
                    <a:bodyPr/>
                    <a:lstStyle/>
                    <a:p>
                      <a:pPr algn="ctr"/>
                      <a:r>
                        <a:rPr lang="fr-CH" sz="1400" dirty="0"/>
                        <a:t>Coq vert</a:t>
                      </a:r>
                    </a:p>
                  </a:txBody>
                  <a:tcPr marL="68580" marR="68580" marT="34290" marB="34290"/>
                </a:tc>
                <a:extLst>
                  <a:ext uri="{0D108BD9-81ED-4DB2-BD59-A6C34878D82A}">
                    <a16:rowId xmlns:a16="http://schemas.microsoft.com/office/drawing/2014/main" val="2796500420"/>
                  </a:ext>
                </a:extLst>
              </a:tr>
              <a:tr h="17145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Rédiger les Lignes directrices pour la Création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400" kern="1200" dirty="0">
                        <a:solidFill>
                          <a:schemeClr val="dk1"/>
                        </a:solidFill>
                        <a:effectLst/>
                        <a:latin typeface="+mn-lt"/>
                        <a:ea typeface="+mn-ea"/>
                        <a:cs typeface="+mn-cs"/>
                      </a:endParaRPr>
                    </a:p>
                  </a:txBody>
                  <a:tcPr marL="68580" marR="68580" marT="34290" marB="34290"/>
                </a:tc>
                <a:tc>
                  <a:txBody>
                    <a:bodyPr/>
                    <a:lstStyle/>
                    <a:p>
                      <a:pPr rtl="0"/>
                      <a:r>
                        <a:rPr lang="fr-CH" sz="1400" kern="1200" dirty="0">
                          <a:solidFill>
                            <a:schemeClr val="dk1"/>
                          </a:solidFill>
                          <a:effectLst/>
                          <a:latin typeface="+mn-lt"/>
                          <a:ea typeface="+mn-ea"/>
                          <a:cs typeface="+mn-cs"/>
                        </a:rPr>
                        <a:t>Pas nécessaire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Les Lignes directrices pour la Création sont un document à faire par l’équipe Environnement de la la paroisse. Il sera la base de toutes les actions et de la planification des projets en faveur de l’environnement pour les prochaines années. </a:t>
                      </a:r>
                      <a:r>
                        <a:rPr lang="fr-CH" sz="1400" dirty="0"/>
                        <a:t>C’est l’étape 3 des 10 étapes du Coq vert.</a:t>
                      </a:r>
                    </a:p>
                  </a:txBody>
                  <a:tcPr marL="68580" marR="68580" marT="34290" marB="34290"/>
                </a:tc>
                <a:extLst>
                  <a:ext uri="{0D108BD9-81ED-4DB2-BD59-A6C34878D82A}">
                    <a16:rowId xmlns:a16="http://schemas.microsoft.com/office/drawing/2014/main" val="1387966019"/>
                  </a:ext>
                </a:extLst>
              </a:tr>
              <a:tr h="1508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Faire un programme environnemental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Pas nécessaire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Le programme est un document à faire par l’équipe Environnement de la paroisse. Il sera la base de toutes les actions et de la planification des projets en faveur de l’environnement pour les prochaines années. </a:t>
                      </a:r>
                      <a:r>
                        <a:rPr lang="fr-CH" sz="1400" dirty="0"/>
                        <a:t>C’est l’étape 6 des 10 étapes du Coq vert.</a:t>
                      </a:r>
                    </a:p>
                  </a:txBody>
                  <a:tcPr marL="68580" marR="68580" marT="34290" marB="34290"/>
                </a:tc>
                <a:extLst>
                  <a:ext uri="{0D108BD9-81ED-4DB2-BD59-A6C34878D82A}">
                    <a16:rowId xmlns:a16="http://schemas.microsoft.com/office/drawing/2014/main" val="1003897308"/>
                  </a:ext>
                </a:extLst>
              </a:tr>
            </a:tbl>
          </a:graphicData>
        </a:graphic>
      </p:graphicFrame>
      <p:pic>
        <p:nvPicPr>
          <p:cNvPr id="5" name="Image 4">
            <a:extLst>
              <a:ext uri="{FF2B5EF4-FFF2-40B4-BE49-F238E27FC236}">
                <a16:creationId xmlns:a16="http://schemas.microsoft.com/office/drawing/2014/main" id="{DF542577-6002-0E4F-96DE-24EEF5678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2648" y="1121620"/>
            <a:ext cx="676586" cy="672493"/>
          </a:xfrm>
          <a:prstGeom prst="rect">
            <a:avLst/>
          </a:prstGeom>
        </p:spPr>
      </p:pic>
    </p:spTree>
    <p:extLst>
      <p:ext uri="{BB962C8B-B14F-4D97-AF65-F5344CB8AC3E}">
        <p14:creationId xmlns:p14="http://schemas.microsoft.com/office/powerpoint/2010/main" val="2239207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0" name="TextBox 4_0"/>
          <p:cNvSpPr/>
          <p:nvPr/>
        </p:nvSpPr>
        <p:spPr>
          <a:xfrm>
            <a:off x="1934634" y="1102706"/>
            <a:ext cx="5644793" cy="110690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r>
              <a:rPr lang="fr-CH" spc="-1" dirty="0">
                <a:latin typeface="Calibri"/>
              </a:rPr>
              <a:t>5. Tableau comparatif de Coq vert et </a:t>
            </a:r>
            <a:r>
              <a:rPr lang="fr-CH" spc="-1" dirty="0" err="1">
                <a:latin typeface="Calibri"/>
              </a:rPr>
              <a:t>EcoEglise</a:t>
            </a:r>
            <a:r>
              <a:rPr lang="fr-CH" spc="-1" dirty="0">
                <a:latin typeface="Calibri"/>
              </a:rPr>
              <a:t> en vue d’une paroisse ou communauté écologiquement plus responsable en Suisse romande.</a:t>
            </a:r>
          </a:p>
          <a:p>
            <a:endParaRPr lang="fr-CH" sz="1350" spc="-1" dirty="0">
              <a:latin typeface="Arial"/>
            </a:endParaRPr>
          </a:p>
        </p:txBody>
      </p:sp>
      <p:pic>
        <p:nvPicPr>
          <p:cNvPr id="283" name="Image 3_2"/>
          <p:cNvPicPr/>
          <p:nvPr/>
        </p:nvPicPr>
        <p:blipFill>
          <a:blip r:embed="rId2"/>
          <a:stretch/>
        </p:blipFill>
        <p:spPr>
          <a:xfrm>
            <a:off x="705679" y="1102706"/>
            <a:ext cx="1228955" cy="691407"/>
          </a:xfrm>
          <a:prstGeom prst="rect">
            <a:avLst/>
          </a:prstGeom>
          <a:ln w="0">
            <a:noFill/>
          </a:ln>
        </p:spPr>
      </p:pic>
      <p:graphicFrame>
        <p:nvGraphicFramePr>
          <p:cNvPr id="4" name="Tableau 4">
            <a:extLst>
              <a:ext uri="{FF2B5EF4-FFF2-40B4-BE49-F238E27FC236}">
                <a16:creationId xmlns:a16="http://schemas.microsoft.com/office/drawing/2014/main" id="{5C7CD7E5-054B-404B-B7C9-8B8F2AAA2C37}"/>
              </a:ext>
            </a:extLst>
          </p:cNvPr>
          <p:cNvGraphicFramePr>
            <a:graphicFrameLocks noGrp="1"/>
          </p:cNvGraphicFramePr>
          <p:nvPr>
            <p:extLst>
              <p:ext uri="{D42A27DB-BD31-4B8C-83A1-F6EECF244321}">
                <p14:modId xmlns:p14="http://schemas.microsoft.com/office/powerpoint/2010/main" val="3731238331"/>
              </p:ext>
            </p:extLst>
          </p:nvPr>
        </p:nvGraphicFramePr>
        <p:xfrm>
          <a:off x="705679" y="2060848"/>
          <a:ext cx="7583556" cy="3363220"/>
        </p:xfrm>
        <a:graphic>
          <a:graphicData uri="http://schemas.openxmlformats.org/drawingml/2006/table">
            <a:tbl>
              <a:tblPr firstRow="1" bandRow="1">
                <a:tableStyleId>{5C22544A-7EE6-4342-B048-85BDC9FD1C3A}</a:tableStyleId>
              </a:tblPr>
              <a:tblGrid>
                <a:gridCol w="1533212">
                  <a:extLst>
                    <a:ext uri="{9D8B030D-6E8A-4147-A177-3AD203B41FA5}">
                      <a16:colId xmlns:a16="http://schemas.microsoft.com/office/drawing/2014/main" val="2793674410"/>
                    </a:ext>
                  </a:extLst>
                </a:gridCol>
                <a:gridCol w="2988071">
                  <a:extLst>
                    <a:ext uri="{9D8B030D-6E8A-4147-A177-3AD203B41FA5}">
                      <a16:colId xmlns:a16="http://schemas.microsoft.com/office/drawing/2014/main" val="2231784664"/>
                    </a:ext>
                  </a:extLst>
                </a:gridCol>
                <a:gridCol w="3062273">
                  <a:extLst>
                    <a:ext uri="{9D8B030D-6E8A-4147-A177-3AD203B41FA5}">
                      <a16:colId xmlns:a16="http://schemas.microsoft.com/office/drawing/2014/main" val="1565142184"/>
                    </a:ext>
                  </a:extLst>
                </a:gridCol>
              </a:tblGrid>
              <a:tr h="321071">
                <a:tc>
                  <a:txBody>
                    <a:bodyPr/>
                    <a:lstStyle/>
                    <a:p>
                      <a:endParaRPr lang="fr-CH" sz="1400" dirty="0"/>
                    </a:p>
                  </a:txBody>
                  <a:tcPr marL="68580" marR="68580" marT="34290" marB="34290"/>
                </a:tc>
                <a:tc>
                  <a:txBody>
                    <a:bodyPr/>
                    <a:lstStyle/>
                    <a:p>
                      <a:pPr algn="ctr"/>
                      <a:r>
                        <a:rPr lang="fr-CH" sz="1400" dirty="0" err="1"/>
                        <a:t>EcoEglise</a:t>
                      </a:r>
                      <a:endParaRPr lang="fr-CH" sz="1400" dirty="0"/>
                    </a:p>
                  </a:txBody>
                  <a:tcPr marL="68580" marR="68580" marT="34290" marB="34290"/>
                </a:tc>
                <a:tc>
                  <a:txBody>
                    <a:bodyPr/>
                    <a:lstStyle/>
                    <a:p>
                      <a:pPr algn="ctr"/>
                      <a:r>
                        <a:rPr lang="fr-CH" sz="1400" dirty="0"/>
                        <a:t>Coq vert</a:t>
                      </a:r>
                    </a:p>
                  </a:txBody>
                  <a:tcPr marL="68580" marR="68580" marT="34290" marB="34290"/>
                </a:tc>
                <a:extLst>
                  <a:ext uri="{0D108BD9-81ED-4DB2-BD59-A6C34878D82A}">
                    <a16:rowId xmlns:a16="http://schemas.microsoft.com/office/drawing/2014/main" val="2796500420"/>
                  </a:ext>
                </a:extLst>
              </a:tr>
              <a:tr h="17377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Management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La démarche </a:t>
                      </a:r>
                      <a:r>
                        <a:rPr lang="fr-CH" sz="1400" kern="1200" dirty="0" err="1">
                          <a:solidFill>
                            <a:schemeClr val="dk1"/>
                          </a:solidFill>
                          <a:effectLst/>
                          <a:latin typeface="+mn-lt"/>
                          <a:ea typeface="+mn-ea"/>
                          <a:cs typeface="+mn-cs"/>
                        </a:rPr>
                        <a:t>EcoEglise</a:t>
                      </a:r>
                      <a:r>
                        <a:rPr lang="fr-CH" sz="1400" kern="1200" dirty="0">
                          <a:solidFill>
                            <a:schemeClr val="dk1"/>
                          </a:solidFill>
                          <a:effectLst/>
                          <a:latin typeface="+mn-lt"/>
                          <a:ea typeface="+mn-ea"/>
                          <a:cs typeface="+mn-cs"/>
                        </a:rPr>
                        <a:t> n’a pas d’influence directe sur le management de la paroisse</a:t>
                      </a:r>
                      <a:endParaRPr lang="fr-CH"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La démarche Coq vert pose les bases d’un management efficace et responsable.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4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Il se base sur la roue de Deming ou la méthode du PDCA : Plan-Do-check-</a:t>
                      </a:r>
                      <a:r>
                        <a:rPr lang="fr-CH" sz="1400" kern="1200" dirty="0" err="1">
                          <a:solidFill>
                            <a:schemeClr val="dk1"/>
                          </a:solidFill>
                          <a:effectLst/>
                          <a:latin typeface="+mn-lt"/>
                          <a:ea typeface="+mn-ea"/>
                          <a:cs typeface="+mn-cs"/>
                        </a:rPr>
                        <a:t>Act</a:t>
                      </a:r>
                      <a:r>
                        <a:rPr lang="fr-CH" sz="1400" kern="1200" dirty="0">
                          <a:solidFill>
                            <a:schemeClr val="dk1"/>
                          </a:solidFill>
                          <a:effectLst/>
                          <a:latin typeface="+mn-lt"/>
                          <a:ea typeface="+mn-ea"/>
                          <a:cs typeface="+mn-cs"/>
                        </a:rPr>
                        <a:t>, en français : Planifier-réaliser-contrôler-ajuster.</a:t>
                      </a:r>
                      <a:endParaRPr lang="fr-CH" sz="1400" dirty="0"/>
                    </a:p>
                  </a:txBody>
                  <a:tcPr marL="68580" marR="68580" marT="34290" marB="34290"/>
                </a:tc>
                <a:extLst>
                  <a:ext uri="{0D108BD9-81ED-4DB2-BD59-A6C34878D82A}">
                    <a16:rowId xmlns:a16="http://schemas.microsoft.com/office/drawing/2014/main" val="1387966019"/>
                  </a:ext>
                </a:extLst>
              </a:tr>
              <a:tr h="12666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Placements des ressources financières</a:t>
                      </a:r>
                      <a:endParaRPr lang="fr-CH"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Une fiche ressource avec des recommandations pour l’épargne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œco suggère des solutions concrètes pour des investissements durables (fortune de la paroisse, caisse de pensions, etc.)</a:t>
                      </a:r>
                      <a:endParaRPr lang="fr-CH" sz="1400" dirty="0"/>
                    </a:p>
                  </a:txBody>
                  <a:tcPr marL="68580" marR="68580" marT="34290" marB="34290"/>
                </a:tc>
                <a:extLst>
                  <a:ext uri="{0D108BD9-81ED-4DB2-BD59-A6C34878D82A}">
                    <a16:rowId xmlns:a16="http://schemas.microsoft.com/office/drawing/2014/main" val="1003897308"/>
                  </a:ext>
                </a:extLst>
              </a:tr>
            </a:tbl>
          </a:graphicData>
        </a:graphic>
      </p:graphicFrame>
      <p:pic>
        <p:nvPicPr>
          <p:cNvPr id="5" name="Image 4">
            <a:extLst>
              <a:ext uri="{FF2B5EF4-FFF2-40B4-BE49-F238E27FC236}">
                <a16:creationId xmlns:a16="http://schemas.microsoft.com/office/drawing/2014/main" id="{451108B8-9E21-E74A-80E4-0D53435CD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426" y="1102706"/>
            <a:ext cx="709808" cy="705515"/>
          </a:xfrm>
          <a:prstGeom prst="rect">
            <a:avLst/>
          </a:prstGeom>
        </p:spPr>
      </p:pic>
    </p:spTree>
    <p:extLst>
      <p:ext uri="{BB962C8B-B14F-4D97-AF65-F5344CB8AC3E}">
        <p14:creationId xmlns:p14="http://schemas.microsoft.com/office/powerpoint/2010/main" val="16376935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0" name="TextBox 4_0"/>
          <p:cNvSpPr/>
          <p:nvPr/>
        </p:nvSpPr>
        <p:spPr>
          <a:xfrm>
            <a:off x="1781299" y="1102706"/>
            <a:ext cx="5581403" cy="110690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r>
              <a:rPr lang="fr-CH" spc="-1" dirty="0">
                <a:latin typeface="Calibri"/>
              </a:rPr>
              <a:t>5. Tableau comparatif de Coq vert et </a:t>
            </a:r>
            <a:r>
              <a:rPr lang="fr-CH" spc="-1" dirty="0" err="1">
                <a:latin typeface="Calibri"/>
              </a:rPr>
              <a:t>EcoEglise</a:t>
            </a:r>
            <a:r>
              <a:rPr lang="fr-CH" spc="-1" dirty="0">
                <a:latin typeface="Calibri"/>
              </a:rPr>
              <a:t> en vue d’une paroisse ou communauté écologiquement plus responsable en Suisse romande.</a:t>
            </a:r>
          </a:p>
          <a:p>
            <a:endParaRPr lang="fr-CH" sz="1350" spc="-1" dirty="0">
              <a:latin typeface="Arial"/>
            </a:endParaRPr>
          </a:p>
        </p:txBody>
      </p:sp>
      <p:pic>
        <p:nvPicPr>
          <p:cNvPr id="283" name="Image 3_2"/>
          <p:cNvPicPr/>
          <p:nvPr/>
        </p:nvPicPr>
        <p:blipFill>
          <a:blip r:embed="rId2"/>
          <a:stretch/>
        </p:blipFill>
        <p:spPr>
          <a:xfrm>
            <a:off x="464997" y="1102322"/>
            <a:ext cx="1316302" cy="691407"/>
          </a:xfrm>
          <a:prstGeom prst="rect">
            <a:avLst/>
          </a:prstGeom>
          <a:ln w="0">
            <a:noFill/>
          </a:ln>
        </p:spPr>
      </p:pic>
      <p:graphicFrame>
        <p:nvGraphicFramePr>
          <p:cNvPr id="4" name="Tableau 4">
            <a:extLst>
              <a:ext uri="{FF2B5EF4-FFF2-40B4-BE49-F238E27FC236}">
                <a16:creationId xmlns:a16="http://schemas.microsoft.com/office/drawing/2014/main" id="{5C7CD7E5-054B-404B-B7C9-8B8F2AAA2C37}"/>
              </a:ext>
            </a:extLst>
          </p:cNvPr>
          <p:cNvGraphicFramePr>
            <a:graphicFrameLocks noGrp="1"/>
          </p:cNvGraphicFramePr>
          <p:nvPr>
            <p:extLst>
              <p:ext uri="{D42A27DB-BD31-4B8C-83A1-F6EECF244321}">
                <p14:modId xmlns:p14="http://schemas.microsoft.com/office/powerpoint/2010/main" val="1251977511"/>
              </p:ext>
            </p:extLst>
          </p:nvPr>
        </p:nvGraphicFramePr>
        <p:xfrm>
          <a:off x="504164" y="2060848"/>
          <a:ext cx="7583556" cy="3901440"/>
        </p:xfrm>
        <a:graphic>
          <a:graphicData uri="http://schemas.openxmlformats.org/drawingml/2006/table">
            <a:tbl>
              <a:tblPr firstRow="1" bandRow="1">
                <a:tableStyleId>{5C22544A-7EE6-4342-B048-85BDC9FD1C3A}</a:tableStyleId>
              </a:tblPr>
              <a:tblGrid>
                <a:gridCol w="1298489">
                  <a:extLst>
                    <a:ext uri="{9D8B030D-6E8A-4147-A177-3AD203B41FA5}">
                      <a16:colId xmlns:a16="http://schemas.microsoft.com/office/drawing/2014/main" val="2793674410"/>
                    </a:ext>
                  </a:extLst>
                </a:gridCol>
                <a:gridCol w="3222794">
                  <a:extLst>
                    <a:ext uri="{9D8B030D-6E8A-4147-A177-3AD203B41FA5}">
                      <a16:colId xmlns:a16="http://schemas.microsoft.com/office/drawing/2014/main" val="2231784664"/>
                    </a:ext>
                  </a:extLst>
                </a:gridCol>
                <a:gridCol w="3062273">
                  <a:extLst>
                    <a:ext uri="{9D8B030D-6E8A-4147-A177-3AD203B41FA5}">
                      <a16:colId xmlns:a16="http://schemas.microsoft.com/office/drawing/2014/main" val="1565142184"/>
                    </a:ext>
                  </a:extLst>
                </a:gridCol>
              </a:tblGrid>
              <a:tr h="278130">
                <a:tc>
                  <a:txBody>
                    <a:bodyPr/>
                    <a:lstStyle/>
                    <a:p>
                      <a:endParaRPr lang="fr-CH" sz="1400" dirty="0"/>
                    </a:p>
                  </a:txBody>
                  <a:tcPr marL="68580" marR="68580" marT="34290" marB="34290"/>
                </a:tc>
                <a:tc>
                  <a:txBody>
                    <a:bodyPr/>
                    <a:lstStyle/>
                    <a:p>
                      <a:pPr algn="ctr"/>
                      <a:r>
                        <a:rPr lang="fr-CH" sz="1400" dirty="0" err="1"/>
                        <a:t>EcoEglise</a:t>
                      </a:r>
                      <a:endParaRPr lang="fr-CH" sz="1400" dirty="0"/>
                    </a:p>
                  </a:txBody>
                  <a:tcPr marL="68580" marR="68580" marT="34290" marB="34290"/>
                </a:tc>
                <a:tc>
                  <a:txBody>
                    <a:bodyPr/>
                    <a:lstStyle/>
                    <a:p>
                      <a:pPr algn="ctr"/>
                      <a:r>
                        <a:rPr lang="fr-CH" sz="1400" dirty="0"/>
                        <a:t>Coq vert</a:t>
                      </a:r>
                    </a:p>
                  </a:txBody>
                  <a:tcPr marL="68580" marR="68580" marT="34290" marB="34290"/>
                </a:tc>
                <a:extLst>
                  <a:ext uri="{0D108BD9-81ED-4DB2-BD59-A6C34878D82A}">
                    <a16:rowId xmlns:a16="http://schemas.microsoft.com/office/drawing/2014/main" val="2796500420"/>
                  </a:ext>
                </a:extLst>
              </a:tr>
              <a:tr h="1508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Temps nécessaire à investir pour le projet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Libre, pas d’obligation, la paroisse avance selon ses envies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Nécessite en principe de planifier une séance tous les 2 mois environ avec une personne ressource (interne ou externe). Aussi, la paroisse réalise les projets qu’elle a planifiés elle-même sur la base de son programme environnemental.</a:t>
                      </a:r>
                      <a:endParaRPr lang="fr-CH" sz="1400" dirty="0"/>
                    </a:p>
                  </a:txBody>
                  <a:tcPr marL="68580" marR="68580" marT="34290" marB="34290"/>
                </a:tc>
                <a:extLst>
                  <a:ext uri="{0D108BD9-81ED-4DB2-BD59-A6C34878D82A}">
                    <a16:rowId xmlns:a16="http://schemas.microsoft.com/office/drawing/2014/main" val="3529828555"/>
                  </a:ext>
                </a:extLst>
              </a:tr>
              <a:tr h="1508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Durée totale de la démarche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Libre, pas d’obligation, la paroisse avance selon ses envies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La durée approximative de la certification Coq vert est de 18 mois, avec 10 séances au minimum. La démarche d’amélioration continue également après la certification, ce qui implique 2 à 3 séances par année pour l’équipe Environnement.</a:t>
                      </a:r>
                    </a:p>
                  </a:txBody>
                  <a:tcPr marL="68580" marR="68580" marT="34290" marB="34290"/>
                </a:tc>
                <a:extLst>
                  <a:ext uri="{0D108BD9-81ED-4DB2-BD59-A6C34878D82A}">
                    <a16:rowId xmlns:a16="http://schemas.microsoft.com/office/drawing/2014/main" val="1828657718"/>
                  </a:ext>
                </a:extLst>
              </a:tr>
              <a:tr h="48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Personne de contact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Lara-Florine Schmid : </a:t>
                      </a:r>
                      <a:r>
                        <a:rPr lang="fr-CH" sz="1400" kern="1200" dirty="0" err="1">
                          <a:solidFill>
                            <a:schemeClr val="dk1"/>
                          </a:solidFill>
                          <a:effectLst/>
                          <a:latin typeface="+mn-lt"/>
                          <a:ea typeface="+mn-ea"/>
                          <a:cs typeface="+mn-cs"/>
                        </a:rPr>
                        <a:t>lara-florine.schmid@ecoeglise.ch</a:t>
                      </a:r>
                      <a:endParaRPr lang="fr-CH" sz="1400" kern="1200" dirty="0">
                        <a:solidFill>
                          <a:schemeClr val="dk1"/>
                        </a:solidFill>
                        <a:effectLst/>
                        <a:latin typeface="+mn-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Marc Roethlisberger : </a:t>
                      </a:r>
                      <a:r>
                        <a:rPr lang="fr-CH" sz="1400" kern="1200" dirty="0" err="1">
                          <a:solidFill>
                            <a:schemeClr val="dk1"/>
                          </a:solidFill>
                          <a:effectLst/>
                          <a:latin typeface="+mn-lt"/>
                          <a:ea typeface="+mn-ea"/>
                          <a:cs typeface="+mn-cs"/>
                        </a:rPr>
                        <a:t>roethlisberger@oeku.ch</a:t>
                      </a:r>
                      <a:endParaRPr lang="fr-CH" sz="1400" dirty="0"/>
                    </a:p>
                  </a:txBody>
                  <a:tcPr marL="68580" marR="68580" marT="34290" marB="34290"/>
                </a:tc>
                <a:extLst>
                  <a:ext uri="{0D108BD9-81ED-4DB2-BD59-A6C34878D82A}">
                    <a16:rowId xmlns:a16="http://schemas.microsoft.com/office/drawing/2014/main" val="1387966019"/>
                  </a:ext>
                </a:extLst>
              </a:tr>
            </a:tbl>
          </a:graphicData>
        </a:graphic>
      </p:graphicFrame>
      <p:grpSp>
        <p:nvGrpSpPr>
          <p:cNvPr id="5" name="Group 106">
            <a:extLst>
              <a:ext uri="{FF2B5EF4-FFF2-40B4-BE49-F238E27FC236}">
                <a16:creationId xmlns:a16="http://schemas.microsoft.com/office/drawing/2014/main" id="{41DBE3CC-0D1A-7D4B-87B0-655B637870A5}"/>
              </a:ext>
            </a:extLst>
          </p:cNvPr>
          <p:cNvGrpSpPr/>
          <p:nvPr/>
        </p:nvGrpSpPr>
        <p:grpSpPr>
          <a:xfrm>
            <a:off x="2207604" y="4437112"/>
            <a:ext cx="2115180" cy="734400"/>
            <a:chOff x="4785480" y="5716080"/>
            <a:chExt cx="2820240" cy="979200"/>
          </a:xfrm>
        </p:grpSpPr>
        <p:grpSp>
          <p:nvGrpSpPr>
            <p:cNvPr id="6" name="그룹 53">
              <a:extLst>
                <a:ext uri="{FF2B5EF4-FFF2-40B4-BE49-F238E27FC236}">
                  <a16:creationId xmlns:a16="http://schemas.microsoft.com/office/drawing/2014/main" id="{262B01A0-765F-C244-B029-9936FCB2F94E}"/>
                </a:ext>
              </a:extLst>
            </p:cNvPr>
            <p:cNvGrpSpPr/>
            <p:nvPr/>
          </p:nvGrpSpPr>
          <p:grpSpPr>
            <a:xfrm>
              <a:off x="5400360" y="5716080"/>
              <a:ext cx="499680" cy="978840"/>
              <a:chOff x="5400360" y="5716080"/>
              <a:chExt cx="499680" cy="978840"/>
            </a:xfrm>
          </p:grpSpPr>
          <p:sp>
            <p:nvSpPr>
              <p:cNvPr id="24" name="Rectangle 19">
                <a:extLst>
                  <a:ext uri="{FF2B5EF4-FFF2-40B4-BE49-F238E27FC236}">
                    <a16:creationId xmlns:a16="http://schemas.microsoft.com/office/drawing/2014/main" id="{34914486-984E-5649-B7FE-9D35FC46B973}"/>
                  </a:ext>
                </a:extLst>
              </p:cNvPr>
              <p:cNvSpPr/>
              <p:nvPr/>
            </p:nvSpPr>
            <p:spPr>
              <a:xfrm>
                <a:off x="5632920" y="6362640"/>
                <a:ext cx="34560" cy="332280"/>
              </a:xfrm>
              <a:prstGeom prst="rect">
                <a:avLst/>
              </a:prstGeom>
              <a:solidFill>
                <a:schemeClr val="accent1">
                  <a:lumMod val="40000"/>
                  <a:lumOff val="60000"/>
                </a:schemeClr>
              </a:solidFill>
              <a:ln w="0">
                <a:noFill/>
              </a:ln>
            </p:spPr>
            <p:style>
              <a:lnRef idx="0">
                <a:scrgbClr r="0" g="0" b="0"/>
              </a:lnRef>
              <a:fillRef idx="0">
                <a:scrgbClr r="0" g="0" b="0"/>
              </a:fillRef>
              <a:effectRef idx="0">
                <a:scrgbClr r="0" g="0" b="0"/>
              </a:effectRef>
              <a:fontRef idx="minor"/>
            </p:style>
          </p:sp>
          <p:sp>
            <p:nvSpPr>
              <p:cNvPr id="25" name="Freeform 20">
                <a:extLst>
                  <a:ext uri="{FF2B5EF4-FFF2-40B4-BE49-F238E27FC236}">
                    <a16:creationId xmlns:a16="http://schemas.microsoft.com/office/drawing/2014/main" id="{77A196B2-157E-8143-8BF0-6B731CCE7108}"/>
                  </a:ext>
                </a:extLst>
              </p:cNvPr>
              <p:cNvSpPr/>
              <p:nvPr/>
            </p:nvSpPr>
            <p:spPr>
              <a:xfrm>
                <a:off x="5400360" y="5716080"/>
                <a:ext cx="499680" cy="727200"/>
              </a:xfrm>
              <a:custGeom>
                <a:avLst/>
                <a:gdLst/>
                <a:ahLst/>
                <a:cxnLst/>
                <a:rect l="l" t="t" r="r" b="b"/>
                <a:pathLst>
                  <a:path w="593" h="862">
                    <a:moveTo>
                      <a:pt x="0" y="862"/>
                    </a:moveTo>
                    <a:lnTo>
                      <a:pt x="297" y="0"/>
                    </a:lnTo>
                    <a:lnTo>
                      <a:pt x="593" y="862"/>
                    </a:lnTo>
                    <a:lnTo>
                      <a:pt x="0" y="862"/>
                    </a:lnTo>
                    <a:close/>
                  </a:path>
                </a:pathLst>
              </a:custGeom>
              <a:solidFill>
                <a:schemeClr val="accent1">
                  <a:lumMod val="40000"/>
                  <a:lumOff val="60000"/>
                </a:schemeClr>
              </a:solidFill>
              <a:ln w="0">
                <a:noFill/>
              </a:ln>
            </p:spPr>
            <p:style>
              <a:lnRef idx="0">
                <a:scrgbClr r="0" g="0" b="0"/>
              </a:lnRef>
              <a:fillRef idx="0">
                <a:scrgbClr r="0" g="0" b="0"/>
              </a:fillRef>
              <a:effectRef idx="0">
                <a:scrgbClr r="0" g="0" b="0"/>
              </a:effectRef>
              <a:fontRef idx="minor"/>
            </p:style>
          </p:sp>
          <p:sp>
            <p:nvSpPr>
              <p:cNvPr id="26" name="Freeform 21">
                <a:extLst>
                  <a:ext uri="{FF2B5EF4-FFF2-40B4-BE49-F238E27FC236}">
                    <a16:creationId xmlns:a16="http://schemas.microsoft.com/office/drawing/2014/main" id="{00198D06-E7AE-2B41-8583-F9292FEBD08B}"/>
                  </a:ext>
                </a:extLst>
              </p:cNvPr>
              <p:cNvSpPr/>
              <p:nvPr/>
            </p:nvSpPr>
            <p:spPr>
              <a:xfrm>
                <a:off x="5650560" y="5716080"/>
                <a:ext cx="249480" cy="727200"/>
              </a:xfrm>
              <a:custGeom>
                <a:avLst/>
                <a:gdLst/>
                <a:ahLst/>
                <a:cxnLst/>
                <a:rect l="l" t="t" r="r" b="b"/>
                <a:pathLst>
                  <a:path w="296" h="863">
                    <a:moveTo>
                      <a:pt x="296" y="863"/>
                    </a:moveTo>
                    <a:lnTo>
                      <a:pt x="0" y="863"/>
                    </a:lnTo>
                    <a:lnTo>
                      <a:pt x="0" y="0"/>
                    </a:lnTo>
                    <a:lnTo>
                      <a:pt x="296" y="863"/>
                    </a:lnTo>
                    <a:close/>
                  </a:path>
                </a:pathLst>
              </a:custGeom>
              <a:solidFill>
                <a:srgbClr val="00B050"/>
              </a:solidFill>
              <a:ln w="0">
                <a:noFill/>
              </a:ln>
            </p:spPr>
            <p:style>
              <a:lnRef idx="0">
                <a:scrgbClr r="0" g="0" b="0"/>
              </a:lnRef>
              <a:fillRef idx="0">
                <a:scrgbClr r="0" g="0" b="0"/>
              </a:fillRef>
              <a:effectRef idx="0">
                <a:scrgbClr r="0" g="0" b="0"/>
              </a:effectRef>
              <a:fontRef idx="minor"/>
            </p:style>
          </p:sp>
        </p:grpSp>
        <p:grpSp>
          <p:nvGrpSpPr>
            <p:cNvPr id="7" name="그룹 57">
              <a:extLst>
                <a:ext uri="{FF2B5EF4-FFF2-40B4-BE49-F238E27FC236}">
                  <a16:creationId xmlns:a16="http://schemas.microsoft.com/office/drawing/2014/main" id="{96237321-01D0-C041-A979-885ECD721A52}"/>
                </a:ext>
              </a:extLst>
            </p:cNvPr>
            <p:cNvGrpSpPr/>
            <p:nvPr/>
          </p:nvGrpSpPr>
          <p:grpSpPr>
            <a:xfrm>
              <a:off x="6611760" y="5817960"/>
              <a:ext cx="807120" cy="876960"/>
              <a:chOff x="6611760" y="5817960"/>
              <a:chExt cx="807120" cy="876960"/>
            </a:xfrm>
          </p:grpSpPr>
          <p:sp>
            <p:nvSpPr>
              <p:cNvPr id="19" name="Freeform 22">
                <a:extLst>
                  <a:ext uri="{FF2B5EF4-FFF2-40B4-BE49-F238E27FC236}">
                    <a16:creationId xmlns:a16="http://schemas.microsoft.com/office/drawing/2014/main" id="{D06820DE-A86C-144B-8649-FA622EDE8D14}"/>
                  </a:ext>
                </a:extLst>
              </p:cNvPr>
              <p:cNvSpPr/>
              <p:nvPr/>
            </p:nvSpPr>
            <p:spPr>
              <a:xfrm>
                <a:off x="6852960" y="6199200"/>
                <a:ext cx="326160" cy="495720"/>
              </a:xfrm>
              <a:custGeom>
                <a:avLst/>
                <a:gdLst/>
                <a:ahLst/>
                <a:cxnLst/>
                <a:rect l="l" t="t" r="r" b="b"/>
                <a:pathLst>
                  <a:path w="439" h="667">
                    <a:moveTo>
                      <a:pt x="439" y="71"/>
                    </a:moveTo>
                    <a:lnTo>
                      <a:pt x="405" y="45"/>
                    </a:lnTo>
                    <a:lnTo>
                      <a:pt x="243" y="178"/>
                    </a:lnTo>
                    <a:lnTo>
                      <a:pt x="243" y="0"/>
                    </a:lnTo>
                    <a:lnTo>
                      <a:pt x="189" y="0"/>
                    </a:lnTo>
                    <a:lnTo>
                      <a:pt x="189" y="178"/>
                    </a:lnTo>
                    <a:lnTo>
                      <a:pt x="35" y="31"/>
                    </a:lnTo>
                    <a:lnTo>
                      <a:pt x="0" y="57"/>
                    </a:lnTo>
                    <a:lnTo>
                      <a:pt x="189" y="231"/>
                    </a:lnTo>
                    <a:lnTo>
                      <a:pt x="189" y="667"/>
                    </a:lnTo>
                    <a:lnTo>
                      <a:pt x="243" y="667"/>
                    </a:lnTo>
                    <a:lnTo>
                      <a:pt x="243" y="231"/>
                    </a:lnTo>
                    <a:lnTo>
                      <a:pt x="439" y="71"/>
                    </a:lnTo>
                    <a:close/>
                  </a:path>
                </a:pathLst>
              </a:custGeom>
              <a:solidFill>
                <a:schemeClr val="accent1">
                  <a:lumMod val="40000"/>
                  <a:lumOff val="60000"/>
                </a:schemeClr>
              </a:solidFill>
              <a:ln w="0">
                <a:noFill/>
              </a:ln>
            </p:spPr>
            <p:style>
              <a:lnRef idx="0">
                <a:scrgbClr r="0" g="0" b="0"/>
              </a:lnRef>
              <a:fillRef idx="0">
                <a:scrgbClr r="0" g="0" b="0"/>
              </a:fillRef>
              <a:effectRef idx="0">
                <a:scrgbClr r="0" g="0" b="0"/>
              </a:effectRef>
              <a:fontRef idx="minor"/>
            </p:style>
          </p:sp>
          <p:sp>
            <p:nvSpPr>
              <p:cNvPr id="20" name="Oval 23">
                <a:extLst>
                  <a:ext uri="{FF2B5EF4-FFF2-40B4-BE49-F238E27FC236}">
                    <a16:creationId xmlns:a16="http://schemas.microsoft.com/office/drawing/2014/main" id="{8A2D461C-4254-6E4D-84F8-D09C26B71632}"/>
                  </a:ext>
                </a:extLst>
              </p:cNvPr>
              <p:cNvSpPr/>
              <p:nvPr/>
            </p:nvSpPr>
            <p:spPr>
              <a:xfrm>
                <a:off x="6825240" y="5817960"/>
                <a:ext cx="380520" cy="380520"/>
              </a:xfrm>
              <a:prstGeom prst="ellipse">
                <a:avLst/>
              </a:prstGeom>
              <a:solidFill>
                <a:schemeClr val="accent1">
                  <a:lumMod val="40000"/>
                  <a:lumOff val="60000"/>
                </a:schemeClr>
              </a:solidFill>
              <a:ln w="0">
                <a:noFill/>
              </a:ln>
            </p:spPr>
            <p:style>
              <a:lnRef idx="0">
                <a:scrgbClr r="0" g="0" b="0"/>
              </a:lnRef>
              <a:fillRef idx="0">
                <a:scrgbClr r="0" g="0" b="0"/>
              </a:fillRef>
              <a:effectRef idx="0">
                <a:scrgbClr r="0" g="0" b="0"/>
              </a:effectRef>
              <a:fontRef idx="minor"/>
            </p:style>
          </p:sp>
          <p:sp>
            <p:nvSpPr>
              <p:cNvPr id="21" name="Freeform 24">
                <a:extLst>
                  <a:ext uri="{FF2B5EF4-FFF2-40B4-BE49-F238E27FC236}">
                    <a16:creationId xmlns:a16="http://schemas.microsoft.com/office/drawing/2014/main" id="{186278B0-92A5-C045-9C75-6E664EAFF957}"/>
                  </a:ext>
                </a:extLst>
              </p:cNvPr>
              <p:cNvSpPr/>
              <p:nvPr/>
            </p:nvSpPr>
            <p:spPr>
              <a:xfrm>
                <a:off x="7016400" y="5817960"/>
                <a:ext cx="189000" cy="380520"/>
              </a:xfrm>
              <a:custGeom>
                <a:avLst/>
                <a:gdLst/>
                <a:ahLst/>
                <a:cxnLst/>
                <a:rect l="l" t="t" r="r" b="b"/>
                <a:pathLst>
                  <a:path w="255" h="512">
                    <a:moveTo>
                      <a:pt x="0" y="0"/>
                    </a:moveTo>
                    <a:lnTo>
                      <a:pt x="0" y="512"/>
                    </a:lnTo>
                    <a:cubicBezTo>
                      <a:pt x="141" y="511"/>
                      <a:pt x="255" y="397"/>
                      <a:pt x="255" y="256"/>
                    </a:cubicBezTo>
                    <a:cubicBezTo>
                      <a:pt x="255" y="115"/>
                      <a:pt x="141" y="0"/>
                      <a:pt x="0" y="0"/>
                    </a:cubicBezTo>
                    <a:close/>
                  </a:path>
                </a:pathLst>
              </a:custGeom>
              <a:solidFill>
                <a:schemeClr val="accent1">
                  <a:lumMod val="40000"/>
                  <a:lumOff val="60000"/>
                </a:schemeClr>
              </a:solidFill>
              <a:ln w="0">
                <a:noFill/>
              </a:ln>
            </p:spPr>
            <p:style>
              <a:lnRef idx="0">
                <a:scrgbClr r="0" g="0" b="0"/>
              </a:lnRef>
              <a:fillRef idx="0">
                <a:scrgbClr r="0" g="0" b="0"/>
              </a:fillRef>
              <a:effectRef idx="0">
                <a:scrgbClr r="0" g="0" b="0"/>
              </a:effectRef>
              <a:fontRef idx="minor"/>
            </p:style>
          </p:sp>
          <p:sp>
            <p:nvSpPr>
              <p:cNvPr id="22" name="Oval 25">
                <a:extLst>
                  <a:ext uri="{FF2B5EF4-FFF2-40B4-BE49-F238E27FC236}">
                    <a16:creationId xmlns:a16="http://schemas.microsoft.com/office/drawing/2014/main" id="{43C8E629-FF3A-B544-99A3-C77975D3E920}"/>
                  </a:ext>
                </a:extLst>
              </p:cNvPr>
              <p:cNvSpPr/>
              <p:nvPr/>
            </p:nvSpPr>
            <p:spPr>
              <a:xfrm>
                <a:off x="6611760" y="5880240"/>
                <a:ext cx="381960" cy="380520"/>
              </a:xfrm>
              <a:prstGeom prst="ellipse">
                <a:avLst/>
              </a:prstGeom>
              <a:solidFill>
                <a:schemeClr val="accent1">
                  <a:lumMod val="40000"/>
                  <a:lumOff val="60000"/>
                </a:schemeClr>
              </a:solidFill>
              <a:ln w="0">
                <a:noFill/>
              </a:ln>
            </p:spPr>
            <p:style>
              <a:lnRef idx="0">
                <a:scrgbClr r="0" g="0" b="0"/>
              </a:lnRef>
              <a:fillRef idx="0">
                <a:scrgbClr r="0" g="0" b="0"/>
              </a:fillRef>
              <a:effectRef idx="0">
                <a:scrgbClr r="0" g="0" b="0"/>
              </a:effectRef>
              <a:fontRef idx="minor"/>
            </p:style>
          </p:sp>
          <p:sp>
            <p:nvSpPr>
              <p:cNvPr id="23" name="Oval 26">
                <a:extLst>
                  <a:ext uri="{FF2B5EF4-FFF2-40B4-BE49-F238E27FC236}">
                    <a16:creationId xmlns:a16="http://schemas.microsoft.com/office/drawing/2014/main" id="{D59AFF13-FD44-6C41-9CA5-5E9053FB877D}"/>
                  </a:ext>
                </a:extLst>
              </p:cNvPr>
              <p:cNvSpPr/>
              <p:nvPr/>
            </p:nvSpPr>
            <p:spPr>
              <a:xfrm>
                <a:off x="7038360" y="5880240"/>
                <a:ext cx="380520" cy="380520"/>
              </a:xfrm>
              <a:prstGeom prst="ellipse">
                <a:avLst/>
              </a:prstGeom>
              <a:solidFill>
                <a:srgbClr val="00B050"/>
              </a:solidFill>
              <a:ln w="0">
                <a:noFill/>
              </a:ln>
            </p:spPr>
            <p:style>
              <a:lnRef idx="0">
                <a:scrgbClr r="0" g="0" b="0"/>
              </a:lnRef>
              <a:fillRef idx="0">
                <a:scrgbClr r="0" g="0" b="0"/>
              </a:fillRef>
              <a:effectRef idx="0">
                <a:scrgbClr r="0" g="0" b="0"/>
              </a:effectRef>
              <a:fontRef idx="minor"/>
            </p:style>
          </p:sp>
        </p:grpSp>
        <p:grpSp>
          <p:nvGrpSpPr>
            <p:cNvPr id="8" name="그룹 69">
              <a:extLst>
                <a:ext uri="{FF2B5EF4-FFF2-40B4-BE49-F238E27FC236}">
                  <a16:creationId xmlns:a16="http://schemas.microsoft.com/office/drawing/2014/main" id="{3E649EE7-F2A5-FE41-B2BD-410B2996DD47}"/>
                </a:ext>
              </a:extLst>
            </p:cNvPr>
            <p:cNvGrpSpPr/>
            <p:nvPr/>
          </p:nvGrpSpPr>
          <p:grpSpPr>
            <a:xfrm>
              <a:off x="6053760" y="5727960"/>
              <a:ext cx="610200" cy="966960"/>
              <a:chOff x="6053760" y="5727960"/>
              <a:chExt cx="610200" cy="966960"/>
            </a:xfrm>
          </p:grpSpPr>
          <p:sp>
            <p:nvSpPr>
              <p:cNvPr id="16" name="Rectangle 43">
                <a:extLst>
                  <a:ext uri="{FF2B5EF4-FFF2-40B4-BE49-F238E27FC236}">
                    <a16:creationId xmlns:a16="http://schemas.microsoft.com/office/drawing/2014/main" id="{8EC25814-D6A9-5640-A9F2-1C5D8008463B}"/>
                  </a:ext>
                </a:extLst>
              </p:cNvPr>
              <p:cNvSpPr/>
              <p:nvPr/>
            </p:nvSpPr>
            <p:spPr>
              <a:xfrm>
                <a:off x="6349320" y="6477480"/>
                <a:ext cx="21240" cy="217440"/>
              </a:xfrm>
              <a:prstGeom prst="rect">
                <a:avLst/>
              </a:prstGeom>
              <a:solidFill>
                <a:schemeClr val="accent1">
                  <a:lumMod val="40000"/>
                  <a:lumOff val="60000"/>
                </a:schemeClr>
              </a:solidFill>
              <a:ln w="0">
                <a:noFill/>
              </a:ln>
            </p:spPr>
            <p:style>
              <a:lnRef idx="0">
                <a:scrgbClr r="0" g="0" b="0"/>
              </a:lnRef>
              <a:fillRef idx="0">
                <a:scrgbClr r="0" g="0" b="0"/>
              </a:fillRef>
              <a:effectRef idx="0">
                <a:scrgbClr r="0" g="0" b="0"/>
              </a:effectRef>
              <a:fontRef idx="minor"/>
            </p:style>
          </p:sp>
          <p:sp>
            <p:nvSpPr>
              <p:cNvPr id="17" name="Freeform 44">
                <a:extLst>
                  <a:ext uri="{FF2B5EF4-FFF2-40B4-BE49-F238E27FC236}">
                    <a16:creationId xmlns:a16="http://schemas.microsoft.com/office/drawing/2014/main" id="{5E5D2DE3-41FC-4C46-94F8-49199C66EE2C}"/>
                  </a:ext>
                </a:extLst>
              </p:cNvPr>
              <p:cNvSpPr/>
              <p:nvPr/>
            </p:nvSpPr>
            <p:spPr>
              <a:xfrm>
                <a:off x="6053760" y="5727960"/>
                <a:ext cx="610200" cy="771120"/>
              </a:xfrm>
              <a:custGeom>
                <a:avLst/>
                <a:gdLst/>
                <a:ahLst/>
                <a:cxnLst/>
                <a:rect l="l" t="t" r="r" b="b"/>
                <a:pathLst>
                  <a:path w="578" h="733">
                    <a:moveTo>
                      <a:pt x="289" y="265"/>
                    </a:moveTo>
                    <a:lnTo>
                      <a:pt x="290" y="265"/>
                    </a:lnTo>
                    <a:lnTo>
                      <a:pt x="288" y="265"/>
                    </a:lnTo>
                    <a:lnTo>
                      <a:pt x="289" y="265"/>
                    </a:lnTo>
                    <a:close/>
                    <a:moveTo>
                      <a:pt x="578" y="733"/>
                    </a:moveTo>
                    <a:lnTo>
                      <a:pt x="425" y="548"/>
                    </a:lnTo>
                    <a:lnTo>
                      <a:pt x="524" y="548"/>
                    </a:lnTo>
                    <a:lnTo>
                      <a:pt x="397" y="395"/>
                    </a:lnTo>
                    <a:lnTo>
                      <a:pt x="479" y="395"/>
                    </a:lnTo>
                    <a:lnTo>
                      <a:pt x="381" y="265"/>
                    </a:lnTo>
                    <a:lnTo>
                      <a:pt x="458" y="265"/>
                    </a:lnTo>
                    <a:lnTo>
                      <a:pt x="354" y="151"/>
                    </a:lnTo>
                    <a:lnTo>
                      <a:pt x="427" y="151"/>
                    </a:lnTo>
                    <a:lnTo>
                      <a:pt x="289" y="0"/>
                    </a:lnTo>
                    <a:lnTo>
                      <a:pt x="151" y="151"/>
                    </a:lnTo>
                    <a:lnTo>
                      <a:pt x="224" y="151"/>
                    </a:lnTo>
                    <a:lnTo>
                      <a:pt x="119" y="265"/>
                    </a:lnTo>
                    <a:lnTo>
                      <a:pt x="197" y="265"/>
                    </a:lnTo>
                    <a:lnTo>
                      <a:pt x="99" y="395"/>
                    </a:lnTo>
                    <a:lnTo>
                      <a:pt x="181" y="395"/>
                    </a:lnTo>
                    <a:lnTo>
                      <a:pt x="54" y="548"/>
                    </a:lnTo>
                    <a:lnTo>
                      <a:pt x="153" y="548"/>
                    </a:lnTo>
                    <a:lnTo>
                      <a:pt x="0" y="733"/>
                    </a:lnTo>
                    <a:lnTo>
                      <a:pt x="578" y="733"/>
                    </a:lnTo>
                    <a:close/>
                  </a:path>
                </a:pathLst>
              </a:custGeom>
              <a:solidFill>
                <a:schemeClr val="accent1">
                  <a:lumMod val="40000"/>
                  <a:lumOff val="60000"/>
                </a:schemeClr>
              </a:solidFill>
              <a:ln w="0">
                <a:noFill/>
              </a:ln>
            </p:spPr>
            <p:style>
              <a:lnRef idx="0">
                <a:scrgbClr r="0" g="0" b="0"/>
              </a:lnRef>
              <a:fillRef idx="0">
                <a:scrgbClr r="0" g="0" b="0"/>
              </a:fillRef>
              <a:effectRef idx="0">
                <a:scrgbClr r="0" g="0" b="0"/>
              </a:effectRef>
              <a:fontRef idx="minor"/>
            </p:style>
          </p:sp>
          <p:sp>
            <p:nvSpPr>
              <p:cNvPr id="18" name="Freeform 45">
                <a:extLst>
                  <a:ext uri="{FF2B5EF4-FFF2-40B4-BE49-F238E27FC236}">
                    <a16:creationId xmlns:a16="http://schemas.microsoft.com/office/drawing/2014/main" id="{34CAAEDD-EADA-F643-892C-1C846C3232C1}"/>
                  </a:ext>
                </a:extLst>
              </p:cNvPr>
              <p:cNvSpPr/>
              <p:nvPr/>
            </p:nvSpPr>
            <p:spPr>
              <a:xfrm>
                <a:off x="6360120" y="5727960"/>
                <a:ext cx="303480" cy="771120"/>
              </a:xfrm>
              <a:custGeom>
                <a:avLst/>
                <a:gdLst/>
                <a:ahLst/>
                <a:cxnLst/>
                <a:rect l="l" t="t" r="r" b="b"/>
                <a:pathLst>
                  <a:path w="289" h="733">
                    <a:moveTo>
                      <a:pt x="136" y="548"/>
                    </a:moveTo>
                    <a:lnTo>
                      <a:pt x="235" y="548"/>
                    </a:lnTo>
                    <a:lnTo>
                      <a:pt x="108" y="395"/>
                    </a:lnTo>
                    <a:lnTo>
                      <a:pt x="190" y="395"/>
                    </a:lnTo>
                    <a:lnTo>
                      <a:pt x="92" y="265"/>
                    </a:lnTo>
                    <a:lnTo>
                      <a:pt x="169" y="265"/>
                    </a:lnTo>
                    <a:lnTo>
                      <a:pt x="65" y="151"/>
                    </a:lnTo>
                    <a:lnTo>
                      <a:pt x="138" y="151"/>
                    </a:lnTo>
                    <a:lnTo>
                      <a:pt x="0" y="0"/>
                    </a:lnTo>
                    <a:lnTo>
                      <a:pt x="0" y="265"/>
                    </a:lnTo>
                    <a:lnTo>
                      <a:pt x="1" y="265"/>
                    </a:lnTo>
                    <a:lnTo>
                      <a:pt x="0" y="265"/>
                    </a:lnTo>
                    <a:lnTo>
                      <a:pt x="0" y="733"/>
                    </a:lnTo>
                    <a:lnTo>
                      <a:pt x="289" y="733"/>
                    </a:lnTo>
                    <a:lnTo>
                      <a:pt x="136" y="548"/>
                    </a:lnTo>
                    <a:close/>
                  </a:path>
                </a:pathLst>
              </a:custGeom>
              <a:solidFill>
                <a:srgbClr val="00B050"/>
              </a:solidFill>
              <a:ln w="0">
                <a:noFill/>
              </a:ln>
            </p:spPr>
            <p:style>
              <a:lnRef idx="0">
                <a:scrgbClr r="0" g="0" b="0"/>
              </a:lnRef>
              <a:fillRef idx="0">
                <a:scrgbClr r="0" g="0" b="0"/>
              </a:fillRef>
              <a:effectRef idx="0">
                <a:scrgbClr r="0" g="0" b="0"/>
              </a:effectRef>
              <a:fontRef idx="minor"/>
            </p:style>
          </p:sp>
        </p:grpSp>
        <p:grpSp>
          <p:nvGrpSpPr>
            <p:cNvPr id="9" name="그룹 77">
              <a:extLst>
                <a:ext uri="{FF2B5EF4-FFF2-40B4-BE49-F238E27FC236}">
                  <a16:creationId xmlns:a16="http://schemas.microsoft.com/office/drawing/2014/main" id="{300235C1-498E-E64C-93CA-4B5FF199EA36}"/>
                </a:ext>
              </a:extLst>
            </p:cNvPr>
            <p:cNvGrpSpPr/>
            <p:nvPr/>
          </p:nvGrpSpPr>
          <p:grpSpPr>
            <a:xfrm>
              <a:off x="4785480" y="5767560"/>
              <a:ext cx="421560" cy="927720"/>
              <a:chOff x="4785480" y="5767560"/>
              <a:chExt cx="421560" cy="927720"/>
            </a:xfrm>
          </p:grpSpPr>
          <p:sp>
            <p:nvSpPr>
              <p:cNvPr id="13" name="Rectangle 68">
                <a:extLst>
                  <a:ext uri="{FF2B5EF4-FFF2-40B4-BE49-F238E27FC236}">
                    <a16:creationId xmlns:a16="http://schemas.microsoft.com/office/drawing/2014/main" id="{03246D13-E69E-A840-B8C5-2DA6D0C3431F}"/>
                  </a:ext>
                </a:extLst>
              </p:cNvPr>
              <p:cNvSpPr/>
              <p:nvPr/>
            </p:nvSpPr>
            <p:spPr>
              <a:xfrm>
                <a:off x="4979520" y="6379920"/>
                <a:ext cx="32040" cy="315360"/>
              </a:xfrm>
              <a:prstGeom prst="rect">
                <a:avLst/>
              </a:prstGeom>
              <a:solidFill>
                <a:schemeClr val="accent1">
                  <a:lumMod val="40000"/>
                  <a:lumOff val="60000"/>
                </a:schemeClr>
              </a:solidFill>
              <a:ln w="0">
                <a:noFill/>
              </a:ln>
            </p:spPr>
            <p:style>
              <a:lnRef idx="0">
                <a:scrgbClr r="0" g="0" b="0"/>
              </a:lnRef>
              <a:fillRef idx="0">
                <a:scrgbClr r="0" g="0" b="0"/>
              </a:fillRef>
              <a:effectRef idx="0">
                <a:scrgbClr r="0" g="0" b="0"/>
              </a:effectRef>
              <a:fontRef idx="minor"/>
            </p:style>
          </p:sp>
          <p:sp>
            <p:nvSpPr>
              <p:cNvPr id="14" name="Freeform 69">
                <a:extLst>
                  <a:ext uri="{FF2B5EF4-FFF2-40B4-BE49-F238E27FC236}">
                    <a16:creationId xmlns:a16="http://schemas.microsoft.com/office/drawing/2014/main" id="{D71A85E9-C116-3D40-AA1C-23C8C7984EE5}"/>
                  </a:ext>
                </a:extLst>
              </p:cNvPr>
              <p:cNvSpPr/>
              <p:nvPr/>
            </p:nvSpPr>
            <p:spPr>
              <a:xfrm>
                <a:off x="4785480" y="5767560"/>
                <a:ext cx="421560" cy="611280"/>
              </a:xfrm>
              <a:custGeom>
                <a:avLst/>
                <a:gdLst/>
                <a:ahLst/>
                <a:cxnLst/>
                <a:rect l="l" t="t" r="r" b="b"/>
                <a:pathLst>
                  <a:path w="623" h="903">
                    <a:moveTo>
                      <a:pt x="39" y="674"/>
                    </a:moveTo>
                    <a:lnTo>
                      <a:pt x="251" y="58"/>
                    </a:lnTo>
                    <a:cubicBezTo>
                      <a:pt x="271" y="0"/>
                      <a:pt x="353" y="0"/>
                      <a:pt x="373" y="58"/>
                    </a:cubicBezTo>
                    <a:lnTo>
                      <a:pt x="584" y="674"/>
                    </a:lnTo>
                    <a:cubicBezTo>
                      <a:pt x="623" y="786"/>
                      <a:pt x="540" y="903"/>
                      <a:pt x="421" y="903"/>
                    </a:cubicBezTo>
                    <a:lnTo>
                      <a:pt x="202" y="903"/>
                    </a:lnTo>
                    <a:cubicBezTo>
                      <a:pt x="84" y="903"/>
                      <a:pt x="0" y="786"/>
                      <a:pt x="39" y="674"/>
                    </a:cubicBezTo>
                    <a:close/>
                  </a:path>
                </a:pathLst>
              </a:custGeom>
              <a:solidFill>
                <a:schemeClr val="accent1">
                  <a:lumMod val="40000"/>
                  <a:lumOff val="60000"/>
                </a:schemeClr>
              </a:solidFill>
              <a:ln w="0">
                <a:noFill/>
              </a:ln>
            </p:spPr>
            <p:style>
              <a:lnRef idx="0">
                <a:scrgbClr r="0" g="0" b="0"/>
              </a:lnRef>
              <a:fillRef idx="0">
                <a:scrgbClr r="0" g="0" b="0"/>
              </a:fillRef>
              <a:effectRef idx="0">
                <a:scrgbClr r="0" g="0" b="0"/>
              </a:effectRef>
              <a:fontRef idx="minor"/>
            </p:style>
            <p:txBody>
              <a:bodyPr/>
              <a:lstStyle/>
              <a:p>
                <a:endParaRPr lang="fr-CH" dirty="0"/>
              </a:p>
            </p:txBody>
          </p:sp>
          <p:sp>
            <p:nvSpPr>
              <p:cNvPr id="15" name="Freeform 72">
                <a:extLst>
                  <a:ext uri="{FF2B5EF4-FFF2-40B4-BE49-F238E27FC236}">
                    <a16:creationId xmlns:a16="http://schemas.microsoft.com/office/drawing/2014/main" id="{B630EB8B-DF47-EE40-AA26-BEE66047B4EF}"/>
                  </a:ext>
                </a:extLst>
              </p:cNvPr>
              <p:cNvSpPr/>
              <p:nvPr/>
            </p:nvSpPr>
            <p:spPr>
              <a:xfrm>
                <a:off x="4996440" y="5777640"/>
                <a:ext cx="210240" cy="601560"/>
              </a:xfrm>
              <a:custGeom>
                <a:avLst/>
                <a:gdLst/>
                <a:ahLst/>
                <a:cxnLst/>
                <a:rect l="l" t="t" r="r" b="b"/>
                <a:pathLst>
                  <a:path w="311" h="889">
                    <a:moveTo>
                      <a:pt x="61" y="44"/>
                    </a:moveTo>
                    <a:cubicBezTo>
                      <a:pt x="51" y="15"/>
                      <a:pt x="25" y="0"/>
                      <a:pt x="0" y="0"/>
                    </a:cubicBezTo>
                    <a:lnTo>
                      <a:pt x="0" y="889"/>
                    </a:lnTo>
                    <a:lnTo>
                      <a:pt x="109" y="889"/>
                    </a:lnTo>
                    <a:cubicBezTo>
                      <a:pt x="228" y="889"/>
                      <a:pt x="311" y="772"/>
                      <a:pt x="272" y="660"/>
                    </a:cubicBezTo>
                    <a:lnTo>
                      <a:pt x="61" y="44"/>
                    </a:lnTo>
                    <a:close/>
                  </a:path>
                </a:pathLst>
              </a:custGeom>
              <a:solidFill>
                <a:srgbClr val="00B050"/>
              </a:solidFill>
              <a:ln w="0">
                <a:noFill/>
              </a:ln>
            </p:spPr>
            <p:style>
              <a:lnRef idx="0">
                <a:scrgbClr r="0" g="0" b="0"/>
              </a:lnRef>
              <a:fillRef idx="0">
                <a:scrgbClr r="0" g="0" b="0"/>
              </a:fillRef>
              <a:effectRef idx="0">
                <a:scrgbClr r="0" g="0" b="0"/>
              </a:effectRef>
              <a:fontRef idx="minor"/>
            </p:style>
          </p:sp>
        </p:grpSp>
        <p:grpSp>
          <p:nvGrpSpPr>
            <p:cNvPr id="10" name="그룹 111">
              <a:extLst>
                <a:ext uri="{FF2B5EF4-FFF2-40B4-BE49-F238E27FC236}">
                  <a16:creationId xmlns:a16="http://schemas.microsoft.com/office/drawing/2014/main" id="{D26BF749-17FC-A34F-B8AA-8443737E06BF}"/>
                </a:ext>
              </a:extLst>
            </p:cNvPr>
            <p:cNvGrpSpPr/>
            <p:nvPr/>
          </p:nvGrpSpPr>
          <p:grpSpPr>
            <a:xfrm>
              <a:off x="7198200" y="6458400"/>
              <a:ext cx="407520" cy="219960"/>
              <a:chOff x="7198200" y="6458400"/>
              <a:chExt cx="407520" cy="219960"/>
            </a:xfrm>
          </p:grpSpPr>
          <p:sp>
            <p:nvSpPr>
              <p:cNvPr id="11" name="Freeform 27">
                <a:extLst>
                  <a:ext uri="{FF2B5EF4-FFF2-40B4-BE49-F238E27FC236}">
                    <a16:creationId xmlns:a16="http://schemas.microsoft.com/office/drawing/2014/main" id="{BA891607-F565-0443-9DD2-463F326AF33B}"/>
                  </a:ext>
                </a:extLst>
              </p:cNvPr>
              <p:cNvSpPr/>
              <p:nvPr/>
            </p:nvSpPr>
            <p:spPr>
              <a:xfrm>
                <a:off x="7198200" y="6458400"/>
                <a:ext cx="407520" cy="219960"/>
              </a:xfrm>
              <a:custGeom>
                <a:avLst/>
                <a:gdLst/>
                <a:ahLst/>
                <a:cxnLst/>
                <a:rect l="l" t="t" r="r" b="b"/>
                <a:pathLst>
                  <a:path w="1211" h="654">
                    <a:moveTo>
                      <a:pt x="1175" y="654"/>
                    </a:moveTo>
                    <a:lnTo>
                      <a:pt x="14" y="654"/>
                    </a:lnTo>
                    <a:cubicBezTo>
                      <a:pt x="14" y="654"/>
                      <a:pt x="37" y="596"/>
                      <a:pt x="145" y="583"/>
                    </a:cubicBezTo>
                    <a:cubicBezTo>
                      <a:pt x="145" y="583"/>
                      <a:pt x="86" y="561"/>
                      <a:pt x="0" y="593"/>
                    </a:cubicBezTo>
                    <a:cubicBezTo>
                      <a:pt x="0" y="593"/>
                      <a:pt x="15" y="539"/>
                      <a:pt x="145" y="507"/>
                    </a:cubicBezTo>
                    <a:cubicBezTo>
                      <a:pt x="145" y="507"/>
                      <a:pt x="35" y="503"/>
                      <a:pt x="0" y="460"/>
                    </a:cubicBezTo>
                    <a:cubicBezTo>
                      <a:pt x="0" y="460"/>
                      <a:pt x="69" y="480"/>
                      <a:pt x="125" y="450"/>
                    </a:cubicBezTo>
                    <a:cubicBezTo>
                      <a:pt x="125" y="450"/>
                      <a:pt x="62" y="389"/>
                      <a:pt x="11" y="399"/>
                    </a:cubicBezTo>
                    <a:cubicBezTo>
                      <a:pt x="11" y="399"/>
                      <a:pt x="61" y="355"/>
                      <a:pt x="173" y="372"/>
                    </a:cubicBezTo>
                    <a:cubicBezTo>
                      <a:pt x="173" y="372"/>
                      <a:pt x="113" y="300"/>
                      <a:pt x="74" y="305"/>
                    </a:cubicBezTo>
                    <a:cubicBezTo>
                      <a:pt x="74" y="305"/>
                      <a:pt x="110" y="271"/>
                      <a:pt x="205" y="290"/>
                    </a:cubicBezTo>
                    <a:cubicBezTo>
                      <a:pt x="205" y="290"/>
                      <a:pt x="174" y="237"/>
                      <a:pt x="137" y="231"/>
                    </a:cubicBezTo>
                    <a:cubicBezTo>
                      <a:pt x="137" y="231"/>
                      <a:pt x="154" y="184"/>
                      <a:pt x="261" y="209"/>
                    </a:cubicBezTo>
                    <a:cubicBezTo>
                      <a:pt x="261" y="209"/>
                      <a:pt x="244" y="143"/>
                      <a:pt x="193" y="140"/>
                    </a:cubicBezTo>
                    <a:cubicBezTo>
                      <a:pt x="193" y="140"/>
                      <a:pt x="253" y="102"/>
                      <a:pt x="326" y="136"/>
                    </a:cubicBezTo>
                    <a:cubicBezTo>
                      <a:pt x="326" y="136"/>
                      <a:pt x="308" y="67"/>
                      <a:pt x="279" y="62"/>
                    </a:cubicBezTo>
                    <a:cubicBezTo>
                      <a:pt x="279" y="62"/>
                      <a:pt x="418" y="62"/>
                      <a:pt x="463" y="110"/>
                    </a:cubicBezTo>
                    <a:cubicBezTo>
                      <a:pt x="463" y="110"/>
                      <a:pt x="444" y="47"/>
                      <a:pt x="415" y="17"/>
                    </a:cubicBezTo>
                    <a:cubicBezTo>
                      <a:pt x="415" y="17"/>
                      <a:pt x="548" y="43"/>
                      <a:pt x="552" y="96"/>
                    </a:cubicBezTo>
                    <a:cubicBezTo>
                      <a:pt x="552" y="96"/>
                      <a:pt x="569" y="57"/>
                      <a:pt x="557" y="17"/>
                    </a:cubicBezTo>
                    <a:cubicBezTo>
                      <a:pt x="557" y="17"/>
                      <a:pt x="626" y="35"/>
                      <a:pt x="634" y="84"/>
                    </a:cubicBezTo>
                    <a:cubicBezTo>
                      <a:pt x="634" y="84"/>
                      <a:pt x="660" y="12"/>
                      <a:pt x="699" y="0"/>
                    </a:cubicBezTo>
                    <a:cubicBezTo>
                      <a:pt x="699" y="0"/>
                      <a:pt x="684" y="68"/>
                      <a:pt x="696" y="96"/>
                    </a:cubicBezTo>
                    <a:cubicBezTo>
                      <a:pt x="696" y="96"/>
                      <a:pt x="757" y="59"/>
                      <a:pt x="814" y="40"/>
                    </a:cubicBezTo>
                    <a:cubicBezTo>
                      <a:pt x="814" y="40"/>
                      <a:pt x="770" y="85"/>
                      <a:pt x="770" y="123"/>
                    </a:cubicBezTo>
                    <a:cubicBezTo>
                      <a:pt x="770" y="123"/>
                      <a:pt x="827" y="66"/>
                      <a:pt x="879" y="62"/>
                    </a:cubicBezTo>
                    <a:cubicBezTo>
                      <a:pt x="879" y="62"/>
                      <a:pt x="811" y="136"/>
                      <a:pt x="856" y="155"/>
                    </a:cubicBezTo>
                    <a:cubicBezTo>
                      <a:pt x="856" y="155"/>
                      <a:pt x="913" y="116"/>
                      <a:pt x="972" y="122"/>
                    </a:cubicBezTo>
                    <a:cubicBezTo>
                      <a:pt x="972" y="122"/>
                      <a:pt x="930" y="170"/>
                      <a:pt x="948" y="195"/>
                    </a:cubicBezTo>
                    <a:cubicBezTo>
                      <a:pt x="948" y="195"/>
                      <a:pt x="1001" y="170"/>
                      <a:pt x="1066" y="184"/>
                    </a:cubicBezTo>
                    <a:cubicBezTo>
                      <a:pt x="1066" y="184"/>
                      <a:pt x="977" y="231"/>
                      <a:pt x="1004" y="260"/>
                    </a:cubicBezTo>
                    <a:cubicBezTo>
                      <a:pt x="1004" y="260"/>
                      <a:pt x="1072" y="244"/>
                      <a:pt x="1140" y="266"/>
                    </a:cubicBezTo>
                    <a:cubicBezTo>
                      <a:pt x="1140" y="266"/>
                      <a:pt x="1057" y="310"/>
                      <a:pt x="1068" y="337"/>
                    </a:cubicBezTo>
                    <a:cubicBezTo>
                      <a:pt x="1068" y="337"/>
                      <a:pt x="1113" y="342"/>
                      <a:pt x="1175" y="357"/>
                    </a:cubicBezTo>
                    <a:cubicBezTo>
                      <a:pt x="1175" y="357"/>
                      <a:pt x="1114" y="367"/>
                      <a:pt x="1093" y="399"/>
                    </a:cubicBezTo>
                    <a:cubicBezTo>
                      <a:pt x="1093" y="399"/>
                      <a:pt x="1131" y="399"/>
                      <a:pt x="1181" y="448"/>
                    </a:cubicBezTo>
                    <a:cubicBezTo>
                      <a:pt x="1181" y="448"/>
                      <a:pt x="1101" y="453"/>
                      <a:pt x="1095" y="500"/>
                    </a:cubicBezTo>
                    <a:cubicBezTo>
                      <a:pt x="1095" y="500"/>
                      <a:pt x="1155" y="496"/>
                      <a:pt x="1211" y="561"/>
                    </a:cubicBezTo>
                    <a:cubicBezTo>
                      <a:pt x="1211" y="561"/>
                      <a:pt x="1110" y="541"/>
                      <a:pt x="1104" y="591"/>
                    </a:cubicBezTo>
                    <a:cubicBezTo>
                      <a:pt x="1158" y="591"/>
                      <a:pt x="1174" y="643"/>
                      <a:pt x="1175" y="654"/>
                    </a:cubicBezTo>
                  </a:path>
                </a:pathLst>
              </a:custGeom>
              <a:solidFill>
                <a:schemeClr val="accent1">
                  <a:lumMod val="40000"/>
                  <a:lumOff val="60000"/>
                </a:schemeClr>
              </a:solidFill>
              <a:ln w="0">
                <a:noFill/>
              </a:ln>
            </p:spPr>
            <p:style>
              <a:lnRef idx="0">
                <a:scrgbClr r="0" g="0" b="0"/>
              </a:lnRef>
              <a:fillRef idx="0">
                <a:scrgbClr r="0" g="0" b="0"/>
              </a:fillRef>
              <a:effectRef idx="0">
                <a:scrgbClr r="0" g="0" b="0"/>
              </a:effectRef>
              <a:fontRef idx="minor"/>
            </p:style>
          </p:sp>
          <p:sp>
            <p:nvSpPr>
              <p:cNvPr id="12" name="Freeform 28">
                <a:extLst>
                  <a:ext uri="{FF2B5EF4-FFF2-40B4-BE49-F238E27FC236}">
                    <a16:creationId xmlns:a16="http://schemas.microsoft.com/office/drawing/2014/main" id="{3025B8C1-8C63-DB43-AD2B-593E8280894C}"/>
                  </a:ext>
                </a:extLst>
              </p:cNvPr>
              <p:cNvSpPr/>
              <p:nvPr/>
            </p:nvSpPr>
            <p:spPr>
              <a:xfrm>
                <a:off x="7260840" y="6501240"/>
                <a:ext cx="292680" cy="158040"/>
              </a:xfrm>
              <a:custGeom>
                <a:avLst/>
                <a:gdLst/>
                <a:ahLst/>
                <a:cxnLst/>
                <a:rect l="l" t="t" r="r" b="b"/>
                <a:pathLst>
                  <a:path w="870" h="470">
                    <a:moveTo>
                      <a:pt x="844" y="470"/>
                    </a:moveTo>
                    <a:lnTo>
                      <a:pt x="11" y="470"/>
                    </a:lnTo>
                    <a:cubicBezTo>
                      <a:pt x="11" y="470"/>
                      <a:pt x="27" y="428"/>
                      <a:pt x="105" y="419"/>
                    </a:cubicBezTo>
                    <a:cubicBezTo>
                      <a:pt x="105" y="419"/>
                      <a:pt x="62" y="403"/>
                      <a:pt x="0" y="426"/>
                    </a:cubicBezTo>
                    <a:cubicBezTo>
                      <a:pt x="0" y="426"/>
                      <a:pt x="11" y="387"/>
                      <a:pt x="105" y="364"/>
                    </a:cubicBezTo>
                    <a:cubicBezTo>
                      <a:pt x="105" y="364"/>
                      <a:pt x="25" y="361"/>
                      <a:pt x="0" y="330"/>
                    </a:cubicBezTo>
                    <a:cubicBezTo>
                      <a:pt x="0" y="330"/>
                      <a:pt x="50" y="344"/>
                      <a:pt x="90" y="323"/>
                    </a:cubicBezTo>
                    <a:cubicBezTo>
                      <a:pt x="90" y="323"/>
                      <a:pt x="45" y="279"/>
                      <a:pt x="8" y="287"/>
                    </a:cubicBezTo>
                    <a:cubicBezTo>
                      <a:pt x="8" y="287"/>
                      <a:pt x="44" y="255"/>
                      <a:pt x="125" y="267"/>
                    </a:cubicBezTo>
                    <a:cubicBezTo>
                      <a:pt x="125" y="267"/>
                      <a:pt x="82" y="216"/>
                      <a:pt x="54" y="219"/>
                    </a:cubicBezTo>
                    <a:cubicBezTo>
                      <a:pt x="54" y="219"/>
                      <a:pt x="79" y="194"/>
                      <a:pt x="147" y="208"/>
                    </a:cubicBezTo>
                    <a:cubicBezTo>
                      <a:pt x="147" y="208"/>
                      <a:pt x="125" y="170"/>
                      <a:pt x="99" y="166"/>
                    </a:cubicBezTo>
                    <a:cubicBezTo>
                      <a:pt x="99" y="166"/>
                      <a:pt x="111" y="132"/>
                      <a:pt x="188" y="150"/>
                    </a:cubicBezTo>
                    <a:cubicBezTo>
                      <a:pt x="188" y="150"/>
                      <a:pt x="176" y="103"/>
                      <a:pt x="139" y="101"/>
                    </a:cubicBezTo>
                    <a:cubicBezTo>
                      <a:pt x="139" y="101"/>
                      <a:pt x="182" y="73"/>
                      <a:pt x="235" y="97"/>
                    </a:cubicBezTo>
                    <a:cubicBezTo>
                      <a:pt x="235" y="97"/>
                      <a:pt x="222" y="48"/>
                      <a:pt x="201" y="44"/>
                    </a:cubicBezTo>
                    <a:cubicBezTo>
                      <a:pt x="201" y="44"/>
                      <a:pt x="300" y="44"/>
                      <a:pt x="333" y="79"/>
                    </a:cubicBezTo>
                    <a:cubicBezTo>
                      <a:pt x="333" y="79"/>
                      <a:pt x="319" y="34"/>
                      <a:pt x="298" y="13"/>
                    </a:cubicBezTo>
                    <a:cubicBezTo>
                      <a:pt x="298" y="13"/>
                      <a:pt x="394" y="31"/>
                      <a:pt x="397" y="69"/>
                    </a:cubicBezTo>
                    <a:cubicBezTo>
                      <a:pt x="397" y="69"/>
                      <a:pt x="409" y="41"/>
                      <a:pt x="400" y="13"/>
                    </a:cubicBezTo>
                    <a:cubicBezTo>
                      <a:pt x="400" y="13"/>
                      <a:pt x="450" y="25"/>
                      <a:pt x="456" y="60"/>
                    </a:cubicBezTo>
                    <a:cubicBezTo>
                      <a:pt x="456" y="60"/>
                      <a:pt x="475" y="8"/>
                      <a:pt x="502" y="0"/>
                    </a:cubicBezTo>
                    <a:cubicBezTo>
                      <a:pt x="502" y="0"/>
                      <a:pt x="491" y="49"/>
                      <a:pt x="500" y="69"/>
                    </a:cubicBezTo>
                    <a:cubicBezTo>
                      <a:pt x="500" y="69"/>
                      <a:pt x="544" y="42"/>
                      <a:pt x="585" y="28"/>
                    </a:cubicBezTo>
                    <a:cubicBezTo>
                      <a:pt x="585" y="28"/>
                      <a:pt x="553" y="61"/>
                      <a:pt x="553" y="88"/>
                    </a:cubicBezTo>
                    <a:cubicBezTo>
                      <a:pt x="553" y="88"/>
                      <a:pt x="594" y="47"/>
                      <a:pt x="632" y="44"/>
                    </a:cubicBezTo>
                    <a:cubicBezTo>
                      <a:pt x="632" y="44"/>
                      <a:pt x="583" y="97"/>
                      <a:pt x="615" y="111"/>
                    </a:cubicBezTo>
                    <a:cubicBezTo>
                      <a:pt x="615" y="111"/>
                      <a:pt x="656" y="83"/>
                      <a:pt x="698" y="88"/>
                    </a:cubicBezTo>
                    <a:cubicBezTo>
                      <a:pt x="698" y="88"/>
                      <a:pt x="668" y="122"/>
                      <a:pt x="681" y="140"/>
                    </a:cubicBezTo>
                    <a:cubicBezTo>
                      <a:pt x="681" y="140"/>
                      <a:pt x="719" y="122"/>
                      <a:pt x="766" y="132"/>
                    </a:cubicBezTo>
                    <a:cubicBezTo>
                      <a:pt x="766" y="132"/>
                      <a:pt x="702" y="166"/>
                      <a:pt x="721" y="187"/>
                    </a:cubicBezTo>
                    <a:cubicBezTo>
                      <a:pt x="721" y="187"/>
                      <a:pt x="770" y="175"/>
                      <a:pt x="819" y="191"/>
                    </a:cubicBezTo>
                    <a:cubicBezTo>
                      <a:pt x="819" y="191"/>
                      <a:pt x="759" y="223"/>
                      <a:pt x="768" y="242"/>
                    </a:cubicBezTo>
                    <a:cubicBezTo>
                      <a:pt x="768" y="242"/>
                      <a:pt x="800" y="246"/>
                      <a:pt x="844" y="256"/>
                    </a:cubicBezTo>
                    <a:cubicBezTo>
                      <a:pt x="844" y="256"/>
                      <a:pt x="800" y="263"/>
                      <a:pt x="785" y="286"/>
                    </a:cubicBezTo>
                    <a:cubicBezTo>
                      <a:pt x="785" y="286"/>
                      <a:pt x="813" y="286"/>
                      <a:pt x="849" y="322"/>
                    </a:cubicBezTo>
                    <a:cubicBezTo>
                      <a:pt x="849" y="322"/>
                      <a:pt x="791" y="325"/>
                      <a:pt x="786" y="359"/>
                    </a:cubicBezTo>
                    <a:cubicBezTo>
                      <a:pt x="786" y="359"/>
                      <a:pt x="830" y="356"/>
                      <a:pt x="870" y="403"/>
                    </a:cubicBezTo>
                    <a:cubicBezTo>
                      <a:pt x="870" y="403"/>
                      <a:pt x="798" y="389"/>
                      <a:pt x="793" y="424"/>
                    </a:cubicBezTo>
                    <a:cubicBezTo>
                      <a:pt x="832" y="424"/>
                      <a:pt x="844" y="462"/>
                      <a:pt x="844" y="470"/>
                    </a:cubicBezTo>
                    <a:close/>
                  </a:path>
                </a:pathLst>
              </a:custGeom>
              <a:solidFill>
                <a:srgbClr val="00B050"/>
              </a:solidFill>
              <a:ln w="0">
                <a:noFill/>
              </a:ln>
            </p:spPr>
            <p:style>
              <a:lnRef idx="0">
                <a:scrgbClr r="0" g="0" b="0"/>
              </a:lnRef>
              <a:fillRef idx="0">
                <a:scrgbClr r="0" g="0" b="0"/>
              </a:fillRef>
              <a:effectRef idx="0">
                <a:scrgbClr r="0" g="0" b="0"/>
              </a:effectRef>
              <a:fontRef idx="minor"/>
            </p:style>
          </p:sp>
        </p:grpSp>
      </p:grpSp>
      <p:pic>
        <p:nvPicPr>
          <p:cNvPr id="27" name="Image 26">
            <a:extLst>
              <a:ext uri="{FF2B5EF4-FFF2-40B4-BE49-F238E27FC236}">
                <a16:creationId xmlns:a16="http://schemas.microsoft.com/office/drawing/2014/main" id="{E2460DE1-8E23-8E42-855A-33AF31F4D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343" y="1111778"/>
            <a:ext cx="676586" cy="672493"/>
          </a:xfrm>
          <a:prstGeom prst="rect">
            <a:avLst/>
          </a:prstGeom>
        </p:spPr>
      </p:pic>
    </p:spTree>
    <p:extLst>
      <p:ext uri="{BB962C8B-B14F-4D97-AF65-F5344CB8AC3E}">
        <p14:creationId xmlns:p14="http://schemas.microsoft.com/office/powerpoint/2010/main" val="1060485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953525-F715-CC44-8DD7-8257F0F4518A}"/>
              </a:ext>
            </a:extLst>
          </p:cNvPr>
          <p:cNvSpPr>
            <a:spLocks noGrp="1"/>
          </p:cNvSpPr>
          <p:nvPr>
            <p:ph type="title"/>
          </p:nvPr>
        </p:nvSpPr>
        <p:spPr>
          <a:xfrm>
            <a:off x="1760964" y="332656"/>
            <a:ext cx="4891875" cy="1152785"/>
          </a:xfrm>
          <a:solidFill>
            <a:schemeClr val="bg1"/>
          </a:solidFill>
          <a:ln>
            <a:noFill/>
          </a:ln>
        </p:spPr>
        <p:txBody>
          <a:bodyPr/>
          <a:lstStyle/>
          <a:p>
            <a:pPr algn="ctr"/>
            <a:r>
              <a:rPr lang="fr-CH" dirty="0">
                <a:solidFill>
                  <a:schemeClr val="accent6"/>
                </a:solidFill>
              </a:rPr>
              <a:t>Les Églises sont </a:t>
            </a:r>
            <a:br>
              <a:rPr lang="fr-CH" dirty="0">
                <a:solidFill>
                  <a:schemeClr val="accent6"/>
                </a:solidFill>
              </a:rPr>
            </a:br>
            <a:r>
              <a:rPr lang="fr-CH" dirty="0">
                <a:solidFill>
                  <a:schemeClr val="accent6"/>
                </a:solidFill>
              </a:rPr>
              <a:t>aussi des acteurs!</a:t>
            </a:r>
          </a:p>
        </p:txBody>
      </p:sp>
      <p:pic>
        <p:nvPicPr>
          <p:cNvPr id="6" name="Picture 4">
            <a:extLst>
              <a:ext uri="{FF2B5EF4-FFF2-40B4-BE49-F238E27FC236}">
                <a16:creationId xmlns:a16="http://schemas.microsoft.com/office/drawing/2014/main" id="{F7F6CD1C-53BE-FD41-A4A0-FCD29C3F3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964" y="1773473"/>
            <a:ext cx="5793227" cy="395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246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TextBox 4_0"/>
          <p:cNvSpPr/>
          <p:nvPr/>
        </p:nvSpPr>
        <p:spPr>
          <a:xfrm>
            <a:off x="1781299" y="1102706"/>
            <a:ext cx="6267254" cy="829906"/>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endParaRPr lang="fr-CH" b="1" spc="-1" dirty="0">
              <a:solidFill>
                <a:srgbClr val="4472C4"/>
              </a:solidFill>
              <a:latin typeface="Calibri" panose="020F0502020204030204" pitchFamily="34" charset="0"/>
              <a:cs typeface="Calibri" panose="020F0502020204030204" pitchFamily="34" charset="0"/>
            </a:endParaRPr>
          </a:p>
          <a:p>
            <a:pPr>
              <a:lnSpc>
                <a:spcPct val="100000"/>
              </a:lnSpc>
            </a:pPr>
            <a:r>
              <a:rPr lang="fr-CH" b="1" spc="-1" dirty="0">
                <a:solidFill>
                  <a:srgbClr val="4472C4"/>
                </a:solidFill>
                <a:latin typeface="Calibri" panose="020F0502020204030204" pitchFamily="34" charset="0"/>
                <a:cs typeface="Calibri" panose="020F0502020204030204" pitchFamily="34" charset="0"/>
              </a:rPr>
              <a:t>6. Budget indicatif pour la démarche Coq vert avec formation</a:t>
            </a:r>
            <a:endParaRPr lang="fr-CH" spc="-1" dirty="0">
              <a:latin typeface="Calibri" panose="020F0502020204030204" pitchFamily="34" charset="0"/>
              <a:cs typeface="Calibri" panose="020F0502020204030204" pitchFamily="34" charset="0"/>
            </a:endParaRPr>
          </a:p>
          <a:p>
            <a:endParaRPr lang="fr-CH" sz="1350" spc="-1" dirty="0">
              <a:latin typeface="Calibri" panose="020F0502020204030204" pitchFamily="34" charset="0"/>
              <a:cs typeface="Calibri" panose="020F0502020204030204" pitchFamily="34" charset="0"/>
            </a:endParaRPr>
          </a:p>
        </p:txBody>
      </p:sp>
      <p:pic>
        <p:nvPicPr>
          <p:cNvPr id="283" name="Image 3_2"/>
          <p:cNvPicPr/>
          <p:nvPr/>
        </p:nvPicPr>
        <p:blipFill>
          <a:blip r:embed="rId2"/>
          <a:stretch/>
        </p:blipFill>
        <p:spPr>
          <a:xfrm>
            <a:off x="464997" y="1102322"/>
            <a:ext cx="1316302" cy="691407"/>
          </a:xfrm>
          <a:prstGeom prst="rect">
            <a:avLst/>
          </a:prstGeom>
          <a:ln w="0">
            <a:noFill/>
          </a:ln>
        </p:spPr>
      </p:pic>
      <p:graphicFrame>
        <p:nvGraphicFramePr>
          <p:cNvPr id="4" name="Tableau 4">
            <a:extLst>
              <a:ext uri="{FF2B5EF4-FFF2-40B4-BE49-F238E27FC236}">
                <a16:creationId xmlns:a16="http://schemas.microsoft.com/office/drawing/2014/main" id="{5C7CD7E5-054B-404B-B7C9-8B8F2AAA2C37}"/>
              </a:ext>
            </a:extLst>
          </p:cNvPr>
          <p:cNvGraphicFramePr>
            <a:graphicFrameLocks noGrp="1"/>
          </p:cNvGraphicFramePr>
          <p:nvPr>
            <p:extLst>
              <p:ext uri="{D42A27DB-BD31-4B8C-83A1-F6EECF244321}">
                <p14:modId xmlns:p14="http://schemas.microsoft.com/office/powerpoint/2010/main" val="193299690"/>
              </p:ext>
            </p:extLst>
          </p:nvPr>
        </p:nvGraphicFramePr>
        <p:xfrm>
          <a:off x="464996" y="1932612"/>
          <a:ext cx="7807926" cy="4711496"/>
        </p:xfrm>
        <a:graphic>
          <a:graphicData uri="http://schemas.openxmlformats.org/drawingml/2006/table">
            <a:tbl>
              <a:tblPr firstRow="1" bandRow="1">
                <a:tableStyleId>{5C22544A-7EE6-4342-B048-85BDC9FD1C3A}</a:tableStyleId>
              </a:tblPr>
              <a:tblGrid>
                <a:gridCol w="1594827">
                  <a:extLst>
                    <a:ext uri="{9D8B030D-6E8A-4147-A177-3AD203B41FA5}">
                      <a16:colId xmlns:a16="http://schemas.microsoft.com/office/drawing/2014/main" val="2793674410"/>
                    </a:ext>
                  </a:extLst>
                </a:gridCol>
                <a:gridCol w="3060224">
                  <a:extLst>
                    <a:ext uri="{9D8B030D-6E8A-4147-A177-3AD203B41FA5}">
                      <a16:colId xmlns:a16="http://schemas.microsoft.com/office/drawing/2014/main" val="2231784664"/>
                    </a:ext>
                  </a:extLst>
                </a:gridCol>
                <a:gridCol w="3152875">
                  <a:extLst>
                    <a:ext uri="{9D8B030D-6E8A-4147-A177-3AD203B41FA5}">
                      <a16:colId xmlns:a16="http://schemas.microsoft.com/office/drawing/2014/main" val="1565142184"/>
                    </a:ext>
                  </a:extLst>
                </a:gridCol>
              </a:tblGrid>
              <a:tr h="277040">
                <a:tc>
                  <a:txBody>
                    <a:bodyPr/>
                    <a:lstStyle/>
                    <a:p>
                      <a:endParaRPr lang="fr-CH" sz="1400" dirty="0"/>
                    </a:p>
                  </a:txBody>
                  <a:tcPr marL="68580" marR="68580" marT="34290" marB="34290"/>
                </a:tc>
                <a:tc>
                  <a:txBody>
                    <a:bodyPr/>
                    <a:lstStyle/>
                    <a:p>
                      <a:pPr algn="ctr"/>
                      <a:r>
                        <a:rPr lang="fr-CH" sz="1400" dirty="0"/>
                        <a:t>Budget indicatif avec formation</a:t>
                      </a:r>
                    </a:p>
                  </a:txBody>
                  <a:tcPr marL="68580" marR="68580" marT="34290" marB="34290"/>
                </a:tc>
                <a:tc>
                  <a:txBody>
                    <a:bodyPr/>
                    <a:lstStyle/>
                    <a:p>
                      <a:pPr algn="ctr"/>
                      <a:r>
                        <a:rPr lang="fr-CH" sz="1400" dirty="0"/>
                        <a:t>Remarques</a:t>
                      </a:r>
                    </a:p>
                  </a:txBody>
                  <a:tcPr marL="68580" marR="68580" marT="34290" marB="34290"/>
                </a:tc>
                <a:extLst>
                  <a:ext uri="{0D108BD9-81ED-4DB2-BD59-A6C34878D82A}">
                    <a16:rowId xmlns:a16="http://schemas.microsoft.com/office/drawing/2014/main" val="2796500420"/>
                  </a:ext>
                </a:extLst>
              </a:tr>
              <a:tr h="4866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Cotisation annuelle à œco</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200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Prix indicatif, à négocier, en principe 10 centimes par paroissiens</a:t>
                      </a:r>
                      <a:endParaRPr lang="fr-CH" sz="1400" dirty="0"/>
                    </a:p>
                  </a:txBody>
                  <a:tcPr marL="68580" marR="68580" marT="34290" marB="34290"/>
                </a:tc>
                <a:extLst>
                  <a:ext uri="{0D108BD9-81ED-4DB2-BD59-A6C34878D82A}">
                    <a16:rowId xmlns:a16="http://schemas.microsoft.com/office/drawing/2014/main" val="3529828555"/>
                  </a:ext>
                </a:extLst>
              </a:tr>
              <a:tr h="1325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Frais de formation pour un membre de la paroisse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1280 francs (possibilité de négocier une participation de l’apprenant)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Prix de formation donnée par œco sur 6 mois: 1280 francs. Durée: 6 jours de cours en présentiel ou en ligne. Lieux: accueil dans les paroisses certifiées ou en cours de certification.</a:t>
                      </a:r>
                    </a:p>
                  </a:txBody>
                  <a:tcPr marL="68580" marR="68580" marT="34290" marB="34290"/>
                </a:tc>
                <a:extLst>
                  <a:ext uri="{0D108BD9-81ED-4DB2-BD59-A6C34878D82A}">
                    <a16:rowId xmlns:a16="http://schemas.microsoft.com/office/drawing/2014/main" val="1828657718"/>
                  </a:ext>
                </a:extLst>
              </a:tr>
              <a:tr h="6963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Certification finale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800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Comprend les frais d’audit de l’expert externe et les frais administratif d’</a:t>
                      </a:r>
                      <a:r>
                        <a:rPr lang="fr-CH" sz="1400" dirty="0" err="1"/>
                        <a:t>oeco</a:t>
                      </a:r>
                      <a:endParaRPr lang="fr-CH" sz="1400" dirty="0"/>
                    </a:p>
                  </a:txBody>
                  <a:tcPr marL="68580" marR="68580" marT="34290" marB="34290"/>
                </a:tc>
                <a:extLst>
                  <a:ext uri="{0D108BD9-81ED-4DB2-BD59-A6C34878D82A}">
                    <a16:rowId xmlns:a16="http://schemas.microsoft.com/office/drawing/2014/main" val="1387966019"/>
                  </a:ext>
                </a:extLst>
              </a:tr>
              <a:tr h="6963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Plaquette en bronze «Coq vert»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300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Frais optionnel</a:t>
                      </a:r>
                    </a:p>
                  </a:txBody>
                  <a:tcPr marL="68580" marR="68580" marT="34290" marB="34290"/>
                </a:tc>
                <a:extLst>
                  <a:ext uri="{0D108BD9-81ED-4DB2-BD59-A6C34878D82A}">
                    <a16:rowId xmlns:a16="http://schemas.microsoft.com/office/drawing/2014/main" val="45705769"/>
                  </a:ext>
                </a:extLst>
              </a:tr>
              <a:tr h="9059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Jetons de présence de l’équipe environnement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400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Ceci dépend du règlement de la paroisse</a:t>
                      </a:r>
                    </a:p>
                  </a:txBody>
                  <a:tcPr marL="68580" marR="68580" marT="34290" marB="34290"/>
                </a:tc>
                <a:extLst>
                  <a:ext uri="{0D108BD9-81ED-4DB2-BD59-A6C34878D82A}">
                    <a16:rowId xmlns:a16="http://schemas.microsoft.com/office/drawing/2014/main" val="330808293"/>
                  </a:ext>
                </a:extLst>
              </a:tr>
              <a:tr h="277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Total</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b="1" kern="1200" dirty="0">
                          <a:solidFill>
                            <a:schemeClr val="dk1"/>
                          </a:solidFill>
                          <a:effectLst/>
                          <a:latin typeface="+mn-lt"/>
                          <a:ea typeface="+mn-ea"/>
                          <a:cs typeface="+mn-cs"/>
                        </a:rPr>
                        <a:t>2880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sz="1400" dirty="0"/>
                    </a:p>
                  </a:txBody>
                  <a:tcPr marL="68580" marR="68580" marT="34290" marB="34290"/>
                </a:tc>
                <a:extLst>
                  <a:ext uri="{0D108BD9-81ED-4DB2-BD59-A6C34878D82A}">
                    <a16:rowId xmlns:a16="http://schemas.microsoft.com/office/drawing/2014/main" val="3548525598"/>
                  </a:ext>
                </a:extLst>
              </a:tr>
            </a:tbl>
          </a:graphicData>
        </a:graphic>
      </p:graphicFrame>
      <p:pic>
        <p:nvPicPr>
          <p:cNvPr id="5" name="Image 4">
            <a:extLst>
              <a:ext uri="{FF2B5EF4-FFF2-40B4-BE49-F238E27FC236}">
                <a16:creationId xmlns:a16="http://schemas.microsoft.com/office/drawing/2014/main" id="{35FFBAEF-D87D-314D-9A09-DC3EA2074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1121458"/>
            <a:ext cx="676586" cy="672493"/>
          </a:xfrm>
          <a:prstGeom prst="rect">
            <a:avLst/>
          </a:prstGeom>
        </p:spPr>
      </p:pic>
    </p:spTree>
    <p:extLst>
      <p:ext uri="{BB962C8B-B14F-4D97-AF65-F5344CB8AC3E}">
        <p14:creationId xmlns:p14="http://schemas.microsoft.com/office/powerpoint/2010/main" val="5607318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TextBox 4_0"/>
          <p:cNvSpPr/>
          <p:nvPr/>
        </p:nvSpPr>
        <p:spPr>
          <a:xfrm>
            <a:off x="1781299" y="1102706"/>
            <a:ext cx="6267254" cy="110690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endParaRPr lang="fr-CH" b="1" spc="-1" dirty="0">
              <a:solidFill>
                <a:srgbClr val="4472C4"/>
              </a:solidFill>
              <a:latin typeface="Calibri" panose="020F0502020204030204" pitchFamily="34" charset="0"/>
              <a:cs typeface="Calibri" panose="020F0502020204030204" pitchFamily="34" charset="0"/>
            </a:endParaRPr>
          </a:p>
          <a:p>
            <a:pPr>
              <a:lnSpc>
                <a:spcPct val="100000"/>
              </a:lnSpc>
            </a:pPr>
            <a:r>
              <a:rPr lang="fr-CH" b="1" spc="-1" dirty="0">
                <a:solidFill>
                  <a:srgbClr val="4472C4"/>
                </a:solidFill>
                <a:latin typeface="Calibri" panose="020F0502020204030204" pitchFamily="34" charset="0"/>
                <a:cs typeface="Calibri" panose="020F0502020204030204" pitchFamily="34" charset="0"/>
              </a:rPr>
              <a:t>6. Budget indicatif pour la démarche Coq vert avec conseil externe</a:t>
            </a:r>
            <a:endParaRPr lang="fr-CH" spc="-1" dirty="0">
              <a:latin typeface="Calibri" panose="020F0502020204030204" pitchFamily="34" charset="0"/>
              <a:cs typeface="Calibri" panose="020F0502020204030204" pitchFamily="34" charset="0"/>
            </a:endParaRPr>
          </a:p>
          <a:p>
            <a:endParaRPr lang="fr-CH" sz="1350" spc="-1" dirty="0">
              <a:latin typeface="Calibri" panose="020F0502020204030204" pitchFamily="34" charset="0"/>
              <a:cs typeface="Calibri" panose="020F0502020204030204" pitchFamily="34" charset="0"/>
            </a:endParaRPr>
          </a:p>
        </p:txBody>
      </p:sp>
      <p:pic>
        <p:nvPicPr>
          <p:cNvPr id="283" name="Image 3_2"/>
          <p:cNvPicPr/>
          <p:nvPr/>
        </p:nvPicPr>
        <p:blipFill>
          <a:blip r:embed="rId2"/>
          <a:stretch/>
        </p:blipFill>
        <p:spPr>
          <a:xfrm>
            <a:off x="464997" y="1102322"/>
            <a:ext cx="1316302" cy="691407"/>
          </a:xfrm>
          <a:prstGeom prst="rect">
            <a:avLst/>
          </a:prstGeom>
          <a:ln w="0">
            <a:noFill/>
          </a:ln>
        </p:spPr>
      </p:pic>
      <p:graphicFrame>
        <p:nvGraphicFramePr>
          <p:cNvPr id="4" name="Tableau 4">
            <a:extLst>
              <a:ext uri="{FF2B5EF4-FFF2-40B4-BE49-F238E27FC236}">
                <a16:creationId xmlns:a16="http://schemas.microsoft.com/office/drawing/2014/main" id="{5C7CD7E5-054B-404B-B7C9-8B8F2AAA2C37}"/>
              </a:ext>
            </a:extLst>
          </p:cNvPr>
          <p:cNvGraphicFramePr>
            <a:graphicFrameLocks noGrp="1"/>
          </p:cNvGraphicFramePr>
          <p:nvPr/>
        </p:nvGraphicFramePr>
        <p:xfrm>
          <a:off x="464998" y="1793729"/>
          <a:ext cx="7583555" cy="3962400"/>
        </p:xfrm>
        <a:graphic>
          <a:graphicData uri="http://schemas.openxmlformats.org/drawingml/2006/table">
            <a:tbl>
              <a:tblPr firstRow="1" bandRow="1">
                <a:tableStyleId>{5C22544A-7EE6-4342-B048-85BDC9FD1C3A}</a:tableStyleId>
              </a:tblPr>
              <a:tblGrid>
                <a:gridCol w="2021028">
                  <a:extLst>
                    <a:ext uri="{9D8B030D-6E8A-4147-A177-3AD203B41FA5}">
                      <a16:colId xmlns:a16="http://schemas.microsoft.com/office/drawing/2014/main" val="2793674410"/>
                    </a:ext>
                  </a:extLst>
                </a:gridCol>
                <a:gridCol w="1943100">
                  <a:extLst>
                    <a:ext uri="{9D8B030D-6E8A-4147-A177-3AD203B41FA5}">
                      <a16:colId xmlns:a16="http://schemas.microsoft.com/office/drawing/2014/main" val="2231784664"/>
                    </a:ext>
                  </a:extLst>
                </a:gridCol>
                <a:gridCol w="3619427">
                  <a:extLst>
                    <a:ext uri="{9D8B030D-6E8A-4147-A177-3AD203B41FA5}">
                      <a16:colId xmlns:a16="http://schemas.microsoft.com/office/drawing/2014/main" val="1565142184"/>
                    </a:ext>
                  </a:extLst>
                </a:gridCol>
              </a:tblGrid>
              <a:tr h="480060">
                <a:tc>
                  <a:txBody>
                    <a:bodyPr/>
                    <a:lstStyle/>
                    <a:p>
                      <a:endParaRPr lang="fr-CH" sz="1400" dirty="0"/>
                    </a:p>
                  </a:txBody>
                  <a:tcPr marL="68580" marR="68580" marT="34290" marB="34290"/>
                </a:tc>
                <a:tc>
                  <a:txBody>
                    <a:bodyPr/>
                    <a:lstStyle/>
                    <a:p>
                      <a:pPr algn="ctr"/>
                      <a:r>
                        <a:rPr lang="fr-CH" sz="1400" dirty="0"/>
                        <a:t>Budget indicatif avec conseil externe</a:t>
                      </a:r>
                    </a:p>
                  </a:txBody>
                  <a:tcPr marL="68580" marR="68580" marT="34290" marB="34290"/>
                </a:tc>
                <a:tc>
                  <a:txBody>
                    <a:bodyPr/>
                    <a:lstStyle/>
                    <a:p>
                      <a:pPr algn="ctr"/>
                      <a:r>
                        <a:rPr lang="fr-CH" sz="1400" dirty="0"/>
                        <a:t>Remarques</a:t>
                      </a:r>
                    </a:p>
                  </a:txBody>
                  <a:tcPr marL="68580" marR="68580" marT="34290" marB="34290"/>
                </a:tc>
                <a:extLst>
                  <a:ext uri="{0D108BD9-81ED-4DB2-BD59-A6C34878D82A}">
                    <a16:rowId xmlns:a16="http://schemas.microsoft.com/office/drawing/2014/main" val="2796500420"/>
                  </a:ext>
                </a:extLst>
              </a:tr>
              <a:tr h="48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Cotisation à œco</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200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Prix indicatif, à négocier, en principe 10 centimes par paroissiens</a:t>
                      </a:r>
                      <a:endParaRPr lang="fr-CH" sz="1400" dirty="0"/>
                    </a:p>
                  </a:txBody>
                  <a:tcPr marL="68580" marR="68580" marT="34290" marB="34290"/>
                </a:tc>
                <a:extLst>
                  <a:ext uri="{0D108BD9-81ED-4DB2-BD59-A6C34878D82A}">
                    <a16:rowId xmlns:a16="http://schemas.microsoft.com/office/drawing/2014/main" val="3529828555"/>
                  </a:ext>
                </a:extLst>
              </a:tr>
              <a:tr h="685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Frais de coaching d’un conseiller en environnement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4000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Le prix d’un conseiller sur deux ans varie entre 4000 et 6000 CHF selon les tarifs. Le prix peut être forfaitaire ou par séance.</a:t>
                      </a:r>
                    </a:p>
                  </a:txBody>
                  <a:tcPr marL="68580" marR="68580" marT="34290" marB="34290"/>
                </a:tc>
                <a:extLst>
                  <a:ext uri="{0D108BD9-81ED-4DB2-BD59-A6C34878D82A}">
                    <a16:rowId xmlns:a16="http://schemas.microsoft.com/office/drawing/2014/main" val="1828657718"/>
                  </a:ext>
                </a:extLst>
              </a:tr>
              <a:tr h="48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Subvention de l’Eglise cantonale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(-4000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L’Eglise réformée Bern-Jura-Soleure offre 4000 francs pour les frais de conseil Coq vert</a:t>
                      </a:r>
                    </a:p>
                  </a:txBody>
                  <a:tcPr marL="68580" marR="68580" marT="34290" marB="34290"/>
                </a:tc>
                <a:extLst>
                  <a:ext uri="{0D108BD9-81ED-4DB2-BD59-A6C34878D82A}">
                    <a16:rowId xmlns:a16="http://schemas.microsoft.com/office/drawing/2014/main" val="2222120224"/>
                  </a:ext>
                </a:extLst>
              </a:tr>
              <a:tr h="48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Certification finale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800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Comprend les frais d’audit de l’expert externe et les frais administratif d’œco</a:t>
                      </a:r>
                    </a:p>
                  </a:txBody>
                  <a:tcPr marL="68580" marR="68580" marT="34290" marB="34290"/>
                </a:tc>
                <a:extLst>
                  <a:ext uri="{0D108BD9-81ED-4DB2-BD59-A6C34878D82A}">
                    <a16:rowId xmlns:a16="http://schemas.microsoft.com/office/drawing/2014/main" val="1387966019"/>
                  </a:ext>
                </a:extLst>
              </a:tr>
              <a:tr h="48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Plaquette en bronze «Coq vert»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200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Frais optionnel</a:t>
                      </a:r>
                    </a:p>
                  </a:txBody>
                  <a:tcPr marL="68580" marR="68580" marT="34290" marB="34290"/>
                </a:tc>
                <a:extLst>
                  <a:ext uri="{0D108BD9-81ED-4DB2-BD59-A6C34878D82A}">
                    <a16:rowId xmlns:a16="http://schemas.microsoft.com/office/drawing/2014/main" val="3273724665"/>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Jetons de présence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400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Ceci dépend du règlement de la paroisse</a:t>
                      </a:r>
                    </a:p>
                  </a:txBody>
                  <a:tcPr marL="68580" marR="68580" marT="34290" marB="34290"/>
                </a:tc>
                <a:extLst>
                  <a:ext uri="{0D108BD9-81ED-4DB2-BD59-A6C34878D82A}">
                    <a16:rowId xmlns:a16="http://schemas.microsoft.com/office/drawing/2014/main" val="33080829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Total</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b="1" kern="1200" dirty="0">
                          <a:solidFill>
                            <a:schemeClr val="dk1"/>
                          </a:solidFill>
                          <a:effectLst/>
                          <a:latin typeface="+mn-lt"/>
                          <a:ea typeface="+mn-ea"/>
                          <a:cs typeface="+mn-cs"/>
                        </a:rPr>
                        <a:t>5600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Sans compter les subventions cantonales</a:t>
                      </a:r>
                    </a:p>
                  </a:txBody>
                  <a:tcPr marL="68580" marR="68580" marT="34290" marB="34290"/>
                </a:tc>
                <a:extLst>
                  <a:ext uri="{0D108BD9-81ED-4DB2-BD59-A6C34878D82A}">
                    <a16:rowId xmlns:a16="http://schemas.microsoft.com/office/drawing/2014/main" val="3548525598"/>
                  </a:ext>
                </a:extLst>
              </a:tr>
            </a:tbl>
          </a:graphicData>
        </a:graphic>
      </p:graphicFrame>
      <p:pic>
        <p:nvPicPr>
          <p:cNvPr id="5" name="Image 4">
            <a:extLst>
              <a:ext uri="{FF2B5EF4-FFF2-40B4-BE49-F238E27FC236}">
                <a16:creationId xmlns:a16="http://schemas.microsoft.com/office/drawing/2014/main" id="{0FF8F066-AFF7-DE46-B794-B6D50125A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701" y="1121236"/>
            <a:ext cx="676586" cy="672493"/>
          </a:xfrm>
          <a:prstGeom prst="rect">
            <a:avLst/>
          </a:prstGeom>
        </p:spPr>
      </p:pic>
    </p:spTree>
    <p:extLst>
      <p:ext uri="{BB962C8B-B14F-4D97-AF65-F5344CB8AC3E}">
        <p14:creationId xmlns:p14="http://schemas.microsoft.com/office/powerpoint/2010/main" val="4132744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CB71563-DA94-AE4D-A948-555E39A37D16}"/>
              </a:ext>
            </a:extLst>
          </p:cNvPr>
          <p:cNvSpPr txBox="1">
            <a:spLocks noChangeArrowheads="1"/>
          </p:cNvSpPr>
          <p:nvPr/>
        </p:nvSpPr>
        <p:spPr>
          <a:xfrm>
            <a:off x="971600" y="2774640"/>
            <a:ext cx="7748588" cy="1806488"/>
          </a:xfrm>
          <a:prstGeom prst="rect">
            <a:avLst/>
          </a:prstGeom>
          <a:noFill/>
        </p:spPr>
        <p:txBody>
          <a:bodyPr/>
          <a:lst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algn="ctr"/>
            <a:r>
              <a:rPr lang="fr-CH" altLang="de-DE" sz="2800" kern="0" dirty="0">
                <a:latin typeface="ITC Officina Sans Book" panose="020B0500000000000000" pitchFamily="34" charset="0"/>
                <a:cs typeface="Times New Roman" panose="02020603050405020304" pitchFamily="18" charset="0"/>
              </a:rPr>
              <a:t>Météo intérieure</a:t>
            </a:r>
          </a:p>
          <a:p>
            <a:pPr algn="ctr"/>
            <a:endParaRPr lang="fr-CH" altLang="de-DE" sz="2800" kern="0" dirty="0">
              <a:latin typeface="ITC Officina Sans Book" panose="020B0500000000000000" pitchFamily="34" charset="0"/>
              <a:cs typeface="Times New Roman" panose="02020603050405020304" pitchFamily="18" charset="0"/>
            </a:endParaRPr>
          </a:p>
          <a:p>
            <a:pPr algn="ctr"/>
            <a:r>
              <a:rPr lang="fr-CH" altLang="de-DE" sz="2400" kern="0" dirty="0">
                <a:latin typeface="ITC Officina Sans Book" panose="020B0500000000000000" pitchFamily="34" charset="0"/>
                <a:cs typeface="Times New Roman" panose="02020603050405020304" pitchFamily="18" charset="0"/>
              </a:rPr>
              <a:t>(possibilité de s’aider avec la liste des émotions envoyée par e-mail avec le programme du jour)</a:t>
            </a:r>
          </a:p>
          <a:p>
            <a:endParaRPr lang="fr-CH" altLang="de-DE" sz="2800" kern="0" dirty="0">
              <a:latin typeface="ITC Officina Sans Book"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112484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TextBox 4_0"/>
          <p:cNvSpPr/>
          <p:nvPr/>
        </p:nvSpPr>
        <p:spPr>
          <a:xfrm>
            <a:off x="1781299" y="1102322"/>
            <a:ext cx="5433269" cy="1383904"/>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endParaRPr lang="fr-CH" b="1" spc="-1" dirty="0">
              <a:solidFill>
                <a:srgbClr val="4472C4"/>
              </a:solidFill>
              <a:latin typeface="Calibri" panose="020F0502020204030204" pitchFamily="34" charset="0"/>
              <a:cs typeface="Calibri" panose="020F0502020204030204" pitchFamily="34" charset="0"/>
            </a:endParaRPr>
          </a:p>
          <a:p>
            <a:pPr>
              <a:lnSpc>
                <a:spcPct val="100000"/>
              </a:lnSpc>
            </a:pPr>
            <a:r>
              <a:rPr lang="fr-CH" b="1" spc="-1" dirty="0">
                <a:solidFill>
                  <a:srgbClr val="4472C4"/>
                </a:solidFill>
                <a:latin typeface="Calibri" panose="020F0502020204030204" pitchFamily="34" charset="0"/>
                <a:cs typeface="Calibri" panose="020F0502020204030204" pitchFamily="34" charset="0"/>
              </a:rPr>
              <a:t>6. Budget indicatif pour la démarche Coq vert avec conseil externe pour L’Eglise réformée Berne-Jura-Soleure</a:t>
            </a:r>
            <a:endParaRPr lang="fr-CH" spc="-1" dirty="0">
              <a:latin typeface="Calibri" panose="020F0502020204030204" pitchFamily="34" charset="0"/>
              <a:cs typeface="Calibri" panose="020F0502020204030204" pitchFamily="34" charset="0"/>
            </a:endParaRPr>
          </a:p>
          <a:p>
            <a:endParaRPr lang="fr-CH" sz="1350" spc="-1" dirty="0">
              <a:latin typeface="Calibri" panose="020F0502020204030204" pitchFamily="34" charset="0"/>
              <a:cs typeface="Calibri" panose="020F0502020204030204" pitchFamily="34" charset="0"/>
            </a:endParaRPr>
          </a:p>
        </p:txBody>
      </p:sp>
      <p:pic>
        <p:nvPicPr>
          <p:cNvPr id="283" name="Image 3_2"/>
          <p:cNvPicPr/>
          <p:nvPr/>
        </p:nvPicPr>
        <p:blipFill>
          <a:blip r:embed="rId2"/>
          <a:stretch/>
        </p:blipFill>
        <p:spPr>
          <a:xfrm>
            <a:off x="464997" y="1102322"/>
            <a:ext cx="1316302" cy="691407"/>
          </a:xfrm>
          <a:prstGeom prst="rect">
            <a:avLst/>
          </a:prstGeom>
          <a:ln w="0">
            <a:noFill/>
          </a:ln>
        </p:spPr>
      </p:pic>
      <p:graphicFrame>
        <p:nvGraphicFramePr>
          <p:cNvPr id="4" name="Tableau 4">
            <a:extLst>
              <a:ext uri="{FF2B5EF4-FFF2-40B4-BE49-F238E27FC236}">
                <a16:creationId xmlns:a16="http://schemas.microsoft.com/office/drawing/2014/main" id="{5C7CD7E5-054B-404B-B7C9-8B8F2AAA2C37}"/>
              </a:ext>
            </a:extLst>
          </p:cNvPr>
          <p:cNvGraphicFramePr>
            <a:graphicFrameLocks noGrp="1"/>
          </p:cNvGraphicFramePr>
          <p:nvPr>
            <p:extLst>
              <p:ext uri="{D42A27DB-BD31-4B8C-83A1-F6EECF244321}">
                <p14:modId xmlns:p14="http://schemas.microsoft.com/office/powerpoint/2010/main" val="1017483931"/>
              </p:ext>
            </p:extLst>
          </p:nvPr>
        </p:nvGraphicFramePr>
        <p:xfrm>
          <a:off x="539552" y="2390575"/>
          <a:ext cx="7583555" cy="3962400"/>
        </p:xfrm>
        <a:graphic>
          <a:graphicData uri="http://schemas.openxmlformats.org/drawingml/2006/table">
            <a:tbl>
              <a:tblPr firstRow="1" bandRow="1">
                <a:tableStyleId>{5C22544A-7EE6-4342-B048-85BDC9FD1C3A}</a:tableStyleId>
              </a:tblPr>
              <a:tblGrid>
                <a:gridCol w="2021028">
                  <a:extLst>
                    <a:ext uri="{9D8B030D-6E8A-4147-A177-3AD203B41FA5}">
                      <a16:colId xmlns:a16="http://schemas.microsoft.com/office/drawing/2014/main" val="2793674410"/>
                    </a:ext>
                  </a:extLst>
                </a:gridCol>
                <a:gridCol w="1943100">
                  <a:extLst>
                    <a:ext uri="{9D8B030D-6E8A-4147-A177-3AD203B41FA5}">
                      <a16:colId xmlns:a16="http://schemas.microsoft.com/office/drawing/2014/main" val="2231784664"/>
                    </a:ext>
                  </a:extLst>
                </a:gridCol>
                <a:gridCol w="3619427">
                  <a:extLst>
                    <a:ext uri="{9D8B030D-6E8A-4147-A177-3AD203B41FA5}">
                      <a16:colId xmlns:a16="http://schemas.microsoft.com/office/drawing/2014/main" val="1565142184"/>
                    </a:ext>
                  </a:extLst>
                </a:gridCol>
              </a:tblGrid>
              <a:tr h="480060">
                <a:tc>
                  <a:txBody>
                    <a:bodyPr/>
                    <a:lstStyle/>
                    <a:p>
                      <a:endParaRPr lang="fr-CH" sz="1400" dirty="0"/>
                    </a:p>
                  </a:txBody>
                  <a:tcPr marL="68580" marR="68580" marT="34290" marB="34290"/>
                </a:tc>
                <a:tc>
                  <a:txBody>
                    <a:bodyPr/>
                    <a:lstStyle/>
                    <a:p>
                      <a:pPr algn="ctr"/>
                      <a:r>
                        <a:rPr lang="fr-CH" sz="1400" dirty="0"/>
                        <a:t>Budget indicatif avec conseil externe</a:t>
                      </a:r>
                    </a:p>
                  </a:txBody>
                  <a:tcPr marL="68580" marR="68580" marT="34290" marB="34290"/>
                </a:tc>
                <a:tc>
                  <a:txBody>
                    <a:bodyPr/>
                    <a:lstStyle/>
                    <a:p>
                      <a:pPr algn="ctr"/>
                      <a:r>
                        <a:rPr lang="fr-CH" sz="1400" dirty="0"/>
                        <a:t>Remarques</a:t>
                      </a:r>
                    </a:p>
                  </a:txBody>
                  <a:tcPr marL="68580" marR="68580" marT="34290" marB="34290"/>
                </a:tc>
                <a:extLst>
                  <a:ext uri="{0D108BD9-81ED-4DB2-BD59-A6C34878D82A}">
                    <a16:rowId xmlns:a16="http://schemas.microsoft.com/office/drawing/2014/main" val="2796500420"/>
                  </a:ext>
                </a:extLst>
              </a:tr>
              <a:tr h="48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Cotisation à œco</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200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Prix indicatif, à négocier, en principe 10 centimes par paroissiens</a:t>
                      </a:r>
                      <a:endParaRPr lang="fr-CH" sz="1400" dirty="0"/>
                    </a:p>
                  </a:txBody>
                  <a:tcPr marL="68580" marR="68580" marT="34290" marB="34290"/>
                </a:tc>
                <a:extLst>
                  <a:ext uri="{0D108BD9-81ED-4DB2-BD59-A6C34878D82A}">
                    <a16:rowId xmlns:a16="http://schemas.microsoft.com/office/drawing/2014/main" val="3529828555"/>
                  </a:ext>
                </a:extLst>
              </a:tr>
              <a:tr h="685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Frais de coaching d’un conseiller en environnement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4000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Le prix d’un conseiller sur deux ans varie entre 4000 et 6000 CHF selon les tarifs. Le prix peut être forfaitaire ou par séance.</a:t>
                      </a:r>
                    </a:p>
                  </a:txBody>
                  <a:tcPr marL="68580" marR="68580" marT="34290" marB="34290"/>
                </a:tc>
                <a:extLst>
                  <a:ext uri="{0D108BD9-81ED-4DB2-BD59-A6C34878D82A}">
                    <a16:rowId xmlns:a16="http://schemas.microsoft.com/office/drawing/2014/main" val="1828657718"/>
                  </a:ext>
                </a:extLst>
              </a:tr>
              <a:tr h="48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Subvention de l’Eglise cantonale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-4000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L’Eglise réformée Bern-Jura-Soleure offre 4000 francs pour les frais de conseil Coq vert</a:t>
                      </a:r>
                    </a:p>
                  </a:txBody>
                  <a:tcPr marL="68580" marR="68580" marT="34290" marB="34290"/>
                </a:tc>
                <a:extLst>
                  <a:ext uri="{0D108BD9-81ED-4DB2-BD59-A6C34878D82A}">
                    <a16:rowId xmlns:a16="http://schemas.microsoft.com/office/drawing/2014/main" val="2222120224"/>
                  </a:ext>
                </a:extLst>
              </a:tr>
              <a:tr h="48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Certification finale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800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Comprend les frais d’audit de l’expert externe et les frais administratif d’œco</a:t>
                      </a:r>
                    </a:p>
                  </a:txBody>
                  <a:tcPr marL="68580" marR="68580" marT="34290" marB="34290"/>
                </a:tc>
                <a:extLst>
                  <a:ext uri="{0D108BD9-81ED-4DB2-BD59-A6C34878D82A}">
                    <a16:rowId xmlns:a16="http://schemas.microsoft.com/office/drawing/2014/main" val="1387966019"/>
                  </a:ext>
                </a:extLst>
              </a:tr>
              <a:tr h="48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Plaquette en bronze «Coq vert»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200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Frais optionnel</a:t>
                      </a:r>
                    </a:p>
                  </a:txBody>
                  <a:tcPr marL="68580" marR="68580" marT="34290" marB="34290"/>
                </a:tc>
                <a:extLst>
                  <a:ext uri="{0D108BD9-81ED-4DB2-BD59-A6C34878D82A}">
                    <a16:rowId xmlns:a16="http://schemas.microsoft.com/office/drawing/2014/main" val="3273724665"/>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Jetons de présence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400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Ceci dépend du règlement de la paroisse</a:t>
                      </a:r>
                    </a:p>
                  </a:txBody>
                  <a:tcPr marL="68580" marR="68580" marT="34290" marB="34290"/>
                </a:tc>
                <a:extLst>
                  <a:ext uri="{0D108BD9-81ED-4DB2-BD59-A6C34878D82A}">
                    <a16:rowId xmlns:a16="http://schemas.microsoft.com/office/drawing/2014/main" val="33080829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kern="1200" dirty="0">
                          <a:solidFill>
                            <a:schemeClr val="dk1"/>
                          </a:solidFill>
                          <a:effectLst/>
                          <a:latin typeface="+mn-lt"/>
                          <a:ea typeface="+mn-ea"/>
                          <a:cs typeface="+mn-cs"/>
                        </a:rPr>
                        <a:t>Total</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b="1" kern="1200" dirty="0">
                          <a:solidFill>
                            <a:schemeClr val="dk1"/>
                          </a:solidFill>
                          <a:effectLst/>
                          <a:latin typeface="+mn-lt"/>
                          <a:ea typeface="+mn-ea"/>
                          <a:cs typeface="+mn-cs"/>
                        </a:rPr>
                        <a:t>1600 francs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t>Sans compter les subventions cantonales</a:t>
                      </a:r>
                    </a:p>
                  </a:txBody>
                  <a:tcPr marL="68580" marR="68580" marT="34290" marB="34290"/>
                </a:tc>
                <a:extLst>
                  <a:ext uri="{0D108BD9-81ED-4DB2-BD59-A6C34878D82A}">
                    <a16:rowId xmlns:a16="http://schemas.microsoft.com/office/drawing/2014/main" val="3548525598"/>
                  </a:ext>
                </a:extLst>
              </a:tr>
            </a:tbl>
          </a:graphicData>
        </a:graphic>
      </p:graphicFrame>
      <p:pic>
        <p:nvPicPr>
          <p:cNvPr id="5" name="Image 4">
            <a:extLst>
              <a:ext uri="{FF2B5EF4-FFF2-40B4-BE49-F238E27FC236}">
                <a16:creationId xmlns:a16="http://schemas.microsoft.com/office/drawing/2014/main" id="{DE309D78-B5B8-CE4B-87D9-45AAE0E26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4568" y="1268760"/>
            <a:ext cx="676586" cy="672493"/>
          </a:xfrm>
          <a:prstGeom prst="rect">
            <a:avLst/>
          </a:prstGeom>
        </p:spPr>
      </p:pic>
    </p:spTree>
    <p:extLst>
      <p:ext uri="{BB962C8B-B14F-4D97-AF65-F5344CB8AC3E}">
        <p14:creationId xmlns:p14="http://schemas.microsoft.com/office/powerpoint/2010/main" val="3623659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953525-F715-CC44-8DD7-8257F0F4518A}"/>
              </a:ext>
            </a:extLst>
          </p:cNvPr>
          <p:cNvSpPr>
            <a:spLocks noGrp="1"/>
          </p:cNvSpPr>
          <p:nvPr>
            <p:ph type="title"/>
          </p:nvPr>
        </p:nvSpPr>
        <p:spPr>
          <a:xfrm>
            <a:off x="524787" y="5083775"/>
            <a:ext cx="5318474" cy="673936"/>
          </a:xfrm>
        </p:spPr>
        <p:txBody>
          <a:bodyPr vert="horz" wrap="square" lIns="68580" tIns="34290" rIns="68580" bIns="34290" numCol="1" rtlCol="0" anchor="ctr" anchorCtr="0" compatLnSpc="1">
            <a:prstTxWarp prst="textNoShape">
              <a:avLst/>
            </a:prstTxWarp>
            <a:normAutofit fontScale="90000"/>
          </a:bodyPr>
          <a:lstStyle/>
          <a:p>
            <a:r>
              <a:rPr lang="en-US" sz="2100" kern="1200">
                <a:solidFill>
                  <a:srgbClr val="FFFFFF"/>
                </a:solidFill>
                <a:latin typeface="+mj-lt"/>
              </a:rPr>
              <a:t>La responsabilité de la Création est entre nos mains!</a:t>
            </a:r>
          </a:p>
        </p:txBody>
      </p:sp>
      <p:pic>
        <p:nvPicPr>
          <p:cNvPr id="25" name="Image 24">
            <a:extLst>
              <a:ext uri="{FF2B5EF4-FFF2-40B4-BE49-F238E27FC236}">
                <a16:creationId xmlns:a16="http://schemas.microsoft.com/office/drawing/2014/main" id="{2156705D-3478-3D46-8F41-989C174CD628}"/>
              </a:ext>
            </a:extLst>
          </p:cNvPr>
          <p:cNvPicPr>
            <a:picLocks noChangeAspect="1"/>
          </p:cNvPicPr>
          <p:nvPr/>
        </p:nvPicPr>
        <p:blipFill rotWithShape="1">
          <a:blip r:embed="rId2"/>
          <a:srcRect t="4671" r="-1" b="8540"/>
          <a:stretch/>
        </p:blipFill>
        <p:spPr>
          <a:xfrm>
            <a:off x="135703" y="1444802"/>
            <a:ext cx="5946555" cy="3968396"/>
          </a:xfrm>
          <a:prstGeom prst="rect">
            <a:avLst/>
          </a:prstGeom>
        </p:spPr>
      </p:pic>
      <p:pic>
        <p:nvPicPr>
          <p:cNvPr id="10" name="Image 9">
            <a:extLst>
              <a:ext uri="{FF2B5EF4-FFF2-40B4-BE49-F238E27FC236}">
                <a16:creationId xmlns:a16="http://schemas.microsoft.com/office/drawing/2014/main" id="{6C668036-B738-B34F-9F8E-3345AAF31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827" y="1907388"/>
            <a:ext cx="3061741" cy="3043223"/>
          </a:xfrm>
          <a:prstGeom prst="rect">
            <a:avLst/>
          </a:prstGeom>
        </p:spPr>
      </p:pic>
    </p:spTree>
    <p:extLst>
      <p:ext uri="{BB962C8B-B14F-4D97-AF65-F5344CB8AC3E}">
        <p14:creationId xmlns:p14="http://schemas.microsoft.com/office/powerpoint/2010/main" val="2476132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3EB7298-AE60-44CC-A138-2409BAA8375E}"/>
              </a:ext>
            </a:extLst>
          </p:cNvPr>
          <p:cNvGrpSpPr/>
          <p:nvPr/>
        </p:nvGrpSpPr>
        <p:grpSpPr>
          <a:xfrm>
            <a:off x="1" y="2994690"/>
            <a:ext cx="9143999" cy="1019994"/>
            <a:chOff x="1" y="4159166"/>
            <a:chExt cx="12191999" cy="1359991"/>
          </a:xfrm>
        </p:grpSpPr>
        <p:sp>
          <p:nvSpPr>
            <p:cNvPr id="4" name="TextBox 3">
              <a:extLst>
                <a:ext uri="{FF2B5EF4-FFF2-40B4-BE49-F238E27FC236}">
                  <a16:creationId xmlns:a16="http://schemas.microsoft.com/office/drawing/2014/main" id="{1DF8EF26-7AD5-4E7F-95B3-9A57CF80C483}"/>
                </a:ext>
              </a:extLst>
            </p:cNvPr>
            <p:cNvSpPr txBox="1"/>
            <p:nvPr/>
          </p:nvSpPr>
          <p:spPr>
            <a:xfrm>
              <a:off x="1" y="4159166"/>
              <a:ext cx="12191999" cy="1046440"/>
            </a:xfrm>
            <a:prstGeom prst="rect">
              <a:avLst/>
            </a:prstGeom>
            <a:noFill/>
          </p:spPr>
          <p:txBody>
            <a:bodyPr wrap="square" rtlCol="0" anchor="ctr">
              <a:spAutoFit/>
            </a:bodyPr>
            <a:lstStyle/>
            <a:p>
              <a:pPr algn="ctr"/>
              <a:r>
                <a:rPr lang="en-US" altLang="ko-KR" sz="4500" dirty="0">
                  <a:cs typeface="Arial" pitchFamily="34" charset="0"/>
                </a:rPr>
                <a:t>Merci !</a:t>
              </a:r>
              <a:endParaRPr lang="ko-KR" altLang="en-US" sz="4500" dirty="0">
                <a:cs typeface="Arial" pitchFamily="34" charset="0"/>
              </a:endParaRPr>
            </a:p>
          </p:txBody>
        </p:sp>
        <p:sp>
          <p:nvSpPr>
            <p:cNvPr id="5" name="TextBox 4">
              <a:extLst>
                <a:ext uri="{FF2B5EF4-FFF2-40B4-BE49-F238E27FC236}">
                  <a16:creationId xmlns:a16="http://schemas.microsoft.com/office/drawing/2014/main" id="{BADEB2CA-D11F-4CA5-BC5A-6C38FF4BF392}"/>
                </a:ext>
              </a:extLst>
            </p:cNvPr>
            <p:cNvSpPr txBox="1"/>
            <p:nvPr/>
          </p:nvSpPr>
          <p:spPr>
            <a:xfrm>
              <a:off x="50" y="5088270"/>
              <a:ext cx="12191852" cy="430887"/>
            </a:xfrm>
            <a:prstGeom prst="rect">
              <a:avLst/>
            </a:prstGeom>
            <a:noFill/>
          </p:spPr>
          <p:txBody>
            <a:bodyPr wrap="square" rtlCol="0" anchor="ctr">
              <a:spAutoFit/>
            </a:bodyPr>
            <a:lstStyle/>
            <a:p>
              <a:pPr algn="ctr">
                <a:lnSpc>
                  <a:spcPct val="100000"/>
                </a:lnSpc>
              </a:pPr>
              <a:r>
                <a:rPr lang="fr-FR" sz="1500" spc="-1" dirty="0">
                  <a:solidFill>
                    <a:srgbClr val="000000"/>
                  </a:solidFill>
                  <a:latin typeface="Calibri"/>
                </a:rPr>
                <a:t>Le Coq vert et l’éventail des prestations d’œco</a:t>
              </a:r>
              <a:endParaRPr lang="fr-CH" sz="1500" spc="-1" dirty="0"/>
            </a:p>
          </p:txBody>
        </p:sp>
      </p:grpSp>
    </p:spTree>
    <p:extLst>
      <p:ext uri="{BB962C8B-B14F-4D97-AF65-F5344CB8AC3E}">
        <p14:creationId xmlns:p14="http://schemas.microsoft.com/office/powerpoint/2010/main" val="8216565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984D2D71-6DBC-4BB5-A5CF-F2A447C3C0FC}"/>
              </a:ext>
            </a:extLst>
          </p:cNvPr>
          <p:cNvSpPr>
            <a:spLocks noGrp="1" noChangeArrowheads="1"/>
          </p:cNvSpPr>
          <p:nvPr>
            <p:ph type="title"/>
          </p:nvPr>
        </p:nvSpPr>
        <p:spPr>
          <a:xfrm>
            <a:off x="1042988" y="476250"/>
            <a:ext cx="7781925" cy="590550"/>
          </a:xfrm>
        </p:spPr>
        <p:txBody>
          <a:bodyPr/>
          <a:lstStyle/>
          <a:p>
            <a:r>
              <a:rPr lang="fr-CH" altLang="de-DE" sz="2400" b="1" dirty="0">
                <a:latin typeface="ITC Officina Sans Book" panose="020B0500000000000000" pitchFamily="34" charset="0"/>
              </a:rPr>
              <a:t>Notre maison commune</a:t>
            </a:r>
          </a:p>
        </p:txBody>
      </p:sp>
      <p:sp>
        <p:nvSpPr>
          <p:cNvPr id="62467" name="Rectangle 3">
            <a:extLst>
              <a:ext uri="{FF2B5EF4-FFF2-40B4-BE49-F238E27FC236}">
                <a16:creationId xmlns:a16="http://schemas.microsoft.com/office/drawing/2014/main" id="{7A660388-7E5F-47A6-AB3A-9589C40313B5}"/>
              </a:ext>
            </a:extLst>
          </p:cNvPr>
          <p:cNvSpPr>
            <a:spLocks noChangeArrowheads="1"/>
          </p:cNvSpPr>
          <p:nvPr/>
        </p:nvSpPr>
        <p:spPr bwMode="auto">
          <a:xfrm>
            <a:off x="7162800" y="6096000"/>
            <a:ext cx="16002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62468" name="Picture 3" descr="D:\Eigene Dateien\Daten oeku\SchöpfungsZeit\SZ 2014\Zeichnung Biodiversität Ryser\oekuKirchenumgebung_Kol_MV2014smallsmall.jpg">
            <a:extLst>
              <a:ext uri="{FF2B5EF4-FFF2-40B4-BE49-F238E27FC236}">
                <a16:creationId xmlns:a16="http://schemas.microsoft.com/office/drawing/2014/main" id="{7F23516E-8B7E-4EDC-B3CD-FB3360BDC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354138"/>
            <a:ext cx="7632700"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1" name="Rectangle 3">
            <a:extLst>
              <a:ext uri="{FF2B5EF4-FFF2-40B4-BE49-F238E27FC236}">
                <a16:creationId xmlns:a16="http://schemas.microsoft.com/office/drawing/2014/main" id="{EED5F38B-93E1-4BE6-A5AF-13B2E051639A}"/>
              </a:ext>
            </a:extLst>
          </p:cNvPr>
          <p:cNvSpPr>
            <a:spLocks noChangeArrowheads="1"/>
          </p:cNvSpPr>
          <p:nvPr/>
        </p:nvSpPr>
        <p:spPr bwMode="auto">
          <a:xfrm>
            <a:off x="7162800" y="6096000"/>
            <a:ext cx="16002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68612" name="Picture 4" descr="_CBA1378">
            <a:extLst>
              <a:ext uri="{FF2B5EF4-FFF2-40B4-BE49-F238E27FC236}">
                <a16:creationId xmlns:a16="http://schemas.microsoft.com/office/drawing/2014/main" id="{3F27F532-46C3-4DB5-BBB3-EC58ECEC2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509713"/>
            <a:ext cx="7559675"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AA40A049-2B3B-4C72-89A8-98C94E3AFC25}"/>
              </a:ext>
            </a:extLst>
          </p:cNvPr>
          <p:cNvSpPr>
            <a:spLocks noGrp="1" noChangeArrowheads="1"/>
          </p:cNvSpPr>
          <p:nvPr>
            <p:ph type="title"/>
          </p:nvPr>
        </p:nvSpPr>
        <p:spPr>
          <a:xfrm>
            <a:off x="1042988" y="476250"/>
            <a:ext cx="7781925" cy="590550"/>
          </a:xfrm>
        </p:spPr>
        <p:txBody>
          <a:bodyPr/>
          <a:lstStyle/>
          <a:p>
            <a:r>
              <a:rPr lang="fr-CH" altLang="de-DE" sz="2400" dirty="0">
                <a:latin typeface="ITC Officina Sans Book" panose="020B0500000000000000" pitchFamily="34" charset="0"/>
              </a:rPr>
              <a:t>Notre maison commune</a:t>
            </a:r>
            <a:endParaRPr lang="de-CH" altLang="de-DE" sz="2400" b="1" dirty="0">
              <a:latin typeface="ITC Officina Sans Book" panose="020B0500000000000000" pitchFamily="34"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Grafik 2">
            <a:extLst>
              <a:ext uri="{FF2B5EF4-FFF2-40B4-BE49-F238E27FC236}">
                <a16:creationId xmlns:a16="http://schemas.microsoft.com/office/drawing/2014/main" id="{DC3D1A07-DB1D-4041-A64D-CC947325A8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412875"/>
            <a:ext cx="7704138"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2782FE7E-101B-493F-806E-044D6D416519}"/>
              </a:ext>
            </a:extLst>
          </p:cNvPr>
          <p:cNvSpPr>
            <a:spLocks noGrp="1" noChangeArrowheads="1"/>
          </p:cNvSpPr>
          <p:nvPr>
            <p:ph type="title"/>
          </p:nvPr>
        </p:nvSpPr>
        <p:spPr>
          <a:xfrm>
            <a:off x="1042988" y="476250"/>
            <a:ext cx="7781925" cy="590550"/>
          </a:xfrm>
        </p:spPr>
        <p:txBody>
          <a:bodyPr/>
          <a:lstStyle/>
          <a:p>
            <a:r>
              <a:rPr lang="fr-CH" altLang="de-DE" sz="2400" dirty="0">
                <a:latin typeface="ITC Officina Sans Book" panose="020B0500000000000000" pitchFamily="34" charset="0"/>
              </a:rPr>
              <a:t>Notre maison commune</a:t>
            </a:r>
            <a:endParaRPr lang="de-CH" altLang="de-DE" sz="2400" b="1" dirty="0">
              <a:latin typeface="ITC Officina Sans Book" panose="020B0500000000000000"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Grafik 1">
            <a:extLst>
              <a:ext uri="{FF2B5EF4-FFF2-40B4-BE49-F238E27FC236}">
                <a16:creationId xmlns:a16="http://schemas.microsoft.com/office/drawing/2014/main" id="{742D3BF9-4F0A-4C54-B15B-4501054A9A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389063"/>
            <a:ext cx="7608888"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9C163A65-15D6-4401-873E-3583DCD01CD7}"/>
              </a:ext>
            </a:extLst>
          </p:cNvPr>
          <p:cNvSpPr txBox="1">
            <a:spLocks noChangeArrowheads="1"/>
          </p:cNvSpPr>
          <p:nvPr/>
        </p:nvSpPr>
        <p:spPr>
          <a:xfrm>
            <a:off x="1042988" y="534194"/>
            <a:ext cx="7781925" cy="590550"/>
          </a:xfrm>
          <a:prstGeom prst="rect">
            <a:avLst/>
          </a:prstGeom>
        </p:spPr>
        <p:txBody>
          <a:bodyPr/>
          <a:lst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fr-CH" altLang="de-DE" sz="2400" dirty="0">
                <a:latin typeface="ITC Officina Sans Book" panose="020B0500000000000000" pitchFamily="34" charset="0"/>
              </a:rPr>
              <a:t>Notre maison commune</a:t>
            </a:r>
            <a:endParaRPr lang="de-CH" altLang="de-DE" sz="2400" kern="0" dirty="0">
              <a:latin typeface="ITC Officina Sans Book" panose="020B0500000000000000" pitchFamily="34" charset="0"/>
            </a:endParaRPr>
          </a:p>
        </p:txBody>
      </p:sp>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531AA25-858C-4D2B-9B0C-00E8C11B9DB4}"/>
              </a:ext>
            </a:extLst>
          </p:cNvPr>
          <p:cNvSpPr>
            <a:spLocks noGrp="1" noChangeArrowheads="1"/>
          </p:cNvSpPr>
          <p:nvPr>
            <p:ph type="title"/>
          </p:nvPr>
        </p:nvSpPr>
        <p:spPr>
          <a:xfrm>
            <a:off x="1066800" y="484188"/>
            <a:ext cx="7758113" cy="582612"/>
          </a:xfrm>
        </p:spPr>
        <p:txBody>
          <a:bodyPr/>
          <a:lstStyle/>
          <a:p>
            <a:r>
              <a:rPr lang="de-CH" altLang="de-DE" sz="2400" b="1">
                <a:latin typeface="ITC Officina Sans Book" panose="020B0500000000000000" pitchFamily="34" charset="0"/>
              </a:rPr>
              <a:t>Beispiel: Artenvielfalt</a:t>
            </a:r>
          </a:p>
        </p:txBody>
      </p:sp>
      <p:pic>
        <p:nvPicPr>
          <p:cNvPr id="76803" name="Picture 7">
            <a:extLst>
              <a:ext uri="{FF2B5EF4-FFF2-40B4-BE49-F238E27FC236}">
                <a16:creationId xmlns:a16="http://schemas.microsoft.com/office/drawing/2014/main" id="{FD8B2181-BEAE-4B23-A117-F844EC8C6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874" t="13281" r="16875" b="23438"/>
          <a:stretch>
            <a:fillRect/>
          </a:stretch>
        </p:blipFill>
        <p:spPr bwMode="auto">
          <a:xfrm>
            <a:off x="1143000" y="1371600"/>
            <a:ext cx="7391400" cy="525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4" name="Rectangle 8">
            <a:extLst>
              <a:ext uri="{FF2B5EF4-FFF2-40B4-BE49-F238E27FC236}">
                <a16:creationId xmlns:a16="http://schemas.microsoft.com/office/drawing/2014/main" id="{B77102CD-CB72-4FEC-8550-1D59747ABF4A}"/>
              </a:ext>
            </a:extLst>
          </p:cNvPr>
          <p:cNvSpPr>
            <a:spLocks noChangeArrowheads="1"/>
          </p:cNvSpPr>
          <p:nvPr/>
        </p:nvSpPr>
        <p:spPr bwMode="auto">
          <a:xfrm>
            <a:off x="7162800" y="6096000"/>
            <a:ext cx="16002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6373DE40-F8E5-4F64-BED0-8F98C8DE15E3}"/>
              </a:ext>
            </a:extLst>
          </p:cNvPr>
          <p:cNvSpPr>
            <a:spLocks noGrp="1" noChangeArrowheads="1"/>
          </p:cNvSpPr>
          <p:nvPr>
            <p:ph type="title"/>
          </p:nvPr>
        </p:nvSpPr>
        <p:spPr>
          <a:xfrm>
            <a:off x="1042988" y="549275"/>
            <a:ext cx="7845425" cy="457200"/>
          </a:xfrm>
        </p:spPr>
        <p:txBody>
          <a:bodyPr/>
          <a:lstStyle/>
          <a:p>
            <a:r>
              <a:rPr lang="de-CH" altLang="de-DE" sz="2400" b="1">
                <a:latin typeface="ITC Officina Sans Book" panose="020B0500000000000000" pitchFamily="34" charset="0"/>
              </a:rPr>
              <a:t>Veranstaltungen ökologisch planen</a:t>
            </a:r>
          </a:p>
        </p:txBody>
      </p:sp>
      <p:pic>
        <p:nvPicPr>
          <p:cNvPr id="82947" name="Picture 3" descr="IGSV_A3plakat_03">
            <a:extLst>
              <a:ext uri="{FF2B5EF4-FFF2-40B4-BE49-F238E27FC236}">
                <a16:creationId xmlns:a16="http://schemas.microsoft.com/office/drawing/2014/main" id="{46C41C07-A0C1-49A7-8789-B4EC7AC0B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022600"/>
            <a:ext cx="34290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4">
            <a:extLst>
              <a:ext uri="{FF2B5EF4-FFF2-40B4-BE49-F238E27FC236}">
                <a16:creationId xmlns:a16="http://schemas.microsoft.com/office/drawing/2014/main" id="{CD5A649D-5EFD-4212-80B5-77ABAE82E23A}"/>
              </a:ext>
            </a:extLst>
          </p:cNvPr>
          <p:cNvSpPr txBox="1">
            <a:spLocks noChangeArrowheads="1"/>
          </p:cNvSpPr>
          <p:nvPr/>
        </p:nvSpPr>
        <p:spPr bwMode="auto">
          <a:xfrm>
            <a:off x="1295400" y="1812925"/>
            <a:ext cx="7467600" cy="465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914400" indent="-45720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371600" indent="-4572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828800" indent="-4572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286000" indent="-4572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743200" indent="-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3200400" indent="-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657600" indent="-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4114800" indent="-4572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Char char="•"/>
            </a:pPr>
            <a:r>
              <a:rPr lang="de-CH" altLang="de-DE" sz="2400">
                <a:latin typeface="ITC Officina Sans Book" panose="020B0500000000000000" pitchFamily="34" charset="0"/>
              </a:rPr>
              <a:t>Vom Einkauf bis zur Entsorgung</a:t>
            </a:r>
            <a:br>
              <a:rPr lang="de-CH" altLang="de-DE" sz="2400">
                <a:latin typeface="ITC Officina Sans Book" panose="020B0500000000000000" pitchFamily="34" charset="0"/>
              </a:rPr>
            </a:br>
            <a:r>
              <a:rPr lang="de-CH" altLang="de-DE" sz="2400">
                <a:latin typeface="ITC Officina Sans Book" panose="020B0500000000000000" pitchFamily="34" charset="0"/>
              </a:rPr>
              <a:t>- Vermeiden von Abfällen</a:t>
            </a:r>
            <a:br>
              <a:rPr lang="de-CH" altLang="de-DE" sz="2400">
                <a:latin typeface="ITC Officina Sans Book" panose="020B0500000000000000" pitchFamily="34" charset="0"/>
              </a:rPr>
            </a:br>
            <a:r>
              <a:rPr lang="de-CH" altLang="de-DE" sz="2400">
                <a:latin typeface="ITC Officina Sans Book" panose="020B0500000000000000" pitchFamily="34" charset="0"/>
              </a:rPr>
              <a:t>- Trennung von Abfällen, Recycling</a:t>
            </a:r>
          </a:p>
          <a:p>
            <a:pPr eaLnBrk="1" hangingPunct="1">
              <a:spcBef>
                <a:spcPct val="50000"/>
              </a:spcBef>
              <a:buClrTx/>
              <a:buSzTx/>
              <a:buFontTx/>
              <a:buChar char="•"/>
            </a:pPr>
            <a:r>
              <a:rPr lang="de-CH" altLang="de-DE" sz="2400">
                <a:latin typeface="ITC Officina Sans Book" panose="020B0500000000000000" pitchFamily="34" charset="0"/>
              </a:rPr>
              <a:t>Nahrungsmittel</a:t>
            </a:r>
            <a:br>
              <a:rPr lang="de-CH" altLang="de-DE" sz="2400">
                <a:latin typeface="ITC Officina Sans Book" panose="020B0500000000000000" pitchFamily="34" charset="0"/>
              </a:rPr>
            </a:br>
            <a:r>
              <a:rPr lang="de-CH" altLang="de-DE" sz="2400">
                <a:latin typeface="ITC Officina Sans Book" panose="020B0500000000000000" pitchFamily="34" charset="0"/>
              </a:rPr>
              <a:t>- saisonal einkaufen</a:t>
            </a:r>
            <a:br>
              <a:rPr lang="de-CH" altLang="de-DE" sz="2400">
                <a:latin typeface="ITC Officina Sans Book" panose="020B0500000000000000" pitchFamily="34" charset="0"/>
              </a:rPr>
            </a:br>
            <a:r>
              <a:rPr lang="de-CH" altLang="de-DE" sz="2400">
                <a:latin typeface="ITC Officina Sans Book" panose="020B0500000000000000" pitchFamily="34" charset="0"/>
              </a:rPr>
              <a:t>- regional einkaufen</a:t>
            </a:r>
            <a:br>
              <a:rPr lang="de-CH" altLang="de-DE" sz="2400">
                <a:latin typeface="ITC Officina Sans Book" panose="020B0500000000000000" pitchFamily="34" charset="0"/>
              </a:rPr>
            </a:br>
            <a:r>
              <a:rPr lang="de-CH" altLang="de-DE" sz="2400">
                <a:latin typeface="ITC Officina Sans Book" panose="020B0500000000000000" pitchFamily="34" charset="0"/>
              </a:rPr>
              <a:t>- pflanzliche (Bio-)</a:t>
            </a:r>
            <a:br>
              <a:rPr lang="de-CH" altLang="de-DE" sz="2400">
                <a:latin typeface="ITC Officina Sans Book" panose="020B0500000000000000" pitchFamily="34" charset="0"/>
              </a:rPr>
            </a:br>
            <a:r>
              <a:rPr lang="de-CH" altLang="de-DE" sz="2400">
                <a:latin typeface="ITC Officina Sans Book" panose="020B0500000000000000" pitchFamily="34" charset="0"/>
              </a:rPr>
              <a:t>  Lebensmittel bevorzugen</a:t>
            </a:r>
          </a:p>
          <a:p>
            <a:pPr eaLnBrk="1" hangingPunct="1">
              <a:spcBef>
                <a:spcPct val="50000"/>
              </a:spcBef>
              <a:buClrTx/>
              <a:buSzTx/>
              <a:buFontTx/>
              <a:buChar char="•"/>
            </a:pPr>
            <a:r>
              <a:rPr lang="de-CH" altLang="de-DE" sz="2400">
                <a:latin typeface="ITC Officina Sans Book" panose="020B0500000000000000" pitchFamily="34" charset="0"/>
              </a:rPr>
              <a:t>Reinigung</a:t>
            </a:r>
            <a:br>
              <a:rPr lang="de-CH" altLang="de-DE" sz="2400">
                <a:latin typeface="ITC Officina Sans Book" panose="020B0500000000000000" pitchFamily="34" charset="0"/>
              </a:rPr>
            </a:br>
            <a:r>
              <a:rPr lang="de-CH" altLang="de-DE" sz="2400">
                <a:latin typeface="ITC Officina Sans Book" panose="020B0500000000000000" pitchFamily="34" charset="0"/>
              </a:rPr>
              <a:t>- umweltschonende Produkte verwenden</a:t>
            </a:r>
          </a:p>
          <a:p>
            <a:pPr eaLnBrk="1" hangingPunct="1">
              <a:spcBef>
                <a:spcPct val="50000"/>
              </a:spcBef>
              <a:buClrTx/>
              <a:buSzTx/>
              <a:buFontTx/>
              <a:buChar char="•"/>
            </a:pPr>
            <a:r>
              <a:rPr lang="de-CH" altLang="de-DE" sz="2400">
                <a:latin typeface="ITC Officina Sans Book" panose="020B0500000000000000" pitchFamily="34" charset="0"/>
              </a:rPr>
              <a:t>Anbindung an ÖV, Fahrpläne abstimmen</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Folientitel1">
            <a:extLst>
              <a:ext uri="{FF2B5EF4-FFF2-40B4-BE49-F238E27FC236}">
                <a16:creationId xmlns:a16="http://schemas.microsoft.com/office/drawing/2014/main" id="{7BA2B141-00E4-462A-A5BC-14B57FEFC2B2}"/>
              </a:ext>
            </a:extLst>
          </p:cNvPr>
          <p:cNvSpPr>
            <a:spLocks noGrp="1" noChangeArrowheads="1"/>
          </p:cNvSpPr>
          <p:nvPr>
            <p:ph type="title" idx="4294967295"/>
          </p:nvPr>
        </p:nvSpPr>
        <p:spPr>
          <a:xfrm>
            <a:off x="1066800" y="484188"/>
            <a:ext cx="6769100" cy="582612"/>
          </a:xfrm>
          <a:noFill/>
        </p:spPr>
        <p:txBody>
          <a:bodyPr/>
          <a:lstStyle/>
          <a:p>
            <a:r>
              <a:rPr lang="de-CH" altLang="de-DE" sz="2400" dirty="0">
                <a:latin typeface="ITC Officina Sans Book" panose="020B0500000000000000" pitchFamily="34" charset="0"/>
              </a:rPr>
              <a:t>Les </a:t>
            </a:r>
            <a:r>
              <a:rPr lang="de-CH" altLang="de-DE" sz="2400" dirty="0" err="1">
                <a:latin typeface="ITC Officina Sans Book" panose="020B0500000000000000" pitchFamily="34" charset="0"/>
              </a:rPr>
              <a:t>d</a:t>
            </a:r>
            <a:r>
              <a:rPr lang="de-CH" altLang="de-DE" sz="2400" b="1" dirty="0" err="1">
                <a:latin typeface="ITC Officina Sans Book" panose="020B0500000000000000" pitchFamily="34" charset="0"/>
              </a:rPr>
              <a:t>ifférents</a:t>
            </a:r>
            <a:r>
              <a:rPr lang="de-CH" altLang="de-DE" sz="2400" b="1" dirty="0">
                <a:latin typeface="ITC Officina Sans Book" panose="020B0500000000000000" pitchFamily="34" charset="0"/>
              </a:rPr>
              <a:t> </a:t>
            </a:r>
            <a:r>
              <a:rPr lang="de-CH" altLang="de-DE" sz="2400" b="1" dirty="0" err="1">
                <a:latin typeface="ITC Officina Sans Book" panose="020B0500000000000000" pitchFamily="34" charset="0"/>
              </a:rPr>
              <a:t>thèmes</a:t>
            </a:r>
            <a:r>
              <a:rPr lang="de-CH" altLang="de-DE" sz="2400" b="1" dirty="0">
                <a:latin typeface="ITC Officina Sans Book" panose="020B0500000000000000" pitchFamily="34" charset="0"/>
              </a:rPr>
              <a:t> </a:t>
            </a:r>
            <a:r>
              <a:rPr lang="de-CH" altLang="de-DE" sz="2400" b="1" dirty="0" err="1">
                <a:latin typeface="ITC Officina Sans Book" panose="020B0500000000000000" pitchFamily="34" charset="0"/>
              </a:rPr>
              <a:t>abordés</a:t>
            </a:r>
            <a:r>
              <a:rPr lang="de-CH" altLang="de-DE" sz="2400" b="1" dirty="0">
                <a:latin typeface="ITC Officina Sans Book" panose="020B0500000000000000" pitchFamily="34" charset="0"/>
              </a:rPr>
              <a:t> </a:t>
            </a:r>
            <a:r>
              <a:rPr lang="de-CH" altLang="de-DE" sz="2400" b="1" dirty="0" err="1">
                <a:latin typeface="ITC Officina Sans Book" panose="020B0500000000000000" pitchFamily="34" charset="0"/>
              </a:rPr>
              <a:t>dans</a:t>
            </a:r>
            <a:r>
              <a:rPr lang="de-CH" altLang="de-DE" sz="2400" b="1" dirty="0">
                <a:latin typeface="ITC Officina Sans Book" panose="020B0500000000000000" pitchFamily="34" charset="0"/>
              </a:rPr>
              <a:t> le </a:t>
            </a:r>
            <a:r>
              <a:rPr lang="de-CH" altLang="de-DE" sz="2400" b="1" dirty="0" err="1">
                <a:latin typeface="ITC Officina Sans Book" panose="020B0500000000000000" pitchFamily="34" charset="0"/>
              </a:rPr>
              <a:t>cours</a:t>
            </a:r>
            <a:endParaRPr lang="de-CH" altLang="de-DE" sz="2400" b="1" dirty="0">
              <a:latin typeface="ITC Officina Sans Book" panose="020B0500000000000000" pitchFamily="34" charset="0"/>
            </a:endParaRPr>
          </a:p>
        </p:txBody>
      </p:sp>
      <p:pic>
        <p:nvPicPr>
          <p:cNvPr id="112643" name="Picture 3" descr="leitfaden2013">
            <a:hlinkClick r:id="rId3"/>
            <a:extLst>
              <a:ext uri="{FF2B5EF4-FFF2-40B4-BE49-F238E27FC236}">
                <a16:creationId xmlns:a16="http://schemas.microsoft.com/office/drawing/2014/main" id="{F8A103B6-A386-4719-815D-69B16D18DA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438"/>
          <a:stretch>
            <a:fillRect/>
          </a:stretch>
        </p:blipFill>
        <p:spPr bwMode="auto">
          <a:xfrm>
            <a:off x="1116013" y="1700213"/>
            <a:ext cx="32400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1872" name="Group 16">
            <a:extLst>
              <a:ext uri="{FF2B5EF4-FFF2-40B4-BE49-F238E27FC236}">
                <a16:creationId xmlns:a16="http://schemas.microsoft.com/office/drawing/2014/main" id="{B73BE87B-DD24-412E-AEC3-4DE516F8840B}"/>
              </a:ext>
            </a:extLst>
          </p:cNvPr>
          <p:cNvGraphicFramePr>
            <a:graphicFrameLocks noGrp="1"/>
          </p:cNvGraphicFramePr>
          <p:nvPr>
            <p:extLst>
              <p:ext uri="{D42A27DB-BD31-4B8C-83A1-F6EECF244321}">
                <p14:modId xmlns:p14="http://schemas.microsoft.com/office/powerpoint/2010/main" val="987278898"/>
              </p:ext>
            </p:extLst>
          </p:nvPr>
        </p:nvGraphicFramePr>
        <p:xfrm>
          <a:off x="4427538" y="1700213"/>
          <a:ext cx="4248150" cy="1748473"/>
        </p:xfrm>
        <a:graphic>
          <a:graphicData uri="http://schemas.openxmlformats.org/drawingml/2006/table">
            <a:tbl>
              <a:tblPr/>
              <a:tblGrid>
                <a:gridCol w="4248150">
                  <a:extLst>
                    <a:ext uri="{9D8B030D-6E8A-4147-A177-3AD203B41FA5}">
                      <a16:colId xmlns:a16="http://schemas.microsoft.com/office/drawing/2014/main" val="20000"/>
                    </a:ext>
                  </a:extLst>
                </a:gridCol>
              </a:tblGrid>
              <a:tr h="381000">
                <a:tc>
                  <a:txBody>
                    <a:bodyPr/>
                    <a:lstStyle>
                      <a:lvl1pPr eaLnBrk="0" hangingPunct="0">
                        <a:spcBef>
                          <a:spcPct val="20000"/>
                        </a:spcBef>
                        <a:buClr>
                          <a:schemeClr val="folHlink"/>
                        </a:buClr>
                        <a:buSzPct val="90000"/>
                        <a:buFont typeface="Wingdings" pitchFamily="2" charset="2"/>
                        <a:defRPr sz="24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defRPr sz="22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defRPr sz="2100">
                          <a:solidFill>
                            <a:schemeClr val="tx1"/>
                          </a:solidFill>
                          <a:latin typeface="Arial" pitchFamily="34" charset="0"/>
                        </a:defRPr>
                      </a:lvl3pPr>
                      <a:lvl4pPr marL="1600200" indent="-228600" eaLnBrk="0" hangingPunct="0">
                        <a:spcBef>
                          <a:spcPct val="20000"/>
                        </a:spcBef>
                        <a:buClr>
                          <a:schemeClr val="accent1"/>
                        </a:buClr>
                        <a:buFont typeface="Wingdings" pitchFamily="2" charset="2"/>
                        <a:defRPr>
                          <a:solidFill>
                            <a:schemeClr val="tx1"/>
                          </a:solidFill>
                          <a:latin typeface="Arial" pitchFamily="34" charset="0"/>
                        </a:defRPr>
                      </a:lvl4pPr>
                      <a:lvl5pPr marL="2057400" indent="-228600" eaLnBrk="0" hangingPunct="0">
                        <a:spcBef>
                          <a:spcPct val="20000"/>
                        </a:spcBef>
                        <a:buClr>
                          <a:schemeClr val="accent1"/>
                        </a:buClr>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CH" altLang="de-DE" sz="1100" b="1" i="0" u="none" strike="noStrike" cap="none" normalizeH="0" baseline="0">
                          <a:ln>
                            <a:noFill/>
                          </a:ln>
                          <a:solidFill>
                            <a:srgbClr val="FFFFFF"/>
                          </a:solidFill>
                          <a:effectLst/>
                          <a:latin typeface="Arial" pitchFamily="34" charset="0"/>
                        </a:rPr>
                        <a:t>Themen:</a:t>
                      </a:r>
                      <a:endParaRPr kumimoji="0" lang="de-CH" altLang="de-DE" sz="600" b="1" i="0" u="none" strike="noStrike" cap="none" normalizeH="0" baseline="0">
                        <a:ln>
                          <a:noFill/>
                        </a:ln>
                        <a:solidFill>
                          <a:srgbClr val="FFFFFF"/>
                        </a:solidFill>
                        <a:effectLst/>
                        <a:latin typeface="Calibri" pitchFamily="34" charset="0"/>
                        <a:ea typeface="Calibri" pitchFamily="34" charset="0"/>
                        <a:cs typeface="Times New Roman" pitchFamily="18" charset="0"/>
                      </a:endParaRPr>
                    </a:p>
                  </a:txBody>
                  <a:tcPr marL="40273" marR="402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35062">
                <a:tc>
                  <a:txBody>
                    <a:bodyPr/>
                    <a:lstStyle>
                      <a:lvl1pPr marL="171450" indent="-171450" eaLnBrk="0" hangingPunct="0">
                        <a:spcBef>
                          <a:spcPct val="20000"/>
                        </a:spcBef>
                        <a:buClr>
                          <a:schemeClr val="folHlink"/>
                        </a:buClr>
                        <a:buSzPct val="90000"/>
                        <a:buFont typeface="Wingdings" pitchFamily="2" charset="2"/>
                        <a:defRPr sz="24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defRPr sz="22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defRPr sz="2100">
                          <a:solidFill>
                            <a:schemeClr val="tx1"/>
                          </a:solidFill>
                          <a:latin typeface="Arial" pitchFamily="34" charset="0"/>
                        </a:defRPr>
                      </a:lvl3pPr>
                      <a:lvl4pPr marL="1600200" indent="-228600" eaLnBrk="0" hangingPunct="0">
                        <a:spcBef>
                          <a:spcPct val="20000"/>
                        </a:spcBef>
                        <a:buClr>
                          <a:schemeClr val="accent1"/>
                        </a:buClr>
                        <a:buFont typeface="Wingdings" pitchFamily="2" charset="2"/>
                        <a:defRPr>
                          <a:solidFill>
                            <a:schemeClr val="tx1"/>
                          </a:solidFill>
                          <a:latin typeface="Arial" pitchFamily="34" charset="0"/>
                        </a:defRPr>
                      </a:lvl4pPr>
                      <a:lvl5pPr marL="2057400" indent="-228600" eaLnBrk="0" hangingPunct="0">
                        <a:spcBef>
                          <a:spcPct val="20000"/>
                        </a:spcBef>
                        <a:buClr>
                          <a:schemeClr val="accent1"/>
                        </a:buClr>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9pPr>
                    </a:lstStyle>
                    <a:p>
                      <a:pPr marL="171450" marR="0" lvl="0" indent="-171450" algn="l" defTabSz="914400" rtl="0" eaLnBrk="1" fontAlgn="base" latinLnBrk="0" hangingPunct="1">
                        <a:lnSpc>
                          <a:spcPct val="115000"/>
                        </a:lnSpc>
                        <a:spcBef>
                          <a:spcPct val="0"/>
                        </a:spcBef>
                        <a:spcAft>
                          <a:spcPts val="400"/>
                        </a:spcAft>
                        <a:buClrTx/>
                        <a:buSzTx/>
                        <a:buFont typeface="Arial" pitchFamily="34" charset="0"/>
                        <a:buChar char="•"/>
                        <a:tabLst/>
                      </a:pPr>
                      <a:r>
                        <a:rPr kumimoji="0" lang="de-CH" altLang="de-DE" sz="200" b="0" i="0" u="none" strike="noStrike" cap="none" normalizeH="0" baseline="0" dirty="0">
                          <a:ln>
                            <a:noFill/>
                          </a:ln>
                          <a:solidFill>
                            <a:srgbClr val="000000"/>
                          </a:solidFill>
                          <a:effectLst/>
                          <a:latin typeface="Arial" pitchFamily="34" charset="0"/>
                        </a:rPr>
                        <a:t> </a:t>
                      </a:r>
                      <a:endParaRPr kumimoji="0" lang="de-CH" altLang="de-DE" sz="1000" b="0" i="0" u="none" strike="noStrike" cap="none" normalizeH="0" baseline="0" dirty="0">
                        <a:ln>
                          <a:noFill/>
                        </a:ln>
                        <a:solidFill>
                          <a:srgbClr val="000000"/>
                        </a:solidFill>
                        <a:effectLst/>
                        <a:latin typeface="Arial" pitchFamily="34" charset="0"/>
                      </a:endParaRPr>
                    </a:p>
                    <a:p>
                      <a:pPr marL="171450" marR="0" lvl="0" indent="-171450" algn="l" defTabSz="914400" rtl="0" eaLnBrk="1" fontAlgn="base" latinLnBrk="0" hangingPunct="1">
                        <a:lnSpc>
                          <a:spcPct val="115000"/>
                        </a:lnSpc>
                        <a:spcBef>
                          <a:spcPct val="0"/>
                        </a:spcBef>
                        <a:spcAft>
                          <a:spcPct val="0"/>
                        </a:spcAft>
                        <a:buClrTx/>
                        <a:buSzTx/>
                        <a:buFontTx/>
                        <a:buChar char="•"/>
                        <a:tabLst/>
                      </a:pPr>
                      <a:r>
                        <a:rPr kumimoji="0" lang="fr-CH" altLang="de-DE" sz="1100" b="1" i="0" u="none" strike="noStrike" cap="none" normalizeH="0" baseline="0" noProof="0" dirty="0">
                          <a:ln>
                            <a:noFill/>
                          </a:ln>
                          <a:solidFill>
                            <a:schemeClr val="tx1"/>
                          </a:solidFill>
                          <a:effectLst/>
                          <a:latin typeface="Arial" pitchFamily="34" charset="0"/>
                        </a:rPr>
                        <a:t>Économiser l’énergie</a:t>
                      </a:r>
                    </a:p>
                    <a:p>
                      <a:pPr marL="171450" marR="0" lvl="0" indent="-171450" algn="l" defTabSz="914400" rtl="0" eaLnBrk="1" fontAlgn="base" latinLnBrk="0" hangingPunct="1">
                        <a:lnSpc>
                          <a:spcPct val="115000"/>
                        </a:lnSpc>
                        <a:spcBef>
                          <a:spcPct val="0"/>
                        </a:spcBef>
                        <a:spcAft>
                          <a:spcPct val="0"/>
                        </a:spcAft>
                        <a:buClrTx/>
                        <a:buSzTx/>
                        <a:buFontTx/>
                        <a:buChar char="•"/>
                        <a:tabLst/>
                      </a:pPr>
                      <a:r>
                        <a:rPr kumimoji="0" lang="fr-CH" altLang="de-DE" sz="1100" b="1" i="0" u="none" strike="noStrike" cap="none" normalizeH="0" baseline="0" dirty="0">
                          <a:ln>
                            <a:noFill/>
                          </a:ln>
                          <a:solidFill>
                            <a:schemeClr val="tx1"/>
                          </a:solidFill>
                          <a:effectLst/>
                          <a:latin typeface="Arial" pitchFamily="34" charset="0"/>
                        </a:rPr>
                        <a:t>Biodiversité et aménagement des alentours</a:t>
                      </a:r>
                      <a:endParaRPr kumimoji="0" lang="de-DE" altLang="de-DE" sz="1100" b="1" i="0" u="none" strike="noStrike" cap="none" normalizeH="0" baseline="0" dirty="0">
                        <a:ln>
                          <a:noFill/>
                        </a:ln>
                        <a:solidFill>
                          <a:schemeClr val="tx1"/>
                        </a:solidFill>
                        <a:effectLst/>
                        <a:latin typeface="Arial" pitchFamily="34" charset="0"/>
                      </a:endParaRPr>
                    </a:p>
                    <a:p>
                      <a:pPr marL="171450" marR="0" lvl="0" indent="-171450" algn="l" defTabSz="914400" rtl="0" eaLnBrk="1" fontAlgn="base" latinLnBrk="0" hangingPunct="1">
                        <a:lnSpc>
                          <a:spcPct val="115000"/>
                        </a:lnSpc>
                        <a:spcBef>
                          <a:spcPct val="0"/>
                        </a:spcBef>
                        <a:spcAft>
                          <a:spcPct val="0"/>
                        </a:spcAft>
                        <a:buClrTx/>
                        <a:buSzTx/>
                        <a:buFontTx/>
                        <a:buChar char="•"/>
                        <a:tabLst/>
                      </a:pPr>
                      <a:r>
                        <a:rPr kumimoji="0" lang="fr-CH" altLang="de-DE" sz="1100" b="1" i="0" u="none" strike="noStrike" cap="none" normalizeH="0" baseline="0" noProof="0" dirty="0">
                          <a:ln>
                            <a:noFill/>
                          </a:ln>
                          <a:solidFill>
                            <a:schemeClr val="tx1"/>
                          </a:solidFill>
                          <a:effectLst/>
                          <a:latin typeface="Arial" pitchFamily="34" charset="0"/>
                        </a:rPr>
                        <a:t>Évènements</a:t>
                      </a:r>
                    </a:p>
                    <a:p>
                      <a:pPr marL="171450" marR="0" lvl="0" indent="-171450" algn="l" defTabSz="914400" rtl="0" eaLnBrk="1" fontAlgn="base" latinLnBrk="0" hangingPunct="1">
                        <a:lnSpc>
                          <a:spcPct val="115000"/>
                        </a:lnSpc>
                        <a:spcBef>
                          <a:spcPct val="0"/>
                        </a:spcBef>
                        <a:spcAft>
                          <a:spcPct val="0"/>
                        </a:spcAft>
                        <a:buClrTx/>
                        <a:buSzTx/>
                        <a:buFontTx/>
                        <a:buChar char="•"/>
                        <a:tabLst/>
                      </a:pPr>
                      <a:r>
                        <a:rPr kumimoji="0" lang="de-DE" altLang="de-DE" sz="1100" b="1" i="0" u="none" strike="noStrike" cap="none" normalizeH="0" baseline="0" dirty="0">
                          <a:ln>
                            <a:noFill/>
                          </a:ln>
                          <a:solidFill>
                            <a:schemeClr val="tx1"/>
                          </a:solidFill>
                          <a:effectLst/>
                          <a:latin typeface="Arial" pitchFamily="34" charset="0"/>
                        </a:rPr>
                        <a:t>Achats (durables)</a:t>
                      </a:r>
                    </a:p>
                    <a:p>
                      <a:pPr marL="171450" marR="0" lvl="0" indent="-171450" algn="l" defTabSz="914400" rtl="0" eaLnBrk="1" fontAlgn="base" latinLnBrk="0" hangingPunct="1">
                        <a:lnSpc>
                          <a:spcPct val="115000"/>
                        </a:lnSpc>
                        <a:spcBef>
                          <a:spcPct val="0"/>
                        </a:spcBef>
                        <a:spcAft>
                          <a:spcPct val="0"/>
                        </a:spcAft>
                        <a:buClrTx/>
                        <a:buSzTx/>
                        <a:buFontTx/>
                        <a:buChar char="•"/>
                        <a:tabLst/>
                      </a:pPr>
                      <a:r>
                        <a:rPr kumimoji="0" lang="de-DE" altLang="de-DE" sz="1100" b="1" i="0" u="none" strike="noStrike" cap="none" normalizeH="0" baseline="0" dirty="0">
                          <a:ln>
                            <a:noFill/>
                          </a:ln>
                          <a:solidFill>
                            <a:schemeClr val="tx1"/>
                          </a:solidFill>
                          <a:effectLst/>
                          <a:latin typeface="Arial" pitchFamily="34" charset="0"/>
                        </a:rPr>
                        <a:t>Écospiritualité</a:t>
                      </a:r>
                    </a:p>
                    <a:p>
                      <a:pPr marL="171450" marR="0" lvl="0" indent="-171450" algn="l" defTabSz="914400" rtl="0" eaLnBrk="1" fontAlgn="base" latinLnBrk="0" hangingPunct="1">
                        <a:lnSpc>
                          <a:spcPct val="115000"/>
                        </a:lnSpc>
                        <a:spcBef>
                          <a:spcPct val="0"/>
                        </a:spcBef>
                        <a:spcAft>
                          <a:spcPct val="0"/>
                        </a:spcAft>
                        <a:buClrTx/>
                        <a:buSzTx/>
                        <a:buFontTx/>
                        <a:buChar char="•"/>
                        <a:tabLst/>
                      </a:pPr>
                      <a:r>
                        <a:rPr kumimoji="0" lang="de-DE" altLang="de-DE" sz="1100" b="1" i="0" u="none" strike="noStrike" cap="none" normalizeH="0" baseline="0" dirty="0">
                          <a:ln>
                            <a:noFill/>
                          </a:ln>
                          <a:solidFill>
                            <a:schemeClr val="tx1"/>
                          </a:solidFill>
                          <a:effectLst/>
                          <a:latin typeface="Arial" pitchFamily="34" charset="0"/>
                        </a:rPr>
                        <a:t>etc.</a:t>
                      </a:r>
                      <a:endParaRPr kumimoji="0" lang="de-CH" altLang="de-DE" sz="1100" b="1" i="0" u="none" strike="noStrike" cap="none" normalizeH="0" baseline="0" dirty="0">
                        <a:ln>
                          <a:noFill/>
                        </a:ln>
                        <a:solidFill>
                          <a:schemeClr val="tx1"/>
                        </a:solidFill>
                        <a:effectLst/>
                        <a:latin typeface="Arial" pitchFamily="34" charset="0"/>
                      </a:endParaRPr>
                    </a:p>
                  </a:txBody>
                  <a:tcPr marL="40273" marR="402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E0EE"/>
                    </a:solidFill>
                  </a:tcPr>
                </a:tc>
                <a:extLst>
                  <a:ext uri="{0D108BD9-81ED-4DB2-BD59-A6C34878D82A}">
                    <a16:rowId xmlns:a16="http://schemas.microsoft.com/office/drawing/2014/main" val="10001"/>
                  </a:ext>
                </a:extLst>
              </a:tr>
              <a:tr h="141288">
                <a:tc>
                  <a:txBody>
                    <a:bodyPr/>
                    <a:lstStyle>
                      <a:lvl1pPr eaLnBrk="0" hangingPunct="0">
                        <a:spcBef>
                          <a:spcPct val="20000"/>
                        </a:spcBef>
                        <a:buClr>
                          <a:schemeClr val="folHlink"/>
                        </a:buClr>
                        <a:buSzPct val="90000"/>
                        <a:buFont typeface="Wingdings" pitchFamily="2" charset="2"/>
                        <a:defRPr sz="24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defRPr sz="22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defRPr sz="2100">
                          <a:solidFill>
                            <a:schemeClr val="tx1"/>
                          </a:solidFill>
                          <a:latin typeface="Arial" pitchFamily="34" charset="0"/>
                        </a:defRPr>
                      </a:lvl3pPr>
                      <a:lvl4pPr marL="1600200" indent="-228600" eaLnBrk="0" hangingPunct="0">
                        <a:spcBef>
                          <a:spcPct val="20000"/>
                        </a:spcBef>
                        <a:buClr>
                          <a:schemeClr val="accent1"/>
                        </a:buClr>
                        <a:buFont typeface="Wingdings" pitchFamily="2" charset="2"/>
                        <a:defRPr>
                          <a:solidFill>
                            <a:schemeClr val="tx1"/>
                          </a:solidFill>
                          <a:latin typeface="Arial" pitchFamily="34" charset="0"/>
                        </a:defRPr>
                      </a:lvl4pPr>
                      <a:lvl5pPr marL="2057400" indent="-228600" eaLnBrk="0" hangingPunct="0">
                        <a:spcBef>
                          <a:spcPct val="20000"/>
                        </a:spcBef>
                        <a:buClr>
                          <a:schemeClr val="accent1"/>
                        </a:buClr>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de-CH" altLang="de-DE" sz="600" b="0" i="0" u="none" strike="noStrike" cap="none" normalizeH="0" baseline="0" dirty="0">
                        <a:ln>
                          <a:noFill/>
                        </a:ln>
                        <a:solidFill>
                          <a:srgbClr val="000000"/>
                        </a:solidFill>
                        <a:effectLst/>
                        <a:latin typeface="Arial" pitchFamily="34" charset="0"/>
                      </a:endParaRPr>
                    </a:p>
                  </a:txBody>
                  <a:tcPr marL="40273" marR="4027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0F7"/>
                    </a:solidFill>
                  </a:tcPr>
                </a:tc>
                <a:extLst>
                  <a:ext uri="{0D108BD9-81ED-4DB2-BD59-A6C34878D82A}">
                    <a16:rowId xmlns:a16="http://schemas.microsoft.com/office/drawing/2014/main" val="10002"/>
                  </a:ext>
                </a:extLst>
              </a:tr>
            </a:tbl>
          </a:graphicData>
        </a:graphic>
      </p:graphicFrame>
      <p:pic>
        <p:nvPicPr>
          <p:cNvPr id="112654" name="Picture 3" descr="D:\Eigene Dateien\Daten oeku\SchöpfungsZeit\SZ 2014\Zeichnung Biodiversität Ryser\oekuKirchenumgebung_Kol_MV2014smallsmall.jpg">
            <a:extLst>
              <a:ext uri="{FF2B5EF4-FFF2-40B4-BE49-F238E27FC236}">
                <a16:creationId xmlns:a16="http://schemas.microsoft.com/office/drawing/2014/main" id="{DFA43CB3-F2BF-4BE1-8D84-EDC9D9001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3443288"/>
            <a:ext cx="424815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5" name="Grafik 2">
            <a:extLst>
              <a:ext uri="{FF2B5EF4-FFF2-40B4-BE49-F238E27FC236}">
                <a16:creationId xmlns:a16="http://schemas.microsoft.com/office/drawing/2014/main" id="{5B8EEA15-F657-4A16-AA25-84FE1EB77E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4365625"/>
            <a:ext cx="32400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titel1">
            <a:extLst>
              <a:ext uri="{FF2B5EF4-FFF2-40B4-BE49-F238E27FC236}">
                <a16:creationId xmlns:a16="http://schemas.microsoft.com/office/drawing/2014/main" id="{ADF33B13-6448-488B-A078-B1F1090B7C75}"/>
              </a:ext>
            </a:extLst>
          </p:cNvPr>
          <p:cNvSpPr>
            <a:spLocks noGrp="1" noChangeArrowheads="1"/>
          </p:cNvSpPr>
          <p:nvPr>
            <p:ph type="title" idx="4294967295"/>
          </p:nvPr>
        </p:nvSpPr>
        <p:spPr>
          <a:xfrm>
            <a:off x="1042988" y="484188"/>
            <a:ext cx="6792912" cy="582612"/>
          </a:xfrm>
          <a:noFill/>
        </p:spPr>
        <p:txBody>
          <a:bodyPr/>
          <a:lstStyle/>
          <a:p>
            <a:pPr algn="ctr" eaLnBrk="1" hangingPunct="1"/>
            <a:r>
              <a:rPr lang="fr-CH" altLang="de-DE" sz="2800" b="1" dirty="0">
                <a:latin typeface="ITC Officina Sans Book" panose="020B0500000000000000" pitchFamily="34" charset="0"/>
              </a:rPr>
              <a:t>Formateurs et intervenants</a:t>
            </a:r>
          </a:p>
        </p:txBody>
      </p:sp>
      <p:sp>
        <p:nvSpPr>
          <p:cNvPr id="11" name="Rechteck 10">
            <a:extLst>
              <a:ext uri="{FF2B5EF4-FFF2-40B4-BE49-F238E27FC236}">
                <a16:creationId xmlns:a16="http://schemas.microsoft.com/office/drawing/2014/main" id="{BA2B5426-F418-49C4-8C3E-FFBDB3276C14}"/>
              </a:ext>
            </a:extLst>
          </p:cNvPr>
          <p:cNvSpPr/>
          <p:nvPr/>
        </p:nvSpPr>
        <p:spPr>
          <a:xfrm>
            <a:off x="11845925" y="2112963"/>
            <a:ext cx="373063" cy="53022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a:t>
            </a:r>
          </a:p>
        </p:txBody>
      </p:sp>
      <p:sp>
        <p:nvSpPr>
          <p:cNvPr id="12" name="Rechteck 11">
            <a:extLst>
              <a:ext uri="{FF2B5EF4-FFF2-40B4-BE49-F238E27FC236}">
                <a16:creationId xmlns:a16="http://schemas.microsoft.com/office/drawing/2014/main" id="{156A85A8-86B5-46D1-B65E-2FE3640B56BA}"/>
              </a:ext>
            </a:extLst>
          </p:cNvPr>
          <p:cNvSpPr/>
          <p:nvPr/>
        </p:nvSpPr>
        <p:spPr>
          <a:xfrm>
            <a:off x="13381038" y="2124075"/>
            <a:ext cx="373062" cy="53022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a:t>
            </a:r>
          </a:p>
        </p:txBody>
      </p:sp>
      <p:sp>
        <p:nvSpPr>
          <p:cNvPr id="13" name="Rechteck 12">
            <a:extLst>
              <a:ext uri="{FF2B5EF4-FFF2-40B4-BE49-F238E27FC236}">
                <a16:creationId xmlns:a16="http://schemas.microsoft.com/office/drawing/2014/main" id="{43DA30E4-4E48-4CB8-8F6F-7F0E98E3254C}"/>
              </a:ext>
            </a:extLst>
          </p:cNvPr>
          <p:cNvSpPr/>
          <p:nvPr/>
        </p:nvSpPr>
        <p:spPr>
          <a:xfrm>
            <a:off x="14924088" y="2124075"/>
            <a:ext cx="373062" cy="53022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a:t>
            </a:r>
          </a:p>
        </p:txBody>
      </p:sp>
      <p:sp>
        <p:nvSpPr>
          <p:cNvPr id="14" name="Rechteck 13">
            <a:extLst>
              <a:ext uri="{FF2B5EF4-FFF2-40B4-BE49-F238E27FC236}">
                <a16:creationId xmlns:a16="http://schemas.microsoft.com/office/drawing/2014/main" id="{F83BA695-3337-4535-9ACD-98D3BDAECD8F}"/>
              </a:ext>
            </a:extLst>
          </p:cNvPr>
          <p:cNvSpPr/>
          <p:nvPr/>
        </p:nvSpPr>
        <p:spPr>
          <a:xfrm>
            <a:off x="16438563" y="2117725"/>
            <a:ext cx="373062" cy="531813"/>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9</a:t>
            </a:r>
          </a:p>
        </p:txBody>
      </p:sp>
      <p:sp>
        <p:nvSpPr>
          <p:cNvPr id="15" name="Rechteck 14">
            <a:extLst>
              <a:ext uri="{FF2B5EF4-FFF2-40B4-BE49-F238E27FC236}">
                <a16:creationId xmlns:a16="http://schemas.microsoft.com/office/drawing/2014/main" id="{FB7B707C-5B34-4FF8-A0FB-71D7406ED3D1}"/>
              </a:ext>
            </a:extLst>
          </p:cNvPr>
          <p:cNvSpPr/>
          <p:nvPr/>
        </p:nvSpPr>
        <p:spPr>
          <a:xfrm>
            <a:off x="17929225" y="2108200"/>
            <a:ext cx="561975" cy="53022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10</a:t>
            </a:r>
          </a:p>
        </p:txBody>
      </p:sp>
      <p:pic>
        <p:nvPicPr>
          <p:cNvPr id="16393" name="Grafik 15" descr="C:\Users\Kurt Aufdereggen\AppData\Local\Microsoft\Windows\INetCache\Content.Word\Logo_GG_CMYK-web.jpg">
            <a:extLst>
              <a:ext uri="{FF2B5EF4-FFF2-40B4-BE49-F238E27FC236}">
                <a16:creationId xmlns:a16="http://schemas.microsoft.com/office/drawing/2014/main" id="{34CD71B5-F7B1-4CAB-B1DE-0FD439D0F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9575" y="1633538"/>
            <a:ext cx="9144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elle 2">
            <a:extLst>
              <a:ext uri="{FF2B5EF4-FFF2-40B4-BE49-F238E27FC236}">
                <a16:creationId xmlns:a16="http://schemas.microsoft.com/office/drawing/2014/main" id="{92390E80-45A9-4FB7-992B-B37C118A891F}"/>
              </a:ext>
            </a:extLst>
          </p:cNvPr>
          <p:cNvGraphicFramePr>
            <a:graphicFrameLocks noGrp="1"/>
          </p:cNvGraphicFramePr>
          <p:nvPr>
            <p:extLst>
              <p:ext uri="{D42A27DB-BD31-4B8C-83A1-F6EECF244321}">
                <p14:modId xmlns:p14="http://schemas.microsoft.com/office/powerpoint/2010/main" val="3155041886"/>
              </p:ext>
            </p:extLst>
          </p:nvPr>
        </p:nvGraphicFramePr>
        <p:xfrm>
          <a:off x="755576" y="1196752"/>
          <a:ext cx="8064895" cy="4892832"/>
        </p:xfrm>
        <a:graphic>
          <a:graphicData uri="http://schemas.openxmlformats.org/drawingml/2006/table">
            <a:tbl>
              <a:tblPr firstRow="1" firstCol="1" bandRow="1">
                <a:tableStyleId>{5C22544A-7EE6-4342-B048-85BDC9FD1C3A}</a:tableStyleId>
              </a:tblPr>
              <a:tblGrid>
                <a:gridCol w="1584082">
                  <a:extLst>
                    <a:ext uri="{9D8B030D-6E8A-4147-A177-3AD203B41FA5}">
                      <a16:colId xmlns:a16="http://schemas.microsoft.com/office/drawing/2014/main" val="20000"/>
                    </a:ext>
                  </a:extLst>
                </a:gridCol>
                <a:gridCol w="6480813">
                  <a:extLst>
                    <a:ext uri="{9D8B030D-6E8A-4147-A177-3AD203B41FA5}">
                      <a16:colId xmlns:a16="http://schemas.microsoft.com/office/drawing/2014/main" val="20001"/>
                    </a:ext>
                  </a:extLst>
                </a:gridCol>
              </a:tblGrid>
              <a:tr h="288852">
                <a:tc>
                  <a:txBody>
                    <a:bodyPr/>
                    <a:lstStyle/>
                    <a:p>
                      <a:pPr algn="just">
                        <a:lnSpc>
                          <a:spcPct val="115000"/>
                        </a:lnSpc>
                        <a:spcAft>
                          <a:spcPts val="600"/>
                        </a:spcAft>
                      </a:pPr>
                      <a:r>
                        <a:rPr lang="de-CH" sz="1000" dirty="0">
                          <a:effectLst/>
                        </a:rPr>
                        <a:t> </a:t>
                      </a:r>
                      <a:endParaRPr lang="de-CH" sz="1100" dirty="0">
                        <a:effectLst/>
                        <a:latin typeface="Calibri"/>
                        <a:ea typeface="Calibri"/>
                        <a:cs typeface="Times New Roman"/>
                      </a:endParaRPr>
                    </a:p>
                  </a:txBody>
                  <a:tcPr marL="68578" marR="68578" marT="0" marB="0"/>
                </a:tc>
                <a:tc>
                  <a:txBody>
                    <a:bodyPr/>
                    <a:lstStyle/>
                    <a:p>
                      <a:pPr algn="just">
                        <a:lnSpc>
                          <a:spcPts val="1200"/>
                        </a:lnSpc>
                        <a:spcAft>
                          <a:spcPts val="600"/>
                        </a:spcAft>
                      </a:pPr>
                      <a:endParaRPr lang="de-CH" sz="1100" dirty="0">
                        <a:effectLst/>
                        <a:latin typeface="Calibri"/>
                        <a:ea typeface="Calibri"/>
                        <a:cs typeface="Times New Roman"/>
                      </a:endParaRPr>
                    </a:p>
                  </a:txBody>
                  <a:tcPr marL="68578" marR="68578" marT="0" marB="0"/>
                </a:tc>
                <a:extLst>
                  <a:ext uri="{0D108BD9-81ED-4DB2-BD59-A6C34878D82A}">
                    <a16:rowId xmlns:a16="http://schemas.microsoft.com/office/drawing/2014/main" val="10000"/>
                  </a:ext>
                </a:extLst>
              </a:tr>
              <a:tr h="2159420">
                <a:tc>
                  <a:txBody>
                    <a:bodyPr/>
                    <a:lstStyle/>
                    <a:p>
                      <a:pPr algn="just">
                        <a:lnSpc>
                          <a:spcPct val="115000"/>
                        </a:lnSpc>
                        <a:spcAft>
                          <a:spcPts val="600"/>
                        </a:spcAft>
                      </a:pPr>
                      <a:endParaRPr lang="fr-CH" sz="1000" noProof="0" dirty="0">
                        <a:effectLst/>
                        <a:latin typeface="Calibri"/>
                        <a:ea typeface="Calibri"/>
                        <a:cs typeface="Times New Roman"/>
                      </a:endParaRPr>
                    </a:p>
                  </a:txBody>
                  <a:tcPr marL="68578" marR="68578" marT="0" marB="0">
                    <a:noFill/>
                  </a:tcPr>
                </a:tc>
                <a:tc>
                  <a:txBody>
                    <a:bodyPr/>
                    <a:lstStyle/>
                    <a:p>
                      <a:pPr>
                        <a:lnSpc>
                          <a:spcPct val="150000"/>
                        </a:lnSpc>
                        <a:spcAft>
                          <a:spcPts val="600"/>
                        </a:spcAft>
                      </a:pPr>
                      <a:r>
                        <a:rPr lang="fr-CH" sz="1800" b="1" noProof="0" dirty="0"/>
                        <a:t>Marc Roethlisberger, formateur</a:t>
                      </a:r>
                      <a:endParaRPr lang="fr-CH" sz="2400" b="1" noProof="0" dirty="0"/>
                    </a:p>
                    <a:p>
                      <a:pPr>
                        <a:lnSpc>
                          <a:spcPct val="150000"/>
                        </a:lnSpc>
                        <a:spcAft>
                          <a:spcPts val="600"/>
                        </a:spcAft>
                      </a:pPr>
                      <a:r>
                        <a:rPr lang="fr-CH" sz="1400" b="0" noProof="0" dirty="0"/>
                        <a:t>Marc Roethlisberger, employé d’œco Églises pour l'environnement est économiste et formateur d’adultes FSEA. Il a également un diplôme post-grade en développement durable à la HEIG-VD. Il a une expérience confirmée dans la durabilité et le management d’organisation. Il est en formation pour devenir réviseur en management environnemental. </a:t>
                      </a:r>
                    </a:p>
                  </a:txBody>
                  <a:tcPr marL="68578" marR="68578" marT="0" marB="0"/>
                </a:tc>
                <a:extLst>
                  <a:ext uri="{0D108BD9-81ED-4DB2-BD59-A6C34878D82A}">
                    <a16:rowId xmlns:a16="http://schemas.microsoft.com/office/drawing/2014/main" val="10001"/>
                  </a:ext>
                </a:extLst>
              </a:tr>
              <a:tr h="2174857">
                <a:tc>
                  <a:txBody>
                    <a:bodyPr/>
                    <a:lstStyle/>
                    <a:p>
                      <a:pPr algn="just">
                        <a:lnSpc>
                          <a:spcPct val="115000"/>
                        </a:lnSpc>
                        <a:spcAft>
                          <a:spcPts val="600"/>
                        </a:spcAft>
                      </a:pPr>
                      <a:endParaRPr lang="de-CH" sz="1000" dirty="0">
                        <a:effectLst/>
                        <a:latin typeface="Calibri"/>
                        <a:ea typeface="Calibri"/>
                        <a:cs typeface="Times New Roman"/>
                      </a:endParaRPr>
                    </a:p>
                  </a:txBody>
                  <a:tcPr marL="68578" marR="68578" marT="0" marB="0">
                    <a:noFill/>
                  </a:tcPr>
                </a:tc>
                <a:tc>
                  <a:txBody>
                    <a:bodyPr/>
                    <a:lstStyle/>
                    <a:p>
                      <a:pPr algn="l">
                        <a:lnSpc>
                          <a:spcPct val="150000"/>
                        </a:lnSpc>
                        <a:spcAft>
                          <a:spcPts val="600"/>
                        </a:spcAft>
                      </a:pPr>
                      <a:r>
                        <a:rPr lang="de-CH" sz="1000" dirty="0">
                          <a:effectLst/>
                        </a:rPr>
                        <a:t> </a:t>
                      </a:r>
                      <a:r>
                        <a:rPr lang="de-CH" sz="1800" b="1" dirty="0">
                          <a:effectLst/>
                        </a:rPr>
                        <a:t>Jacques Matthey, </a:t>
                      </a:r>
                      <a:r>
                        <a:rPr lang="de-CH" sz="1800" b="1" dirty="0" err="1">
                          <a:effectLst/>
                        </a:rPr>
                        <a:t>intervenant</a:t>
                      </a:r>
                      <a:endParaRPr lang="de-CH" sz="2400" b="1" dirty="0">
                        <a:effectLst/>
                      </a:endParaRPr>
                    </a:p>
                    <a:p>
                      <a:pPr algn="l">
                        <a:lnSpc>
                          <a:spcPct val="150000"/>
                        </a:lnSpc>
                        <a:spcAft>
                          <a:spcPts val="600"/>
                        </a:spcAft>
                      </a:pPr>
                      <a:r>
                        <a:rPr lang="fr-CH" sz="1400" b="0" noProof="0" dirty="0">
                          <a:effectLst/>
                          <a:latin typeface="+mn-lt"/>
                        </a:rPr>
                        <a:t>Jacques </a:t>
                      </a:r>
                      <a:r>
                        <a:rPr lang="fr-CH" sz="1400" b="0" noProof="0" dirty="0" err="1">
                          <a:effectLst/>
                          <a:latin typeface="+mn-lt"/>
                        </a:rPr>
                        <a:t>Matthey</a:t>
                      </a:r>
                      <a:r>
                        <a:rPr lang="fr-CH" sz="1400" b="0" noProof="0" dirty="0">
                          <a:effectLst/>
                          <a:latin typeface="+mn-lt"/>
                        </a:rPr>
                        <a:t>, pasteur et missiologue, était jusqu’à sa retraite en 2010, directeur du programme et de la commission de mission et évangélisation du Conseil œcuménique des Églises, après avoir travaillé de nombreuses années à DM-échange et mission comme secrétaire général de 1991 à 1998. </a:t>
                      </a:r>
                    </a:p>
                    <a:p>
                      <a:pPr algn="l">
                        <a:lnSpc>
                          <a:spcPct val="150000"/>
                        </a:lnSpc>
                        <a:spcAft>
                          <a:spcPts val="600"/>
                        </a:spcAft>
                      </a:pPr>
                      <a:r>
                        <a:rPr lang="fr-CH" sz="1400" b="0" noProof="0" dirty="0">
                          <a:effectLst/>
                          <a:latin typeface="+mn-lt"/>
                          <a:ea typeface="Calibri"/>
                          <a:cs typeface="Times New Roman"/>
                        </a:rPr>
                        <a:t>Il est conseiller en management environnemental et accompagne la paroisse de Chêne dans sa transition écologique.</a:t>
                      </a:r>
                    </a:p>
                  </a:txBody>
                  <a:tcPr marL="68578" marR="68578" marT="0" marB="0"/>
                </a:tc>
                <a:extLst>
                  <a:ext uri="{0D108BD9-81ED-4DB2-BD59-A6C34878D82A}">
                    <a16:rowId xmlns:a16="http://schemas.microsoft.com/office/drawing/2014/main" val="10002"/>
                  </a:ext>
                </a:extLst>
              </a:tr>
            </a:tbl>
          </a:graphicData>
        </a:graphic>
      </p:graphicFrame>
      <p:pic>
        <p:nvPicPr>
          <p:cNvPr id="16" name="Image 15" descr="Une image contenant personne, complet, homme, habits&#10;&#10;Description générée automatiquement">
            <a:extLst>
              <a:ext uri="{FF2B5EF4-FFF2-40B4-BE49-F238E27FC236}">
                <a16:creationId xmlns:a16="http://schemas.microsoft.com/office/drawing/2014/main" id="{7B4B24E5-8447-934D-9ED2-9BF030EF8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204527"/>
            <a:ext cx="1587602" cy="2273300"/>
          </a:xfrm>
          <a:prstGeom prst="rect">
            <a:avLst/>
          </a:prstGeom>
        </p:spPr>
      </p:pic>
      <p:pic>
        <p:nvPicPr>
          <p:cNvPr id="17" name="Image 16" descr="Une image contenant homme, personne, cravate, mur&#10;&#10;Description générée automatiquement">
            <a:extLst>
              <a:ext uri="{FF2B5EF4-FFF2-40B4-BE49-F238E27FC236}">
                <a16:creationId xmlns:a16="http://schemas.microsoft.com/office/drawing/2014/main" id="{5A1CA532-0085-D14D-AE18-54B361796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3997325"/>
            <a:ext cx="1587602" cy="1899214"/>
          </a:xfrm>
          <a:prstGeom prst="rect">
            <a:avLst/>
          </a:prstGeom>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B9EDC52C-EB3E-4142-96E4-F58CB8472DEC}"/>
              </a:ext>
            </a:extLst>
          </p:cNvPr>
          <p:cNvGraphicFramePr/>
          <p:nvPr/>
        </p:nvGraphicFramePr>
        <p:xfrm>
          <a:off x="827584" y="1725959"/>
          <a:ext cx="7560840" cy="4380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4691" name="Picture 2" descr="GRÜNE_GOCKEL_HKS 63 Kopie">
            <a:extLst>
              <a:ext uri="{FF2B5EF4-FFF2-40B4-BE49-F238E27FC236}">
                <a16:creationId xmlns:a16="http://schemas.microsoft.com/office/drawing/2014/main" id="{1367B7DB-B10F-41B3-9E9D-1DC9EB8722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4663" y="3251200"/>
            <a:ext cx="8636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Folientitel1">
            <a:extLst>
              <a:ext uri="{FF2B5EF4-FFF2-40B4-BE49-F238E27FC236}">
                <a16:creationId xmlns:a16="http://schemas.microsoft.com/office/drawing/2014/main" id="{F97C2A0E-4D0B-468F-BE80-58731D033F43}"/>
              </a:ext>
            </a:extLst>
          </p:cNvPr>
          <p:cNvSpPr>
            <a:spLocks noGrp="1" noChangeArrowheads="1"/>
          </p:cNvSpPr>
          <p:nvPr>
            <p:ph type="title" idx="4294967295"/>
          </p:nvPr>
        </p:nvSpPr>
        <p:spPr>
          <a:xfrm>
            <a:off x="1066800" y="484188"/>
            <a:ext cx="6769100" cy="582612"/>
          </a:xfrm>
          <a:noFill/>
        </p:spPr>
        <p:txBody>
          <a:bodyPr/>
          <a:lstStyle/>
          <a:p>
            <a:pPr eaLnBrk="1" hangingPunct="1"/>
            <a:r>
              <a:rPr lang="de-CH" altLang="de-DE" sz="2400" b="1">
                <a:latin typeface="ITC Officina Sans Book" panose="020B0500000000000000" pitchFamily="34" charset="0"/>
              </a:rPr>
              <a:t>… zum systematischen Umweltmanagement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738" name="Grafik 1">
            <a:extLst>
              <a:ext uri="{FF2B5EF4-FFF2-40B4-BE49-F238E27FC236}">
                <a16:creationId xmlns:a16="http://schemas.microsoft.com/office/drawing/2014/main" id="{E8116990-5937-49FA-BF9A-05FF13D6C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225" t="21443" r="21651" b="14557"/>
          <a:stretch>
            <a:fillRect/>
          </a:stretch>
        </p:blipFill>
        <p:spPr bwMode="auto">
          <a:xfrm>
            <a:off x="1073150" y="1557338"/>
            <a:ext cx="7169150"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2" descr="GRÜNE_GOCKEL_HKS 63 Kopie">
            <a:extLst>
              <a:ext uri="{FF2B5EF4-FFF2-40B4-BE49-F238E27FC236}">
                <a16:creationId xmlns:a16="http://schemas.microsoft.com/office/drawing/2014/main" id="{005C0EBF-D5BE-48D8-A470-8740EC2BDB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3573463"/>
            <a:ext cx="74771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Folientitel1">
            <a:extLst>
              <a:ext uri="{FF2B5EF4-FFF2-40B4-BE49-F238E27FC236}">
                <a16:creationId xmlns:a16="http://schemas.microsoft.com/office/drawing/2014/main" id="{EA1DEBAD-32C1-48A7-AF8B-EEE89A38B980}"/>
              </a:ext>
            </a:extLst>
          </p:cNvPr>
          <p:cNvSpPr>
            <a:spLocks noGrp="1" noChangeArrowheads="1"/>
          </p:cNvSpPr>
          <p:nvPr>
            <p:ph type="title" idx="4294967295"/>
          </p:nvPr>
        </p:nvSpPr>
        <p:spPr>
          <a:xfrm>
            <a:off x="1066800" y="484188"/>
            <a:ext cx="6769100" cy="582612"/>
          </a:xfrm>
          <a:noFill/>
        </p:spPr>
        <p:txBody>
          <a:bodyPr/>
          <a:lstStyle/>
          <a:p>
            <a:pPr eaLnBrk="1" hangingPunct="1"/>
            <a:r>
              <a:rPr lang="de-CH" altLang="de-DE" sz="2400" b="1">
                <a:latin typeface="ITC Officina Sans Book" panose="020B0500000000000000" pitchFamily="34" charset="0"/>
              </a:rPr>
              <a:t>… zum systematischen Umweltmanagement</a:t>
            </a:r>
          </a:p>
        </p:txBody>
      </p:sp>
      <p:sp>
        <p:nvSpPr>
          <p:cNvPr id="116742" name="Rectangle 7">
            <a:extLst>
              <a:ext uri="{FF2B5EF4-FFF2-40B4-BE49-F238E27FC236}">
                <a16:creationId xmlns:a16="http://schemas.microsoft.com/office/drawing/2014/main" id="{95CDC1B8-EDAF-485D-B261-DA933EB5A089}"/>
              </a:ext>
            </a:extLst>
          </p:cNvPr>
          <p:cNvSpPr>
            <a:spLocks noChangeArrowheads="1"/>
          </p:cNvSpPr>
          <p:nvPr/>
        </p:nvSpPr>
        <p:spPr bwMode="auto">
          <a:xfrm>
            <a:off x="1403350" y="2335213"/>
            <a:ext cx="588963" cy="23018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810" name="Picture 2" descr="GRÜNE_GOCKEL_HKS 63 Kopie">
            <a:extLst>
              <a:ext uri="{FF2B5EF4-FFF2-40B4-BE49-F238E27FC236}">
                <a16:creationId xmlns:a16="http://schemas.microsoft.com/office/drawing/2014/main" id="{39952BD7-380C-4283-870E-FC4B74B3C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925" y="1924050"/>
            <a:ext cx="2487613"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CAC1B9EA-ECFC-4B1A-B26C-C49732CF441B}"/>
              </a:ext>
            </a:extLst>
          </p:cNvPr>
          <p:cNvSpPr>
            <a:spLocks noChangeArrowheads="1"/>
          </p:cNvSpPr>
          <p:nvPr/>
        </p:nvSpPr>
        <p:spPr bwMode="auto">
          <a:xfrm>
            <a:off x="1066800" y="484188"/>
            <a:ext cx="7643813" cy="582612"/>
          </a:xfrm>
          <a:prstGeom prst="rect">
            <a:avLst/>
          </a:prstGeom>
          <a:noFill/>
          <a:ln>
            <a:noFill/>
          </a:ln>
          <a:effectLst/>
        </p:spPr>
        <p:txBody>
          <a:bodyPr anchor="ct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defRPr/>
            </a:pPr>
            <a:r>
              <a:rPr lang="de-CH" altLang="de-DE" sz="2400" b="1" dirty="0">
                <a:solidFill>
                  <a:schemeClr val="tx2"/>
                </a:solidFill>
                <a:latin typeface="ITC Officina Sans Book" pitchFamily="34" charset="0"/>
                <a:ea typeface="+mj-ea"/>
                <a:cs typeface="+mj-cs"/>
              </a:rPr>
              <a:t>Le Coq </a:t>
            </a:r>
            <a:r>
              <a:rPr lang="de-CH" altLang="de-DE" sz="2400" b="1" dirty="0" err="1">
                <a:solidFill>
                  <a:schemeClr val="tx2"/>
                </a:solidFill>
                <a:latin typeface="ITC Officina Sans Book" pitchFamily="34" charset="0"/>
                <a:ea typeface="+mj-ea"/>
                <a:cs typeface="+mj-cs"/>
              </a:rPr>
              <a:t>vert</a:t>
            </a:r>
            <a:endParaRPr lang="de-CH" altLang="de-DE" sz="2400" b="1" dirty="0">
              <a:solidFill>
                <a:schemeClr val="tx2"/>
              </a:solidFill>
              <a:latin typeface="ITC Officina Sans Book" pitchFamily="34" charset="0"/>
              <a:ea typeface="+mj-ea"/>
              <a:cs typeface="+mj-cs"/>
            </a:endParaRPr>
          </a:p>
        </p:txBody>
      </p:sp>
      <p:pic>
        <p:nvPicPr>
          <p:cNvPr id="119812" name="Picture 2" descr="dergruenehahn schriftzug zukunft rgb Kopie">
            <a:extLst>
              <a:ext uri="{FF2B5EF4-FFF2-40B4-BE49-F238E27FC236}">
                <a16:creationId xmlns:a16="http://schemas.microsoft.com/office/drawing/2014/main" id="{36D26BDB-1A5B-4958-B366-AE4AFA163B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751"/>
          <a:stretch>
            <a:fillRect/>
          </a:stretch>
        </p:blipFill>
        <p:spPr bwMode="auto">
          <a:xfrm>
            <a:off x="3708400" y="4797425"/>
            <a:ext cx="36703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B78A9ABF-D6F4-12B9-4439-3904A6C854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216" y="1772816"/>
            <a:ext cx="2189480" cy="2176145"/>
          </a:xfrm>
          <a:prstGeom prst="rect">
            <a:avLst/>
          </a:prstGeom>
        </p:spPr>
      </p:pic>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GRÜNE_GOCKEL_HKS 63 Kopie">
            <a:extLst>
              <a:ext uri="{FF2B5EF4-FFF2-40B4-BE49-F238E27FC236}">
                <a16:creationId xmlns:a16="http://schemas.microsoft.com/office/drawing/2014/main" id="{4265196D-F483-4D29-A663-AB6722553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925" y="1924050"/>
            <a:ext cx="2487613"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B0127103-46AA-4F65-936D-1474F16A6532}"/>
              </a:ext>
            </a:extLst>
          </p:cNvPr>
          <p:cNvSpPr>
            <a:spLocks noChangeArrowheads="1"/>
          </p:cNvSpPr>
          <p:nvPr/>
        </p:nvSpPr>
        <p:spPr bwMode="auto">
          <a:xfrm>
            <a:off x="1066800" y="484188"/>
            <a:ext cx="7643813" cy="582612"/>
          </a:xfrm>
          <a:prstGeom prst="rect">
            <a:avLst/>
          </a:prstGeom>
          <a:noFill/>
          <a:ln>
            <a:noFill/>
          </a:ln>
          <a:effectLst/>
        </p:spPr>
        <p:txBody>
          <a:bodyPr anchor="ct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defRPr/>
            </a:pPr>
            <a:r>
              <a:rPr lang="de-CH" altLang="de-DE" sz="2400" b="1" dirty="0">
                <a:solidFill>
                  <a:schemeClr val="tx2"/>
                </a:solidFill>
                <a:latin typeface="ITC Officina Sans Book" pitchFamily="34" charset="0"/>
              </a:rPr>
              <a:t>Le Coq </a:t>
            </a:r>
            <a:r>
              <a:rPr lang="de-CH" altLang="de-DE" sz="2400" b="1" dirty="0" err="1">
                <a:solidFill>
                  <a:schemeClr val="tx2"/>
                </a:solidFill>
                <a:latin typeface="ITC Officina Sans Book" pitchFamily="34" charset="0"/>
              </a:rPr>
              <a:t>vert</a:t>
            </a:r>
            <a:endParaRPr lang="de-CH" altLang="de-DE" sz="2400" b="1" dirty="0">
              <a:solidFill>
                <a:schemeClr val="tx2"/>
              </a:solidFill>
              <a:latin typeface="ITC Officina Sans Book" pitchFamily="34" charset="0"/>
            </a:endParaRPr>
          </a:p>
        </p:txBody>
      </p:sp>
      <p:pic>
        <p:nvPicPr>
          <p:cNvPr id="121860" name="Picture 2" descr="dergruenehahn schriftzug zukunft rgb Kopie">
            <a:extLst>
              <a:ext uri="{FF2B5EF4-FFF2-40B4-BE49-F238E27FC236}">
                <a16:creationId xmlns:a16="http://schemas.microsoft.com/office/drawing/2014/main" id="{78829A44-814F-4B35-BBC7-530C272910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751"/>
          <a:stretch>
            <a:fillRect/>
          </a:stretch>
        </p:blipFill>
        <p:spPr bwMode="auto">
          <a:xfrm>
            <a:off x="3708400" y="4797425"/>
            <a:ext cx="36703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2">
            <a:extLst>
              <a:ext uri="{FF2B5EF4-FFF2-40B4-BE49-F238E27FC236}">
                <a16:creationId xmlns:a16="http://schemas.microsoft.com/office/drawing/2014/main" id="{C5C2511C-CE0A-4CD5-AAFD-C6942B313800}"/>
              </a:ext>
            </a:extLst>
          </p:cNvPr>
          <p:cNvSpPr>
            <a:spLocks noChangeArrowheads="1"/>
          </p:cNvSpPr>
          <p:nvPr/>
        </p:nvSpPr>
        <p:spPr bwMode="auto">
          <a:xfrm>
            <a:off x="5316538" y="1557338"/>
            <a:ext cx="3417887" cy="2893100"/>
          </a:xfrm>
          <a:prstGeom prst="rect">
            <a:avLst/>
          </a:prstGeom>
          <a:noFill/>
          <a:ln>
            <a:noFill/>
          </a:ln>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spcAft>
                <a:spcPts val="1200"/>
              </a:spcAft>
              <a:buClrTx/>
              <a:buSzTx/>
              <a:buFontTx/>
              <a:buNone/>
              <a:defRPr/>
            </a:pPr>
            <a:r>
              <a:rPr lang="fr-CH" altLang="de-DE" sz="1800" dirty="0">
                <a:solidFill>
                  <a:schemeClr val="tx2">
                    <a:lumMod val="75000"/>
                  </a:schemeClr>
                </a:solidFill>
                <a:latin typeface="ITC Officina Sans Book" panose="020B0500000000000000" pitchFamily="34" charset="0"/>
              </a:rPr>
              <a:t>Le coq, symbole chrétien, est un appel au réveil qui nous rappelle la responsabilité écologique de l’Église.</a:t>
            </a:r>
          </a:p>
          <a:p>
            <a:pPr algn="ctr" eaLnBrk="1" hangingPunct="1">
              <a:spcBef>
                <a:spcPct val="0"/>
              </a:spcBef>
              <a:spcAft>
                <a:spcPts val="1200"/>
              </a:spcAft>
              <a:buClrTx/>
              <a:buSzTx/>
              <a:buFontTx/>
              <a:buNone/>
              <a:defRPr/>
            </a:pPr>
            <a:r>
              <a:rPr lang="fr-CH" altLang="de-DE" sz="1800" dirty="0">
                <a:solidFill>
                  <a:schemeClr val="tx2">
                    <a:lumMod val="75000"/>
                  </a:schemeClr>
                </a:solidFill>
                <a:latin typeface="ITC Officina Sans Book" panose="020B0500000000000000" pitchFamily="34" charset="0"/>
              </a:rPr>
              <a:t>Dans nos pays, on trouve un coq sur de nombreux clochers, tant réformés que catholiques.</a:t>
            </a:r>
          </a:p>
          <a:p>
            <a:pPr algn="ctr" eaLnBrk="1" hangingPunct="1">
              <a:spcBef>
                <a:spcPct val="0"/>
              </a:spcBef>
              <a:spcAft>
                <a:spcPts val="1200"/>
              </a:spcAft>
              <a:buClrTx/>
              <a:buSzTx/>
              <a:buFontTx/>
              <a:buNone/>
              <a:defRPr/>
            </a:pPr>
            <a:r>
              <a:rPr lang="fr-CH" altLang="de-DE" sz="1800" dirty="0">
                <a:solidFill>
                  <a:schemeClr val="tx2">
                    <a:lumMod val="75000"/>
                  </a:schemeClr>
                </a:solidFill>
                <a:latin typeface="ITC Officina Sans Book" panose="020B0500000000000000" pitchFamily="34" charset="0"/>
              </a:rPr>
              <a:t>Le "vert" représente la nature qui nous entourent.</a:t>
            </a: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814D10F4-2826-4067-AAC1-70D1CAC33628}"/>
              </a:ext>
            </a:extLst>
          </p:cNvPr>
          <p:cNvSpPr>
            <a:spLocks noGrp="1" noChangeArrowheads="1"/>
          </p:cNvSpPr>
          <p:nvPr>
            <p:ph type="title"/>
          </p:nvPr>
        </p:nvSpPr>
        <p:spPr>
          <a:xfrm>
            <a:off x="1066800" y="549275"/>
            <a:ext cx="7748588" cy="457200"/>
          </a:xfrm>
          <a:noFill/>
        </p:spPr>
        <p:txBody>
          <a:bodyPr/>
          <a:lstStyle/>
          <a:p>
            <a:r>
              <a:rPr lang="fr-CH" altLang="de-DE" sz="2400" b="1" dirty="0">
                <a:latin typeface="ITC Officina Sans Book" panose="020B0500000000000000" pitchFamily="34" charset="0"/>
                <a:cs typeface="Times New Roman" panose="02020603050405020304" pitchFamily="18" charset="0"/>
              </a:rPr>
              <a:t>Le Coq vert dans les différentes régions</a:t>
            </a:r>
          </a:p>
        </p:txBody>
      </p:sp>
      <p:pic>
        <p:nvPicPr>
          <p:cNvPr id="123907" name="Grafik 5">
            <a:extLst>
              <a:ext uri="{FF2B5EF4-FFF2-40B4-BE49-F238E27FC236}">
                <a16:creationId xmlns:a16="http://schemas.microsoft.com/office/drawing/2014/main" id="{FD28BA7B-F23B-4AB6-B830-5AA0930613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401345"/>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4" descr="http://www.erlenbach-evangelisch.de/sites/erlenbach-evangelisch.de/files/Gockel-Logo-Gemeinden.gif">
            <a:extLst>
              <a:ext uri="{FF2B5EF4-FFF2-40B4-BE49-F238E27FC236}">
                <a16:creationId xmlns:a16="http://schemas.microsoft.com/office/drawing/2014/main" id="{0786CAAC-141E-43E0-82B4-2BC52091DE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2468813"/>
            <a:ext cx="2490787"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A473F1C9-08C7-6248-4ACF-F78FCC80F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40" y="2276873"/>
            <a:ext cx="2901648" cy="2883976"/>
          </a:xfrm>
          <a:prstGeom prst="rect">
            <a:avLst/>
          </a:prstGeom>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074" name="Grafik 1">
            <a:extLst>
              <a:ext uri="{FF2B5EF4-FFF2-40B4-BE49-F238E27FC236}">
                <a16:creationId xmlns:a16="http://schemas.microsoft.com/office/drawing/2014/main" id="{37290372-B8C2-4739-A145-F5D2A4DD4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141" t="21420" r="18889" b="14322"/>
          <a:stretch>
            <a:fillRect/>
          </a:stretch>
        </p:blipFill>
        <p:spPr bwMode="auto">
          <a:xfrm>
            <a:off x="684213" y="1268413"/>
            <a:ext cx="8567737"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Folientitel1">
            <a:extLst>
              <a:ext uri="{FF2B5EF4-FFF2-40B4-BE49-F238E27FC236}">
                <a16:creationId xmlns:a16="http://schemas.microsoft.com/office/drawing/2014/main" id="{D685C447-7EB3-4984-B797-1F3BB3C24201}"/>
              </a:ext>
            </a:extLst>
          </p:cNvPr>
          <p:cNvSpPr>
            <a:spLocks noGrp="1" noChangeArrowheads="1"/>
          </p:cNvSpPr>
          <p:nvPr>
            <p:ph type="title" idx="4294967295"/>
          </p:nvPr>
        </p:nvSpPr>
        <p:spPr>
          <a:xfrm>
            <a:off x="1066800" y="484188"/>
            <a:ext cx="6769100" cy="582612"/>
          </a:xfrm>
          <a:noFill/>
        </p:spPr>
        <p:txBody>
          <a:bodyPr/>
          <a:lstStyle/>
          <a:p>
            <a:pPr eaLnBrk="1" hangingPunct="1"/>
            <a:r>
              <a:rPr lang="de-CH" altLang="de-DE" sz="2400" b="1">
                <a:latin typeface="ITC Officina Sans Book" panose="020B0500000000000000" pitchFamily="34" charset="0"/>
              </a:rPr>
              <a:t>Geschichte des UMS Grüner Güggel</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Grafik 1">
            <a:extLst>
              <a:ext uri="{FF2B5EF4-FFF2-40B4-BE49-F238E27FC236}">
                <a16:creationId xmlns:a16="http://schemas.microsoft.com/office/drawing/2014/main" id="{B1497639-F470-4283-AA12-CEF3144F1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68413"/>
            <a:ext cx="8424862"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Folientitel1">
            <a:extLst>
              <a:ext uri="{FF2B5EF4-FFF2-40B4-BE49-F238E27FC236}">
                <a16:creationId xmlns:a16="http://schemas.microsoft.com/office/drawing/2014/main" id="{A5EE2812-3991-4D07-B4CA-BE89C80978FE}"/>
              </a:ext>
            </a:extLst>
          </p:cNvPr>
          <p:cNvSpPr>
            <a:spLocks noGrp="1" noChangeArrowheads="1"/>
          </p:cNvSpPr>
          <p:nvPr>
            <p:ph type="title" idx="4294967295"/>
          </p:nvPr>
        </p:nvSpPr>
        <p:spPr>
          <a:xfrm>
            <a:off x="1066800" y="484188"/>
            <a:ext cx="6769100" cy="582612"/>
          </a:xfrm>
          <a:noFill/>
        </p:spPr>
        <p:txBody>
          <a:bodyPr/>
          <a:lstStyle/>
          <a:p>
            <a:pPr eaLnBrk="1" hangingPunct="1"/>
            <a:r>
              <a:rPr lang="de-CH" altLang="de-DE" sz="2400" b="1" dirty="0">
                <a:latin typeface="ITC Officina Sans Book" panose="020B0500000000000000" pitchFamily="34" charset="0"/>
              </a:rPr>
              <a:t>Le Coq </a:t>
            </a:r>
            <a:r>
              <a:rPr lang="de-CH" altLang="de-DE" sz="2400" b="1" dirty="0" err="1">
                <a:latin typeface="ITC Officina Sans Book" panose="020B0500000000000000" pitchFamily="34" charset="0"/>
              </a:rPr>
              <a:t>vert</a:t>
            </a:r>
            <a:r>
              <a:rPr lang="de-CH" altLang="de-DE" sz="2400" b="1" dirty="0">
                <a:latin typeface="ITC Officina Sans Book" panose="020B0500000000000000" pitchFamily="34" charset="0"/>
              </a:rPr>
              <a:t> en Suisse </a:t>
            </a:r>
            <a:r>
              <a:rPr lang="de-CH" altLang="de-DE" sz="2400" b="1" dirty="0" err="1">
                <a:latin typeface="ITC Officina Sans Book" panose="020B0500000000000000" pitchFamily="34" charset="0"/>
              </a:rPr>
              <a:t>alémanique</a:t>
            </a:r>
            <a:endParaRPr lang="de-CH" altLang="de-DE" sz="2400" b="1" dirty="0">
              <a:latin typeface="ITC Officina Sans Book" panose="020B0500000000000000" pitchFamily="34" charset="0"/>
            </a:endParaRPr>
          </a:p>
        </p:txBody>
      </p:sp>
      <p:sp>
        <p:nvSpPr>
          <p:cNvPr id="134148" name="Rechteck 2">
            <a:extLst>
              <a:ext uri="{FF2B5EF4-FFF2-40B4-BE49-F238E27FC236}">
                <a16:creationId xmlns:a16="http://schemas.microsoft.com/office/drawing/2014/main" id="{1D6527E4-CDD3-4F3A-B43B-577C7BF16174}"/>
              </a:ext>
            </a:extLst>
          </p:cNvPr>
          <p:cNvSpPr>
            <a:spLocks noChangeArrowheads="1"/>
          </p:cNvSpPr>
          <p:nvPr/>
        </p:nvSpPr>
        <p:spPr bwMode="auto">
          <a:xfrm>
            <a:off x="712788" y="1539875"/>
            <a:ext cx="665162" cy="4857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sp>
        <p:nvSpPr>
          <p:cNvPr id="134149" name="Rechteck 3">
            <a:extLst>
              <a:ext uri="{FF2B5EF4-FFF2-40B4-BE49-F238E27FC236}">
                <a16:creationId xmlns:a16="http://schemas.microsoft.com/office/drawing/2014/main" id="{FFF7ABF6-3AB0-4D44-B64F-77EB4FCF14B7}"/>
              </a:ext>
            </a:extLst>
          </p:cNvPr>
          <p:cNvSpPr>
            <a:spLocks noChangeArrowheads="1"/>
          </p:cNvSpPr>
          <p:nvPr/>
        </p:nvSpPr>
        <p:spPr bwMode="auto">
          <a:xfrm>
            <a:off x="4481513" y="1316038"/>
            <a:ext cx="825500" cy="2555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sp>
        <p:nvSpPr>
          <p:cNvPr id="134150" name="Rectangle 7">
            <a:extLst>
              <a:ext uri="{FF2B5EF4-FFF2-40B4-BE49-F238E27FC236}">
                <a16:creationId xmlns:a16="http://schemas.microsoft.com/office/drawing/2014/main" id="{80765293-6E5F-4474-8E85-039BDDF17831}"/>
              </a:ext>
            </a:extLst>
          </p:cNvPr>
          <p:cNvSpPr>
            <a:spLocks noChangeArrowheads="1"/>
          </p:cNvSpPr>
          <p:nvPr/>
        </p:nvSpPr>
        <p:spPr bwMode="auto">
          <a:xfrm>
            <a:off x="836613" y="1335088"/>
            <a:ext cx="1325562" cy="13017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sp>
        <p:nvSpPr>
          <p:cNvPr id="134151" name="Rectangle 7">
            <a:extLst>
              <a:ext uri="{FF2B5EF4-FFF2-40B4-BE49-F238E27FC236}">
                <a16:creationId xmlns:a16="http://schemas.microsoft.com/office/drawing/2014/main" id="{F7ED9100-E7FB-43FA-8DED-3148D135B7F8}"/>
              </a:ext>
            </a:extLst>
          </p:cNvPr>
          <p:cNvSpPr>
            <a:spLocks noChangeArrowheads="1"/>
          </p:cNvSpPr>
          <p:nvPr/>
        </p:nvSpPr>
        <p:spPr bwMode="auto">
          <a:xfrm>
            <a:off x="611188" y="1354138"/>
            <a:ext cx="1651000" cy="18065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sp>
        <p:nvSpPr>
          <p:cNvPr id="134152" name="Rectangle 15">
            <a:extLst>
              <a:ext uri="{FF2B5EF4-FFF2-40B4-BE49-F238E27FC236}">
                <a16:creationId xmlns:a16="http://schemas.microsoft.com/office/drawing/2014/main" id="{19F8CB6D-C73B-4207-9BE4-6587324C74A7}"/>
              </a:ext>
            </a:extLst>
          </p:cNvPr>
          <p:cNvSpPr>
            <a:spLocks noChangeArrowheads="1"/>
          </p:cNvSpPr>
          <p:nvPr/>
        </p:nvSpPr>
        <p:spPr bwMode="auto">
          <a:xfrm>
            <a:off x="4408488" y="1268413"/>
            <a:ext cx="728662" cy="255587"/>
          </a:xfrm>
          <a:prstGeom prst="rect">
            <a:avLst/>
          </a:prstGeom>
          <a:solidFill>
            <a:schemeClr val="bg1"/>
          </a:solidFill>
          <a:ln w="9525" algn="ctr">
            <a:solidFill>
              <a:schemeClr val="bg1"/>
            </a:solidFill>
            <a:miter lim="800000"/>
            <a:headEnd/>
            <a:tailEnd/>
          </a:ln>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134153" name="Picture 10">
            <a:extLst>
              <a:ext uri="{FF2B5EF4-FFF2-40B4-BE49-F238E27FC236}">
                <a16:creationId xmlns:a16="http://schemas.microsoft.com/office/drawing/2014/main" id="{3381D60E-2DDA-4BCC-8AF3-B944F6F3E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363" y="1443038"/>
            <a:ext cx="1039812" cy="103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a:extLst>
              <a:ext uri="{FF2B5EF4-FFF2-40B4-BE49-F238E27FC236}">
                <a16:creationId xmlns:a16="http://schemas.microsoft.com/office/drawing/2014/main" id="{C9A3E0A8-D05E-4C51-88F4-F42D33DB1B13}"/>
              </a:ext>
            </a:extLst>
          </p:cNvPr>
          <p:cNvSpPr txBox="1"/>
          <p:nvPr/>
        </p:nvSpPr>
        <p:spPr>
          <a:xfrm>
            <a:off x="29074" y="6195950"/>
            <a:ext cx="4571793" cy="646331"/>
          </a:xfrm>
          <a:prstGeom prst="rect">
            <a:avLst/>
          </a:prstGeom>
          <a:noFill/>
        </p:spPr>
        <p:txBody>
          <a:bodyPr wrap="square">
            <a:spAutoFit/>
          </a:bodyPr>
          <a:lstStyle/>
          <a:p>
            <a:r>
              <a:rPr lang="de-CH" dirty="0">
                <a:latin typeface="ITC Officina Sans Book" pitchFamily="34" charset="0"/>
              </a:rPr>
              <a:t>Aktuelle Karte:</a:t>
            </a:r>
          </a:p>
          <a:p>
            <a:r>
              <a:rPr lang="de-CH" dirty="0">
                <a:latin typeface="ITC Officina Sans Book" pitchFamily="34" charset="0"/>
                <a:hlinkClick r:id="rId4"/>
              </a:rPr>
              <a:t>https://oeku.ch/gute-beispiele-karte/</a:t>
            </a:r>
            <a:endParaRPr lang="de-CH" dirty="0">
              <a:latin typeface="ITC Officina Sans Book"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b="1" dirty="0">
                <a:latin typeface="ITC Officina Sans Book" panose="020B0500000000000000" pitchFamily="34" charset="0"/>
              </a:rPr>
              <a:t>Les 10 étapes du Coq vert</a:t>
            </a: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26" y="1406525"/>
            <a:ext cx="8831920" cy="5046811"/>
          </a:xfrm>
          <a:prstGeom prst="rect">
            <a:avLst/>
          </a:prstGeom>
        </p:spPr>
      </p:pic>
      <p:pic>
        <p:nvPicPr>
          <p:cNvPr id="8" name="Image 7">
            <a:extLst>
              <a:ext uri="{FF2B5EF4-FFF2-40B4-BE49-F238E27FC236}">
                <a16:creationId xmlns:a16="http://schemas.microsoft.com/office/drawing/2014/main" id="{71661E47-B14F-8244-14F1-E7C2C4759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01" y="1555750"/>
            <a:ext cx="2901648" cy="2883976"/>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3016914" y="5877272"/>
            <a:ext cx="3096344" cy="323850"/>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dirty="0">
                <a:latin typeface="ITC Officina Sans Book" panose="020B0500000000000000" pitchFamily="34" charset="0"/>
              </a:rPr>
              <a:t>Les 10 étapes du Coq vert</a:t>
            </a:r>
            <a:endParaRPr lang="fr-CH" altLang="de-DE" sz="2400" b="1" dirty="0">
              <a:latin typeface="ITC Officina Sans Book" panose="020B0500000000000000" pitchFamily="34" charset="0"/>
            </a:endParaRP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26" y="1406525"/>
            <a:ext cx="8831920" cy="5046811"/>
          </a:xfrm>
          <a:prstGeom prst="rect">
            <a:avLst/>
          </a:prstGeom>
        </p:spPr>
      </p:pic>
      <p:pic>
        <p:nvPicPr>
          <p:cNvPr id="8" name="Image 7">
            <a:extLst>
              <a:ext uri="{FF2B5EF4-FFF2-40B4-BE49-F238E27FC236}">
                <a16:creationId xmlns:a16="http://schemas.microsoft.com/office/drawing/2014/main" id="{71661E47-B14F-8244-14F1-E7C2C4759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01" y="1555750"/>
            <a:ext cx="2901648" cy="2883976"/>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3491880" y="5517430"/>
            <a:ext cx="3888432" cy="323850"/>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spTree>
    <p:extLst>
      <p:ext uri="{BB962C8B-B14F-4D97-AF65-F5344CB8AC3E}">
        <p14:creationId xmlns:p14="http://schemas.microsoft.com/office/powerpoint/2010/main" val="252292163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dirty="0">
                <a:latin typeface="ITC Officina Sans Book" panose="020B0500000000000000" pitchFamily="34" charset="0"/>
              </a:rPr>
              <a:t>Les 10 étapes du Coq vert</a:t>
            </a:r>
            <a:endParaRPr lang="fr-CH" altLang="de-DE" sz="2400" b="1" dirty="0">
              <a:latin typeface="ITC Officina Sans Book" panose="020B0500000000000000" pitchFamily="34" charset="0"/>
            </a:endParaRP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26" y="1406525"/>
            <a:ext cx="8831920" cy="5046811"/>
          </a:xfrm>
          <a:prstGeom prst="rect">
            <a:avLst/>
          </a:prstGeom>
        </p:spPr>
      </p:pic>
      <p:pic>
        <p:nvPicPr>
          <p:cNvPr id="8" name="Image 7">
            <a:extLst>
              <a:ext uri="{FF2B5EF4-FFF2-40B4-BE49-F238E27FC236}">
                <a16:creationId xmlns:a16="http://schemas.microsoft.com/office/drawing/2014/main" id="{71661E47-B14F-8244-14F1-E7C2C4759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01" y="1555750"/>
            <a:ext cx="2901648" cy="2883976"/>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3835248" y="5161623"/>
            <a:ext cx="4000651" cy="323850"/>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spTree>
    <p:extLst>
      <p:ext uri="{BB962C8B-B14F-4D97-AF65-F5344CB8AC3E}">
        <p14:creationId xmlns:p14="http://schemas.microsoft.com/office/powerpoint/2010/main" val="527098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titel1">
            <a:extLst>
              <a:ext uri="{FF2B5EF4-FFF2-40B4-BE49-F238E27FC236}">
                <a16:creationId xmlns:a16="http://schemas.microsoft.com/office/drawing/2014/main" id="{ADF33B13-6448-488B-A078-B1F1090B7C75}"/>
              </a:ext>
            </a:extLst>
          </p:cNvPr>
          <p:cNvSpPr>
            <a:spLocks noGrp="1" noChangeArrowheads="1"/>
          </p:cNvSpPr>
          <p:nvPr>
            <p:ph type="title" idx="4294967295"/>
          </p:nvPr>
        </p:nvSpPr>
        <p:spPr>
          <a:xfrm>
            <a:off x="1042988" y="484188"/>
            <a:ext cx="6792912" cy="582612"/>
          </a:xfrm>
          <a:noFill/>
        </p:spPr>
        <p:txBody>
          <a:bodyPr/>
          <a:lstStyle/>
          <a:p>
            <a:pPr algn="ctr" eaLnBrk="1" hangingPunct="1"/>
            <a:r>
              <a:rPr lang="fr-CH" altLang="de-DE" sz="2800" b="1" dirty="0">
                <a:latin typeface="ITC Officina Sans Book" panose="020B0500000000000000" pitchFamily="34" charset="0"/>
              </a:rPr>
              <a:t>Formateurs et intervenants</a:t>
            </a:r>
          </a:p>
        </p:txBody>
      </p:sp>
      <p:sp>
        <p:nvSpPr>
          <p:cNvPr id="11" name="Rechteck 10">
            <a:extLst>
              <a:ext uri="{FF2B5EF4-FFF2-40B4-BE49-F238E27FC236}">
                <a16:creationId xmlns:a16="http://schemas.microsoft.com/office/drawing/2014/main" id="{BA2B5426-F418-49C4-8C3E-FFBDB3276C14}"/>
              </a:ext>
            </a:extLst>
          </p:cNvPr>
          <p:cNvSpPr/>
          <p:nvPr/>
        </p:nvSpPr>
        <p:spPr>
          <a:xfrm>
            <a:off x="11845925" y="2112963"/>
            <a:ext cx="373063" cy="53022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a:t>
            </a:r>
          </a:p>
        </p:txBody>
      </p:sp>
      <p:sp>
        <p:nvSpPr>
          <p:cNvPr id="12" name="Rechteck 11">
            <a:extLst>
              <a:ext uri="{FF2B5EF4-FFF2-40B4-BE49-F238E27FC236}">
                <a16:creationId xmlns:a16="http://schemas.microsoft.com/office/drawing/2014/main" id="{156A85A8-86B5-46D1-B65E-2FE3640B56BA}"/>
              </a:ext>
            </a:extLst>
          </p:cNvPr>
          <p:cNvSpPr/>
          <p:nvPr/>
        </p:nvSpPr>
        <p:spPr>
          <a:xfrm>
            <a:off x="13381038" y="2124075"/>
            <a:ext cx="373062" cy="53022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a:t>
            </a:r>
          </a:p>
        </p:txBody>
      </p:sp>
      <p:sp>
        <p:nvSpPr>
          <p:cNvPr id="13" name="Rechteck 12">
            <a:extLst>
              <a:ext uri="{FF2B5EF4-FFF2-40B4-BE49-F238E27FC236}">
                <a16:creationId xmlns:a16="http://schemas.microsoft.com/office/drawing/2014/main" id="{43DA30E4-4E48-4CB8-8F6F-7F0E98E3254C}"/>
              </a:ext>
            </a:extLst>
          </p:cNvPr>
          <p:cNvSpPr/>
          <p:nvPr/>
        </p:nvSpPr>
        <p:spPr>
          <a:xfrm>
            <a:off x="14924088" y="2124075"/>
            <a:ext cx="373062" cy="53022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a:t>
            </a:r>
          </a:p>
        </p:txBody>
      </p:sp>
      <p:sp>
        <p:nvSpPr>
          <p:cNvPr id="14" name="Rechteck 13">
            <a:extLst>
              <a:ext uri="{FF2B5EF4-FFF2-40B4-BE49-F238E27FC236}">
                <a16:creationId xmlns:a16="http://schemas.microsoft.com/office/drawing/2014/main" id="{F83BA695-3337-4535-9ACD-98D3BDAECD8F}"/>
              </a:ext>
            </a:extLst>
          </p:cNvPr>
          <p:cNvSpPr/>
          <p:nvPr/>
        </p:nvSpPr>
        <p:spPr>
          <a:xfrm>
            <a:off x="16438563" y="2117725"/>
            <a:ext cx="373062" cy="531813"/>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9</a:t>
            </a:r>
          </a:p>
        </p:txBody>
      </p:sp>
      <p:sp>
        <p:nvSpPr>
          <p:cNvPr id="15" name="Rechteck 14">
            <a:extLst>
              <a:ext uri="{FF2B5EF4-FFF2-40B4-BE49-F238E27FC236}">
                <a16:creationId xmlns:a16="http://schemas.microsoft.com/office/drawing/2014/main" id="{FB7B707C-5B34-4FF8-A0FB-71D7406ED3D1}"/>
              </a:ext>
            </a:extLst>
          </p:cNvPr>
          <p:cNvSpPr/>
          <p:nvPr/>
        </p:nvSpPr>
        <p:spPr>
          <a:xfrm>
            <a:off x="17929225" y="2108200"/>
            <a:ext cx="561975" cy="53022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r>
              <a:rPr lang="de-DE"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10</a:t>
            </a:r>
          </a:p>
        </p:txBody>
      </p:sp>
      <p:pic>
        <p:nvPicPr>
          <p:cNvPr id="16393" name="Grafik 15" descr="C:\Users\Kurt Aufdereggen\AppData\Local\Microsoft\Windows\INetCache\Content.Word\Logo_GG_CMYK-web.jpg">
            <a:extLst>
              <a:ext uri="{FF2B5EF4-FFF2-40B4-BE49-F238E27FC236}">
                <a16:creationId xmlns:a16="http://schemas.microsoft.com/office/drawing/2014/main" id="{34CD71B5-F7B1-4CAB-B1DE-0FD439D0F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9575" y="1633538"/>
            <a:ext cx="9144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descr="Une image contenant personne, extérieur&#10;&#10;Description générée automatiquement">
            <a:extLst>
              <a:ext uri="{FF2B5EF4-FFF2-40B4-BE49-F238E27FC236}">
                <a16:creationId xmlns:a16="http://schemas.microsoft.com/office/drawing/2014/main" id="{14206DFB-9912-1241-A3DA-0A12A1409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10" y="1713434"/>
            <a:ext cx="1872208" cy="1872208"/>
          </a:xfrm>
          <a:prstGeom prst="rect">
            <a:avLst/>
          </a:prstGeom>
        </p:spPr>
      </p:pic>
      <p:sp>
        <p:nvSpPr>
          <p:cNvPr id="19" name="ZoneTexte 18">
            <a:extLst>
              <a:ext uri="{FF2B5EF4-FFF2-40B4-BE49-F238E27FC236}">
                <a16:creationId xmlns:a16="http://schemas.microsoft.com/office/drawing/2014/main" id="{BC866068-6580-8B4A-B8A5-99981F022C36}"/>
              </a:ext>
            </a:extLst>
          </p:cNvPr>
          <p:cNvSpPr txBox="1"/>
          <p:nvPr/>
        </p:nvSpPr>
        <p:spPr>
          <a:xfrm>
            <a:off x="2567647" y="1713434"/>
            <a:ext cx="5832648" cy="4438203"/>
          </a:xfrm>
          <a:prstGeom prst="rect">
            <a:avLst/>
          </a:prstGeom>
          <a:solidFill>
            <a:srgbClr val="DDE0EE"/>
          </a:solidFill>
        </p:spPr>
        <p:txBody>
          <a:bodyPr wrap="square">
            <a:spAutoFit/>
          </a:bodyPr>
          <a:lstStyle/>
          <a:p>
            <a:pPr marL="228600"/>
            <a:r>
              <a:rPr lang="fr-CH" b="1" dirty="0">
                <a:effectLst/>
                <a:latin typeface="+mn-lt"/>
                <a:ea typeface="Times New Roman" panose="02020603050405020304" pitchFamily="18" charset="0"/>
              </a:rPr>
              <a:t>Stefanie Huber, formatrice</a:t>
            </a:r>
          </a:p>
          <a:p>
            <a:pPr marL="228600"/>
            <a:endParaRPr lang="fr-CH" sz="1400" dirty="0">
              <a:latin typeface="+mn-lt"/>
              <a:ea typeface="Times New Roman" panose="02020603050405020304" pitchFamily="18" charset="0"/>
            </a:endParaRPr>
          </a:p>
          <a:p>
            <a:pPr marL="228600"/>
            <a:r>
              <a:rPr lang="fr-CH" b="1" dirty="0">
                <a:effectLst/>
                <a:latin typeface="+mn-lt"/>
                <a:ea typeface="Times New Roman" panose="02020603050405020304" pitchFamily="18" charset="0"/>
              </a:rPr>
              <a:t>Titres:</a:t>
            </a:r>
            <a:endParaRPr lang="fr-CH" dirty="0">
              <a:effectLst/>
              <a:latin typeface="+mn-lt"/>
              <a:ea typeface="Times New Roman" panose="02020603050405020304" pitchFamily="18" charset="0"/>
            </a:endParaRPr>
          </a:p>
          <a:p>
            <a:pPr marL="342900" lvl="0" indent="-342900">
              <a:lnSpc>
                <a:spcPct val="150000"/>
              </a:lnSpc>
              <a:spcAft>
                <a:spcPts val="600"/>
              </a:spcAft>
              <a:tabLst>
                <a:tab pos="457200" algn="l"/>
              </a:tabLst>
            </a:pPr>
            <a:r>
              <a:rPr lang="fr-CH" sz="1400" dirty="0">
                <a:effectLst/>
                <a:latin typeface="+mn-lt"/>
                <a:ea typeface="Times New Roman" panose="02020603050405020304" pitchFamily="18" charset="0"/>
              </a:rPr>
              <a:t>Diplôme en études de sciences environnementales EPF Zurich</a:t>
            </a:r>
          </a:p>
          <a:p>
            <a:pPr marL="342900" lvl="0" indent="-342900">
              <a:lnSpc>
                <a:spcPct val="150000"/>
              </a:lnSpc>
              <a:spcAft>
                <a:spcPts val="600"/>
              </a:spcAft>
              <a:tabLst>
                <a:tab pos="457200" algn="l"/>
              </a:tabLst>
            </a:pPr>
            <a:r>
              <a:rPr lang="fr-CH" sz="1400" dirty="0">
                <a:effectLst/>
                <a:latin typeface="+mn-lt"/>
                <a:ea typeface="Times New Roman" panose="02020603050405020304" pitchFamily="18" charset="0"/>
              </a:rPr>
              <a:t>Diplôme en pédagogie environnementale</a:t>
            </a:r>
          </a:p>
          <a:p>
            <a:pPr marL="228600">
              <a:lnSpc>
                <a:spcPct val="150000"/>
              </a:lnSpc>
              <a:spcAft>
                <a:spcPts val="600"/>
              </a:spcAft>
            </a:pPr>
            <a:r>
              <a:rPr lang="fr-CH" b="1" dirty="0">
                <a:effectLst/>
                <a:latin typeface="+mn-lt"/>
                <a:ea typeface="Times New Roman" panose="02020603050405020304" pitchFamily="18" charset="0"/>
              </a:rPr>
              <a:t>Fonctions:</a:t>
            </a:r>
            <a:endParaRPr lang="fr-CH" dirty="0">
              <a:effectLst/>
              <a:latin typeface="+mn-lt"/>
              <a:ea typeface="Times New Roman" panose="02020603050405020304" pitchFamily="18" charset="0"/>
            </a:endParaRPr>
          </a:p>
          <a:p>
            <a:pPr marL="342900" lvl="0" indent="-342900">
              <a:lnSpc>
                <a:spcPct val="150000"/>
              </a:lnSpc>
              <a:spcAft>
                <a:spcPts val="600"/>
              </a:spcAft>
              <a:tabLst>
                <a:tab pos="457200" algn="l"/>
              </a:tabLst>
            </a:pPr>
            <a:r>
              <a:rPr lang="fr-CH" sz="1400" dirty="0">
                <a:effectLst/>
                <a:latin typeface="+mn-lt"/>
                <a:ea typeface="Times New Roman" panose="02020603050405020304" pitchFamily="18" charset="0"/>
              </a:rPr>
              <a:t>Fondatrice du bureau de conseil « </a:t>
            </a:r>
            <a:r>
              <a:rPr lang="fr-CH" sz="1400" dirty="0" err="1">
                <a:effectLst/>
                <a:latin typeface="+mn-lt"/>
                <a:ea typeface="Times New Roman" panose="02020603050405020304" pitchFamily="18" charset="0"/>
              </a:rPr>
              <a:t>enerhub</a:t>
            </a:r>
            <a:r>
              <a:rPr lang="fr-CH" sz="1400" dirty="0">
                <a:effectLst/>
                <a:latin typeface="+mn-lt"/>
                <a:ea typeface="Times New Roman" panose="02020603050405020304" pitchFamily="18" charset="0"/>
              </a:rPr>
              <a:t> </a:t>
            </a:r>
            <a:r>
              <a:rPr lang="fr-CH" sz="1400" dirty="0" err="1">
                <a:effectLst/>
                <a:latin typeface="+mn-lt"/>
                <a:ea typeface="Times New Roman" panose="02020603050405020304" pitchFamily="18" charset="0"/>
              </a:rPr>
              <a:t>GmbH</a:t>
            </a:r>
            <a:r>
              <a:rPr lang="fr-CH" sz="1400" dirty="0">
                <a:effectLst/>
                <a:latin typeface="+mn-lt"/>
                <a:ea typeface="Times New Roman" panose="02020603050405020304" pitchFamily="18" charset="0"/>
              </a:rPr>
              <a:t> »</a:t>
            </a:r>
          </a:p>
          <a:p>
            <a:pPr marL="342900" lvl="0" indent="-342900">
              <a:lnSpc>
                <a:spcPct val="150000"/>
              </a:lnSpc>
              <a:spcAft>
                <a:spcPts val="600"/>
              </a:spcAft>
              <a:tabLst>
                <a:tab pos="457200" algn="l"/>
              </a:tabLst>
            </a:pPr>
            <a:r>
              <a:rPr lang="fr-CH" sz="1400" dirty="0">
                <a:effectLst/>
                <a:latin typeface="+mn-lt"/>
                <a:ea typeface="Times New Roman" panose="02020603050405020304" pitchFamily="18" charset="0"/>
              </a:rPr>
              <a:t>Conseillère et auditrice Cité de l’énergie</a:t>
            </a:r>
          </a:p>
          <a:p>
            <a:pPr marL="342900" lvl="0" indent="-342900">
              <a:lnSpc>
                <a:spcPct val="150000"/>
              </a:lnSpc>
              <a:spcAft>
                <a:spcPts val="600"/>
              </a:spcAft>
              <a:tabLst>
                <a:tab pos="457200" algn="l"/>
              </a:tabLst>
            </a:pPr>
            <a:r>
              <a:rPr lang="fr-CH" sz="1400" dirty="0">
                <a:effectLst/>
                <a:latin typeface="+mn-lt"/>
                <a:ea typeface="Times New Roman" panose="02020603050405020304" pitchFamily="18" charset="0"/>
              </a:rPr>
              <a:t>Direction régionale et collaboratrice communication de Cité de l’énergie</a:t>
            </a:r>
          </a:p>
          <a:p>
            <a:pPr marL="342900" lvl="0" indent="-342900">
              <a:lnSpc>
                <a:spcPct val="150000"/>
              </a:lnSpc>
              <a:spcAft>
                <a:spcPts val="600"/>
              </a:spcAft>
              <a:tabLst>
                <a:tab pos="457200" algn="l"/>
              </a:tabLst>
            </a:pPr>
            <a:r>
              <a:rPr lang="fr-CH" sz="1400" dirty="0">
                <a:effectLst/>
                <a:latin typeface="+mn-lt"/>
                <a:ea typeface="Times New Roman" panose="02020603050405020304" pitchFamily="18" charset="0"/>
              </a:rPr>
              <a:t>Conseillère et auditrice (en formation) Coq vert</a:t>
            </a:r>
          </a:p>
          <a:p>
            <a:pPr marL="342900" lvl="0" indent="-342900">
              <a:lnSpc>
                <a:spcPct val="150000"/>
              </a:lnSpc>
              <a:spcAft>
                <a:spcPts val="600"/>
              </a:spcAft>
              <a:tabLst>
                <a:tab pos="457200" algn="l"/>
              </a:tabLst>
            </a:pPr>
            <a:r>
              <a:rPr lang="fr-CH" sz="1400" dirty="0">
                <a:effectLst/>
                <a:latin typeface="+mn-lt"/>
                <a:ea typeface="Times New Roman" panose="02020603050405020304" pitchFamily="18" charset="0"/>
              </a:rPr>
              <a:t>Délégué à l’environnement de la paroisse catholique de Dübendorf</a:t>
            </a:r>
          </a:p>
          <a:p>
            <a:pPr>
              <a:lnSpc>
                <a:spcPct val="150000"/>
              </a:lnSpc>
              <a:spcAft>
                <a:spcPts val="600"/>
              </a:spcAft>
            </a:pPr>
            <a:r>
              <a:rPr lang="fr-CH" sz="1400" dirty="0">
                <a:effectLst/>
                <a:latin typeface="+mn-lt"/>
                <a:ea typeface="Times New Roman" panose="02020603050405020304" pitchFamily="18" charset="0"/>
              </a:rPr>
              <a:t>Autres mandats dans le domaine énergie et climat pour les communes </a:t>
            </a:r>
            <a:endParaRPr lang="fr-CH" sz="1400" dirty="0">
              <a:latin typeface="+mn-lt"/>
            </a:endParaRPr>
          </a:p>
        </p:txBody>
      </p:sp>
    </p:spTree>
    <p:extLst>
      <p:ext uri="{BB962C8B-B14F-4D97-AF65-F5344CB8AC3E}">
        <p14:creationId xmlns:p14="http://schemas.microsoft.com/office/powerpoint/2010/main" val="290836385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971600" y="385882"/>
            <a:ext cx="6841108" cy="772852"/>
          </a:xfrm>
          <a:noFill/>
        </p:spPr>
        <p:txBody>
          <a:bodyPr/>
          <a:lstStyle/>
          <a:p>
            <a:pPr eaLnBrk="1" hangingPunct="1"/>
            <a:r>
              <a:rPr lang="fr-CH" altLang="de-DE" sz="2400" b="1" dirty="0">
                <a:latin typeface="ITC Officina Sans Book" panose="020B0500000000000000" pitchFamily="34" charset="0"/>
              </a:rPr>
              <a:t>Les 10 étapes </a:t>
            </a:r>
            <a:br>
              <a:rPr lang="fr-CH" altLang="de-DE" sz="2400" b="1" dirty="0">
                <a:latin typeface="ITC Officina Sans Book" panose="020B0500000000000000" pitchFamily="34" charset="0"/>
              </a:rPr>
            </a:br>
            <a:r>
              <a:rPr lang="fr-CH" altLang="de-DE" sz="2400" b="1" dirty="0">
                <a:latin typeface="ITC Officina Sans Book" panose="020B0500000000000000" pitchFamily="34" charset="0"/>
              </a:rPr>
              <a:t>du Coq vert</a:t>
            </a: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26" y="1406525"/>
            <a:ext cx="8831920" cy="5046811"/>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4034909" y="4822047"/>
            <a:ext cx="1647826" cy="360065"/>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4" name="Image 3">
            <a:extLst>
              <a:ext uri="{FF2B5EF4-FFF2-40B4-BE49-F238E27FC236}">
                <a16:creationId xmlns:a16="http://schemas.microsoft.com/office/drawing/2014/main" id="{F07E964A-AB0E-5002-BD58-3AFDDE737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555" y="0"/>
            <a:ext cx="5730280" cy="3820186"/>
          </a:xfrm>
          <a:prstGeom prst="rect">
            <a:avLst/>
          </a:prstGeom>
        </p:spPr>
      </p:pic>
    </p:spTree>
    <p:extLst>
      <p:ext uri="{BB962C8B-B14F-4D97-AF65-F5344CB8AC3E}">
        <p14:creationId xmlns:p14="http://schemas.microsoft.com/office/powerpoint/2010/main" val="41398821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dirty="0">
                <a:latin typeface="ITC Officina Sans Book" panose="020B0500000000000000" pitchFamily="34" charset="0"/>
              </a:rPr>
              <a:t>Les 10 étapes du Coq vert</a:t>
            </a:r>
            <a:endParaRPr lang="fr-CH" altLang="de-DE" sz="2400" b="1" dirty="0">
              <a:latin typeface="ITC Officina Sans Book" panose="020B0500000000000000" pitchFamily="34" charset="0"/>
            </a:endParaRP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26" y="1406525"/>
            <a:ext cx="8831920" cy="5046811"/>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4211960" y="4566006"/>
            <a:ext cx="3182789" cy="303154"/>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4" name="Image 3">
            <a:extLst>
              <a:ext uri="{FF2B5EF4-FFF2-40B4-BE49-F238E27FC236}">
                <a16:creationId xmlns:a16="http://schemas.microsoft.com/office/drawing/2014/main" id="{15D3717B-CA14-BCF2-4164-54D3A0560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594206"/>
            <a:ext cx="3505200" cy="2324100"/>
          </a:xfrm>
          <a:prstGeom prst="rect">
            <a:avLst/>
          </a:prstGeom>
        </p:spPr>
      </p:pic>
    </p:spTree>
    <p:extLst>
      <p:ext uri="{BB962C8B-B14F-4D97-AF65-F5344CB8AC3E}">
        <p14:creationId xmlns:p14="http://schemas.microsoft.com/office/powerpoint/2010/main" val="246277828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dirty="0">
                <a:latin typeface="ITC Officina Sans Book" panose="020B0500000000000000" pitchFamily="34" charset="0"/>
              </a:rPr>
              <a:t>Les 10 étapes du Coq vert</a:t>
            </a:r>
            <a:endParaRPr lang="fr-CH" altLang="de-DE" sz="2400" b="1" dirty="0">
              <a:latin typeface="ITC Officina Sans Book" panose="020B0500000000000000" pitchFamily="34" charset="0"/>
            </a:endParaRP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26" y="1406525"/>
            <a:ext cx="8831920" cy="5046811"/>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4787900" y="4178143"/>
            <a:ext cx="3182789" cy="303154"/>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5" name="Image 4">
            <a:extLst>
              <a:ext uri="{FF2B5EF4-FFF2-40B4-BE49-F238E27FC236}">
                <a16:creationId xmlns:a16="http://schemas.microsoft.com/office/drawing/2014/main" id="{878563B9-D407-9745-2CE8-900EDE6A5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24" y="2924176"/>
            <a:ext cx="4032250" cy="1594589"/>
          </a:xfrm>
          <a:prstGeom prst="rect">
            <a:avLst/>
          </a:prstGeom>
        </p:spPr>
      </p:pic>
    </p:spTree>
    <p:extLst>
      <p:ext uri="{BB962C8B-B14F-4D97-AF65-F5344CB8AC3E}">
        <p14:creationId xmlns:p14="http://schemas.microsoft.com/office/powerpoint/2010/main" val="84135815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dirty="0">
                <a:latin typeface="ITC Officina Sans Book" panose="020B0500000000000000" pitchFamily="34" charset="0"/>
              </a:rPr>
              <a:t>Les 10 étapes du Coq vert</a:t>
            </a:r>
            <a:endParaRPr lang="fr-CH" altLang="de-DE" sz="2400" b="1" dirty="0">
              <a:latin typeface="ITC Officina Sans Book" panose="020B0500000000000000" pitchFamily="34" charset="0"/>
            </a:endParaRP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26" y="1406524"/>
            <a:ext cx="8854318" cy="5046811"/>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4835531" y="3861048"/>
            <a:ext cx="4183790" cy="372036"/>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5" name="Image 4">
            <a:extLst>
              <a:ext uri="{FF2B5EF4-FFF2-40B4-BE49-F238E27FC236}">
                <a16:creationId xmlns:a16="http://schemas.microsoft.com/office/drawing/2014/main" id="{878563B9-D407-9745-2CE8-900EDE6A5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26" y="2862317"/>
            <a:ext cx="4032250" cy="1594589"/>
          </a:xfrm>
          <a:prstGeom prst="rect">
            <a:avLst/>
          </a:prstGeom>
        </p:spPr>
      </p:pic>
    </p:spTree>
    <p:extLst>
      <p:ext uri="{BB962C8B-B14F-4D97-AF65-F5344CB8AC3E}">
        <p14:creationId xmlns:p14="http://schemas.microsoft.com/office/powerpoint/2010/main" val="257818953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dirty="0">
                <a:latin typeface="ITC Officina Sans Book" panose="020B0500000000000000" pitchFamily="34" charset="0"/>
              </a:rPr>
              <a:t>Les 10 étapes du Coq vert</a:t>
            </a:r>
            <a:endParaRPr lang="fr-CH" altLang="de-DE" sz="2400" b="1" dirty="0">
              <a:latin typeface="ITC Officina Sans Book" panose="020B0500000000000000" pitchFamily="34" charset="0"/>
            </a:endParaRP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26" y="1406525"/>
            <a:ext cx="8831920" cy="5046811"/>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4887054" y="3473240"/>
            <a:ext cx="3182789" cy="456690"/>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8" name="Grafik 1">
            <a:extLst>
              <a:ext uri="{FF2B5EF4-FFF2-40B4-BE49-F238E27FC236}">
                <a16:creationId xmlns:a16="http://schemas.microsoft.com/office/drawing/2014/main" id="{00813669-1F5B-4B15-5E68-21D9A3A445B6}"/>
              </a:ext>
            </a:extLst>
          </p:cNvPr>
          <p:cNvPicPr>
            <a:picLocks noChangeAspect="1"/>
          </p:cNvPicPr>
          <p:nvPr/>
        </p:nvPicPr>
        <p:blipFill>
          <a:blip r:embed="rId3"/>
          <a:stretch>
            <a:fillRect/>
          </a:stretch>
        </p:blipFill>
        <p:spPr>
          <a:xfrm rot="21399130">
            <a:off x="1425305" y="1636105"/>
            <a:ext cx="2225837" cy="3272903"/>
          </a:xfrm>
          <a:prstGeom prst="rect">
            <a:avLst/>
          </a:prstGeom>
          <a:effectLst>
            <a:outerShdw blurRad="50800" dist="38100" dir="2700000" algn="tl" rotWithShape="0">
              <a:prstClr val="black">
                <a:alpha val="40000"/>
              </a:prstClr>
            </a:outerShdw>
          </a:effectLst>
          <a:scene3d>
            <a:camera prst="orthographicFront"/>
            <a:lightRig rig="balanced" dir="t"/>
          </a:scene3d>
          <a:sp3d prstMaterial="matte"/>
        </p:spPr>
      </p:pic>
    </p:spTree>
    <p:extLst>
      <p:ext uri="{BB962C8B-B14F-4D97-AF65-F5344CB8AC3E}">
        <p14:creationId xmlns:p14="http://schemas.microsoft.com/office/powerpoint/2010/main" val="155148727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dirty="0">
                <a:latin typeface="ITC Officina Sans Book" panose="020B0500000000000000" pitchFamily="34" charset="0"/>
              </a:rPr>
              <a:t>Les 10 étapes du Coq vert</a:t>
            </a:r>
            <a:endParaRPr lang="fr-CH" altLang="de-DE" sz="2400" b="1" dirty="0">
              <a:latin typeface="ITC Officina Sans Book" panose="020B0500000000000000" pitchFamily="34" charset="0"/>
            </a:endParaRP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40" y="1398720"/>
            <a:ext cx="8831920" cy="5046811"/>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4985868" y="3156414"/>
            <a:ext cx="1242316" cy="416602"/>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9" name="Grafik 7" descr="Lupe">
            <a:extLst>
              <a:ext uri="{FF2B5EF4-FFF2-40B4-BE49-F238E27FC236}">
                <a16:creationId xmlns:a16="http://schemas.microsoft.com/office/drawing/2014/main" id="{7A9B70CC-D831-7AB7-B399-F7DDB7E96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00000">
            <a:off x="-1601788" y="222459"/>
            <a:ext cx="6324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570EB6FD-BC87-D779-ABD8-AF0D90A1A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049" y="1857757"/>
            <a:ext cx="2077019" cy="2064369"/>
          </a:xfrm>
          <a:prstGeom prst="rect">
            <a:avLst/>
          </a:prstGeom>
        </p:spPr>
      </p:pic>
    </p:spTree>
    <p:extLst>
      <p:ext uri="{BB962C8B-B14F-4D97-AF65-F5344CB8AC3E}">
        <p14:creationId xmlns:p14="http://schemas.microsoft.com/office/powerpoint/2010/main" val="323484606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dirty="0">
                <a:latin typeface="ITC Officina Sans Book" panose="020B0500000000000000" pitchFamily="34" charset="0"/>
              </a:rPr>
              <a:t>Les 10 étapes du Coq vert</a:t>
            </a:r>
            <a:endParaRPr lang="fr-CH" altLang="de-DE" sz="2400" b="1" dirty="0">
              <a:latin typeface="ITC Officina Sans Book" panose="020B0500000000000000" pitchFamily="34" charset="0"/>
            </a:endParaRP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40" y="1398720"/>
            <a:ext cx="8831920" cy="5046811"/>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5113446" y="2780928"/>
            <a:ext cx="970722" cy="416602"/>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12" name="Grafik 2" descr="Ein Bild, das Person, drinnen, Mann, Tisch enthält.&#10;&#10;Automatisch generierte Beschreibung">
            <a:extLst>
              <a:ext uri="{FF2B5EF4-FFF2-40B4-BE49-F238E27FC236}">
                <a16:creationId xmlns:a16="http://schemas.microsoft.com/office/drawing/2014/main" id="{5B9BC6CC-2239-9255-C5DB-C46843F46940}"/>
              </a:ext>
            </a:extLst>
          </p:cNvPr>
          <p:cNvPicPr>
            <a:picLocks noChangeAspect="1"/>
          </p:cNvPicPr>
          <p:nvPr/>
        </p:nvPicPr>
        <p:blipFill>
          <a:blip r:embed="rId3"/>
          <a:stretch>
            <a:fillRect/>
          </a:stretch>
        </p:blipFill>
        <p:spPr>
          <a:xfrm rot="21442012">
            <a:off x="515791" y="1475347"/>
            <a:ext cx="3387725" cy="22558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288611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dirty="0">
                <a:latin typeface="ITC Officina Sans Book" panose="020B0500000000000000" pitchFamily="34" charset="0"/>
              </a:rPr>
              <a:t>Les 10 étapes du Coq vert</a:t>
            </a:r>
            <a:endParaRPr lang="fr-CH" altLang="de-DE" sz="2400" b="1" dirty="0">
              <a:latin typeface="ITC Officina Sans Book" panose="020B0500000000000000" pitchFamily="34" charset="0"/>
            </a:endParaRP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40" y="1398720"/>
            <a:ext cx="8831920" cy="5046811"/>
          </a:xfrm>
          <a:prstGeom prst="rect">
            <a:avLst/>
          </a:prstGeom>
        </p:spPr>
      </p:pic>
      <p:sp>
        <p:nvSpPr>
          <p:cNvPr id="136199" name="Rectangle 5">
            <a:extLst>
              <a:ext uri="{FF2B5EF4-FFF2-40B4-BE49-F238E27FC236}">
                <a16:creationId xmlns:a16="http://schemas.microsoft.com/office/drawing/2014/main" id="{D0AD1680-7EAB-46D3-858E-3C1FDDC53DEE}"/>
              </a:ext>
            </a:extLst>
          </p:cNvPr>
          <p:cNvSpPr>
            <a:spLocks noChangeArrowheads="1"/>
          </p:cNvSpPr>
          <p:nvPr/>
        </p:nvSpPr>
        <p:spPr bwMode="auto">
          <a:xfrm>
            <a:off x="5113446" y="2780928"/>
            <a:ext cx="970722" cy="416602"/>
          </a:xfrm>
          <a:prstGeom prst="rect">
            <a:avLst/>
          </a:prstGeom>
          <a:noFill/>
          <a:ln w="25400">
            <a:solidFill>
              <a:srgbClr val="CC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11" name="Grafik 2" descr="Ein Bild, das Person, draußen, stehend, Personen enthält.&#10;&#10;Automatisch generierte Beschreibung">
            <a:extLst>
              <a:ext uri="{FF2B5EF4-FFF2-40B4-BE49-F238E27FC236}">
                <a16:creationId xmlns:a16="http://schemas.microsoft.com/office/drawing/2014/main" id="{921DE58A-D318-B9AA-F114-A163D663A385}"/>
              </a:ext>
            </a:extLst>
          </p:cNvPr>
          <p:cNvPicPr>
            <a:picLocks noChangeAspect="1" noChangeArrowheads="1"/>
          </p:cNvPicPr>
          <p:nvPr/>
        </p:nvPicPr>
        <p:blipFill>
          <a:blip r:embed="rId3"/>
          <a:srcRect r="636"/>
          <a:stretch>
            <a:fillRect/>
          </a:stretch>
        </p:blipFill>
        <p:spPr bwMode="auto">
          <a:xfrm rot="21434334">
            <a:off x="769142" y="1483078"/>
            <a:ext cx="3230563" cy="2166938"/>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565393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Folientitel1">
            <a:extLst>
              <a:ext uri="{FF2B5EF4-FFF2-40B4-BE49-F238E27FC236}">
                <a16:creationId xmlns:a16="http://schemas.microsoft.com/office/drawing/2014/main" id="{A5EE2812-3991-4D07-B4CA-BE89C80978FE}"/>
              </a:ext>
            </a:extLst>
          </p:cNvPr>
          <p:cNvSpPr>
            <a:spLocks noGrp="1" noChangeArrowheads="1"/>
          </p:cNvSpPr>
          <p:nvPr>
            <p:ph type="title" idx="4294967295"/>
          </p:nvPr>
        </p:nvSpPr>
        <p:spPr>
          <a:xfrm>
            <a:off x="1066800" y="484188"/>
            <a:ext cx="6769100" cy="582612"/>
          </a:xfrm>
          <a:noFill/>
        </p:spPr>
        <p:txBody>
          <a:bodyPr/>
          <a:lstStyle/>
          <a:p>
            <a:pPr eaLnBrk="1" hangingPunct="1"/>
            <a:r>
              <a:rPr lang="de-CH" altLang="de-DE" sz="2400" b="1" dirty="0">
                <a:latin typeface="ITC Officina Sans Book" panose="020B0500000000000000" pitchFamily="34" charset="0"/>
              </a:rPr>
              <a:t>Le Coq </a:t>
            </a:r>
            <a:r>
              <a:rPr lang="de-CH" altLang="de-DE" sz="2400" b="1" dirty="0" err="1">
                <a:latin typeface="ITC Officina Sans Book" panose="020B0500000000000000" pitchFamily="34" charset="0"/>
              </a:rPr>
              <a:t>vert</a:t>
            </a:r>
            <a:r>
              <a:rPr lang="de-CH" altLang="de-DE" sz="2400" b="1" dirty="0">
                <a:latin typeface="ITC Officina Sans Book" panose="020B0500000000000000" pitchFamily="34" charset="0"/>
              </a:rPr>
              <a:t> en Suisse</a:t>
            </a:r>
          </a:p>
        </p:txBody>
      </p:sp>
      <p:sp>
        <p:nvSpPr>
          <p:cNvPr id="134148" name="Rechteck 2">
            <a:extLst>
              <a:ext uri="{FF2B5EF4-FFF2-40B4-BE49-F238E27FC236}">
                <a16:creationId xmlns:a16="http://schemas.microsoft.com/office/drawing/2014/main" id="{1D6527E4-CDD3-4F3A-B43B-577C7BF16174}"/>
              </a:ext>
            </a:extLst>
          </p:cNvPr>
          <p:cNvSpPr>
            <a:spLocks noChangeArrowheads="1"/>
          </p:cNvSpPr>
          <p:nvPr/>
        </p:nvSpPr>
        <p:spPr bwMode="auto">
          <a:xfrm>
            <a:off x="712788" y="1539875"/>
            <a:ext cx="665162" cy="4857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sp>
        <p:nvSpPr>
          <p:cNvPr id="134149" name="Rechteck 3">
            <a:extLst>
              <a:ext uri="{FF2B5EF4-FFF2-40B4-BE49-F238E27FC236}">
                <a16:creationId xmlns:a16="http://schemas.microsoft.com/office/drawing/2014/main" id="{FFF7ABF6-3AB0-4D44-B64F-77EB4FCF14B7}"/>
              </a:ext>
            </a:extLst>
          </p:cNvPr>
          <p:cNvSpPr>
            <a:spLocks noChangeArrowheads="1"/>
          </p:cNvSpPr>
          <p:nvPr/>
        </p:nvSpPr>
        <p:spPr bwMode="auto">
          <a:xfrm>
            <a:off x="4481513" y="1316038"/>
            <a:ext cx="825500" cy="2555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sp>
        <p:nvSpPr>
          <p:cNvPr id="134150" name="Rectangle 7">
            <a:extLst>
              <a:ext uri="{FF2B5EF4-FFF2-40B4-BE49-F238E27FC236}">
                <a16:creationId xmlns:a16="http://schemas.microsoft.com/office/drawing/2014/main" id="{80765293-6E5F-4474-8E85-039BDDF17831}"/>
              </a:ext>
            </a:extLst>
          </p:cNvPr>
          <p:cNvSpPr>
            <a:spLocks noChangeArrowheads="1"/>
          </p:cNvSpPr>
          <p:nvPr/>
        </p:nvSpPr>
        <p:spPr bwMode="auto">
          <a:xfrm>
            <a:off x="836613" y="1335088"/>
            <a:ext cx="1325562" cy="13017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sp>
        <p:nvSpPr>
          <p:cNvPr id="134151" name="Rectangle 7">
            <a:extLst>
              <a:ext uri="{FF2B5EF4-FFF2-40B4-BE49-F238E27FC236}">
                <a16:creationId xmlns:a16="http://schemas.microsoft.com/office/drawing/2014/main" id="{F7ED9100-E7FB-43FA-8DED-3148D135B7F8}"/>
              </a:ext>
            </a:extLst>
          </p:cNvPr>
          <p:cNvSpPr>
            <a:spLocks noChangeArrowheads="1"/>
          </p:cNvSpPr>
          <p:nvPr/>
        </p:nvSpPr>
        <p:spPr bwMode="auto">
          <a:xfrm>
            <a:off x="611188" y="1354138"/>
            <a:ext cx="1651000" cy="18065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sp>
        <p:nvSpPr>
          <p:cNvPr id="134152" name="Rectangle 15">
            <a:extLst>
              <a:ext uri="{FF2B5EF4-FFF2-40B4-BE49-F238E27FC236}">
                <a16:creationId xmlns:a16="http://schemas.microsoft.com/office/drawing/2014/main" id="{19F8CB6D-C73B-4207-9BE4-6587324C74A7}"/>
              </a:ext>
            </a:extLst>
          </p:cNvPr>
          <p:cNvSpPr>
            <a:spLocks noChangeArrowheads="1"/>
          </p:cNvSpPr>
          <p:nvPr/>
        </p:nvSpPr>
        <p:spPr bwMode="auto">
          <a:xfrm>
            <a:off x="4408488" y="1268413"/>
            <a:ext cx="728662" cy="255587"/>
          </a:xfrm>
          <a:prstGeom prst="rect">
            <a:avLst/>
          </a:prstGeom>
          <a:solidFill>
            <a:schemeClr val="bg1"/>
          </a:solidFill>
          <a:ln w="9525" algn="ctr">
            <a:solidFill>
              <a:schemeClr val="bg1"/>
            </a:solidFill>
            <a:miter lim="800000"/>
            <a:headEnd/>
            <a:tailEnd/>
          </a:ln>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CH" altLang="de-DE" sz="1800"/>
          </a:p>
        </p:txBody>
      </p:sp>
      <p:pic>
        <p:nvPicPr>
          <p:cNvPr id="3" name="Grafik 2" descr="Ein Bild, das Text enthält.&#10;&#10;Automatisch generierte Beschreibung">
            <a:extLst>
              <a:ext uri="{FF2B5EF4-FFF2-40B4-BE49-F238E27FC236}">
                <a16:creationId xmlns:a16="http://schemas.microsoft.com/office/drawing/2014/main" id="{1C8D0532-8567-4028-8C4B-186ED06FD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56" y="1396205"/>
            <a:ext cx="9709856" cy="5461795"/>
          </a:xfrm>
          <a:prstGeom prst="rect">
            <a:avLst/>
          </a:prstGeom>
        </p:spPr>
      </p:pic>
    </p:spTree>
    <p:extLst>
      <p:ext uri="{BB962C8B-B14F-4D97-AF65-F5344CB8AC3E}">
        <p14:creationId xmlns:p14="http://schemas.microsoft.com/office/powerpoint/2010/main" val="189644349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76F36339-53D6-4C40-BF98-8A2174A0CBCA}"/>
              </a:ext>
            </a:extLst>
          </p:cNvPr>
          <p:cNvSpPr>
            <a:spLocks noGrp="1" noChangeArrowheads="1"/>
          </p:cNvSpPr>
          <p:nvPr>
            <p:ph type="title"/>
          </p:nvPr>
        </p:nvSpPr>
        <p:spPr>
          <a:xfrm>
            <a:off x="1066800" y="549275"/>
            <a:ext cx="7748588" cy="457200"/>
          </a:xfrm>
          <a:noFill/>
        </p:spPr>
        <p:txBody>
          <a:bodyPr/>
          <a:lstStyle/>
          <a:p>
            <a:r>
              <a:rPr lang="fr-CH" altLang="de-DE" sz="2400" b="1" dirty="0">
                <a:latin typeface="ITC Officina Sans Book" panose="020B0500000000000000" pitchFamily="34" charset="0"/>
                <a:cs typeface="Times New Roman" panose="02020603050405020304" pitchFamily="18" charset="0"/>
              </a:rPr>
              <a:t>La première certification: le 8.11.2015</a:t>
            </a:r>
          </a:p>
        </p:txBody>
      </p:sp>
      <p:pic>
        <p:nvPicPr>
          <p:cNvPr id="161795" name="Grafik 7">
            <a:extLst>
              <a:ext uri="{FF2B5EF4-FFF2-40B4-BE49-F238E27FC236}">
                <a16:creationId xmlns:a16="http://schemas.microsoft.com/office/drawing/2014/main" id="{64B8E0C4-938F-4908-B376-9A6057D1D6A2}"/>
              </a:ext>
            </a:extLst>
          </p:cNvPr>
          <p:cNvPicPr>
            <a:picLocks noChangeAspect="1"/>
          </p:cNvPicPr>
          <p:nvPr/>
        </p:nvPicPr>
        <p:blipFill>
          <a:blip r:embed="rId3">
            <a:extLst>
              <a:ext uri="{28A0092B-C50C-407E-A947-70E740481C1C}">
                <a14:useLocalDpi xmlns:a14="http://schemas.microsoft.com/office/drawing/2010/main" val="0"/>
              </a:ext>
            </a:extLst>
          </a:blip>
          <a:srcRect l="2045" t="1759" r="15926" b="8115"/>
          <a:stretch>
            <a:fillRect/>
          </a:stretch>
        </p:blipFill>
        <p:spPr bwMode="auto">
          <a:xfrm>
            <a:off x="1116013" y="1341438"/>
            <a:ext cx="75692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titel1">
            <a:extLst>
              <a:ext uri="{FF2B5EF4-FFF2-40B4-BE49-F238E27FC236}">
                <a16:creationId xmlns:a16="http://schemas.microsoft.com/office/drawing/2014/main" id="{A295CC11-72F3-41DB-AC32-509D16F01B85}"/>
              </a:ext>
            </a:extLst>
          </p:cNvPr>
          <p:cNvSpPr>
            <a:spLocks noGrp="1" noChangeArrowheads="1"/>
          </p:cNvSpPr>
          <p:nvPr>
            <p:ph type="title" idx="4294967295"/>
          </p:nvPr>
        </p:nvSpPr>
        <p:spPr>
          <a:xfrm>
            <a:off x="827584" y="484188"/>
            <a:ext cx="6769100" cy="582612"/>
          </a:xfrm>
          <a:noFill/>
        </p:spPr>
        <p:txBody>
          <a:bodyPr/>
          <a:lstStyle/>
          <a:p>
            <a:pPr eaLnBrk="1" hangingPunct="1"/>
            <a:r>
              <a:rPr lang="fr-CH" altLang="de-DE" sz="2400" b="1" dirty="0">
                <a:latin typeface="ITC Officina Sans Book" panose="020B0500000000000000" pitchFamily="34" charset="0"/>
              </a:rPr>
              <a:t>Présentation des participants</a:t>
            </a:r>
          </a:p>
        </p:txBody>
      </p:sp>
      <p:sp>
        <p:nvSpPr>
          <p:cNvPr id="44036" name="Text Box 4">
            <a:extLst>
              <a:ext uri="{FF2B5EF4-FFF2-40B4-BE49-F238E27FC236}">
                <a16:creationId xmlns:a16="http://schemas.microsoft.com/office/drawing/2014/main" id="{AB17DA83-948D-4E12-B1B9-1CFA881843D0}"/>
              </a:ext>
            </a:extLst>
          </p:cNvPr>
          <p:cNvSpPr txBox="1">
            <a:spLocks noChangeArrowheads="1"/>
          </p:cNvSpPr>
          <p:nvPr/>
        </p:nvSpPr>
        <p:spPr bwMode="auto">
          <a:xfrm>
            <a:off x="827584" y="1557338"/>
            <a:ext cx="7620000" cy="504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fr-CH" altLang="de-DE" sz="2400" b="1" dirty="0">
                <a:solidFill>
                  <a:schemeClr val="tx2"/>
                </a:solidFill>
                <a:latin typeface="ITC Officina Sans Book" panose="020B0500000000000000" pitchFamily="34" charset="0"/>
              </a:rPr>
              <a:t>3 questions</a:t>
            </a:r>
          </a:p>
          <a:p>
            <a:pPr>
              <a:spcBef>
                <a:spcPct val="0"/>
              </a:spcBef>
              <a:buClrTx/>
              <a:buSzTx/>
              <a:buFontTx/>
              <a:buNone/>
            </a:pPr>
            <a:endParaRPr lang="fr-CH" altLang="de-DE" sz="2400" b="1" dirty="0">
              <a:solidFill>
                <a:schemeClr val="bg2"/>
              </a:solidFill>
              <a:latin typeface="ITC Officina Sans Book" panose="020B0500000000000000" pitchFamily="34" charset="0"/>
            </a:endParaRPr>
          </a:p>
          <a:p>
            <a:pPr>
              <a:spcBef>
                <a:spcPts val="1438"/>
              </a:spcBef>
              <a:buClrTx/>
              <a:buSzTx/>
            </a:pPr>
            <a:r>
              <a:rPr lang="fr-CH" altLang="de-DE" sz="2400" b="1" dirty="0">
                <a:solidFill>
                  <a:schemeClr val="bg2"/>
                </a:solidFill>
                <a:latin typeface="ITC Officina Sans Book" panose="020B0500000000000000" pitchFamily="34" charset="0"/>
              </a:rPr>
              <a:t>Nom, institution ou paroisse, fonction</a:t>
            </a:r>
          </a:p>
          <a:p>
            <a:pPr>
              <a:spcBef>
                <a:spcPts val="1438"/>
              </a:spcBef>
              <a:buClrTx/>
              <a:buSzTx/>
            </a:pPr>
            <a:r>
              <a:rPr lang="fr-CH" altLang="de-DE" sz="2400" b="1" dirty="0">
                <a:solidFill>
                  <a:schemeClr val="bg2"/>
                </a:solidFill>
                <a:latin typeface="ITC Officina Sans Book" panose="020B0500000000000000" pitchFamily="34" charset="0"/>
              </a:rPr>
              <a:t>Connaissance et expérience en management environnemental</a:t>
            </a:r>
          </a:p>
          <a:p>
            <a:pPr>
              <a:spcBef>
                <a:spcPts val="1438"/>
              </a:spcBef>
              <a:buClrTx/>
              <a:buSzTx/>
            </a:pPr>
            <a:r>
              <a:rPr lang="fr-CH" altLang="de-DE" sz="2400" b="1" dirty="0">
                <a:solidFill>
                  <a:schemeClr val="bg2"/>
                </a:solidFill>
                <a:latin typeface="ITC Officina Sans Book" panose="020B0500000000000000" pitchFamily="34" charset="0"/>
              </a:rPr>
              <a:t>Attentes par rapport à toute la formation</a:t>
            </a:r>
          </a:p>
          <a:p>
            <a:pPr>
              <a:spcBef>
                <a:spcPts val="1438"/>
              </a:spcBef>
              <a:buClrTx/>
              <a:buSzTx/>
            </a:pPr>
            <a:r>
              <a:rPr lang="fr-CH" altLang="de-DE" sz="2400" b="1" dirty="0">
                <a:solidFill>
                  <a:schemeClr val="bg2"/>
                </a:solidFill>
                <a:latin typeface="ITC Officina Sans Book" panose="020B0500000000000000" pitchFamily="34" charset="0"/>
              </a:rPr>
              <a:t>Attentes par rapport à cette journée de formation</a:t>
            </a:r>
          </a:p>
          <a:p>
            <a:pPr>
              <a:spcBef>
                <a:spcPts val="1438"/>
              </a:spcBef>
              <a:buClrTx/>
              <a:buSzTx/>
            </a:pPr>
            <a:endParaRPr lang="fr-CH" altLang="de-DE" sz="2400" b="1" dirty="0">
              <a:solidFill>
                <a:schemeClr val="bg2"/>
              </a:solidFill>
              <a:latin typeface="ITC Officina Sans Book" panose="020B0500000000000000" pitchFamily="34" charset="0"/>
            </a:endParaRPr>
          </a:p>
          <a:p>
            <a:pPr>
              <a:spcBef>
                <a:spcPts val="1438"/>
              </a:spcBef>
              <a:buClrTx/>
              <a:buSzTx/>
            </a:pPr>
            <a:endParaRPr lang="de-CH" altLang="de-DE" sz="2400" b="1" dirty="0">
              <a:solidFill>
                <a:schemeClr val="bg2"/>
              </a:solidFill>
              <a:latin typeface="ITC Officina Sans Book" panose="020B0500000000000000" pitchFamily="34" charset="0"/>
            </a:endParaRPr>
          </a:p>
          <a:p>
            <a:pPr>
              <a:spcBef>
                <a:spcPts val="1438"/>
              </a:spcBef>
              <a:buClrTx/>
              <a:buSzTx/>
              <a:buFontTx/>
              <a:buNone/>
            </a:pPr>
            <a:endParaRPr lang="de-CH" altLang="de-DE" sz="2400" b="1" dirty="0">
              <a:solidFill>
                <a:schemeClr val="bg2"/>
              </a:solidFill>
              <a:latin typeface="ITC Officina Sans Book" panose="020B0500000000000000" pitchFamily="34" charset="0"/>
            </a:endParaRPr>
          </a:p>
        </p:txBody>
      </p:sp>
    </p:spTree>
    <p:extLst>
      <p:ext uri="{BB962C8B-B14F-4D97-AF65-F5344CB8AC3E}">
        <p14:creationId xmlns:p14="http://schemas.microsoft.com/office/powerpoint/2010/main" val="1763495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3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03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03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50A29236-460C-42B8-A160-BBD9F15CBC94}"/>
              </a:ext>
            </a:extLst>
          </p:cNvPr>
          <p:cNvSpPr>
            <a:spLocks noGrp="1" noChangeArrowheads="1"/>
          </p:cNvSpPr>
          <p:nvPr>
            <p:ph type="title"/>
          </p:nvPr>
        </p:nvSpPr>
        <p:spPr>
          <a:xfrm>
            <a:off x="1066800" y="549275"/>
            <a:ext cx="7748588" cy="457200"/>
          </a:xfrm>
          <a:noFill/>
        </p:spPr>
        <p:txBody>
          <a:bodyPr/>
          <a:lstStyle/>
          <a:p>
            <a:r>
              <a:rPr lang="fr-CH" altLang="de-DE" sz="2400" dirty="0">
                <a:latin typeface="ITC Officina Sans Book" panose="020B0500000000000000" pitchFamily="34" charset="0"/>
                <a:cs typeface="Times New Roman" panose="02020603050405020304" pitchFamily="18" charset="0"/>
              </a:rPr>
              <a:t>La première certification: le 8.11.2015</a:t>
            </a:r>
            <a:endParaRPr lang="fr-CH" altLang="de-DE" sz="2400" b="1" dirty="0">
              <a:latin typeface="ITC Officina Sans Book" panose="020B0500000000000000" pitchFamily="34" charset="0"/>
              <a:cs typeface="Times New Roman" panose="02020603050405020304" pitchFamily="18" charset="0"/>
            </a:endParaRPr>
          </a:p>
        </p:txBody>
      </p:sp>
      <p:pic>
        <p:nvPicPr>
          <p:cNvPr id="163843" name="Grafik 2">
            <a:extLst>
              <a:ext uri="{FF2B5EF4-FFF2-40B4-BE49-F238E27FC236}">
                <a16:creationId xmlns:a16="http://schemas.microsoft.com/office/drawing/2014/main" id="{AB885A01-DA07-4024-ACBF-C20BDE3967F1}"/>
              </a:ext>
            </a:extLst>
          </p:cNvPr>
          <p:cNvPicPr>
            <a:picLocks noChangeAspect="1"/>
          </p:cNvPicPr>
          <p:nvPr/>
        </p:nvPicPr>
        <p:blipFill>
          <a:blip r:embed="rId3">
            <a:extLst>
              <a:ext uri="{28A0092B-C50C-407E-A947-70E740481C1C}">
                <a14:useLocalDpi xmlns:a14="http://schemas.microsoft.com/office/drawing/2010/main" val="0"/>
              </a:ext>
            </a:extLst>
          </a:blip>
          <a:srcRect l="5602" r="9279"/>
          <a:stretch>
            <a:fillRect/>
          </a:stretch>
        </p:blipFill>
        <p:spPr bwMode="auto">
          <a:xfrm>
            <a:off x="1116013" y="1341438"/>
            <a:ext cx="7570787"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A2C8E8CA-7B5F-4E2D-AF6C-27DFBB24724C}"/>
              </a:ext>
            </a:extLst>
          </p:cNvPr>
          <p:cNvSpPr>
            <a:spLocks noGrp="1" noChangeArrowheads="1"/>
          </p:cNvSpPr>
          <p:nvPr>
            <p:ph type="title"/>
          </p:nvPr>
        </p:nvSpPr>
        <p:spPr>
          <a:xfrm>
            <a:off x="1066800" y="549275"/>
            <a:ext cx="7748588" cy="457200"/>
          </a:xfrm>
          <a:noFill/>
        </p:spPr>
        <p:txBody>
          <a:bodyPr/>
          <a:lstStyle/>
          <a:p>
            <a:r>
              <a:rPr lang="fr-CH" altLang="de-DE" sz="2400" b="1" dirty="0">
                <a:latin typeface="ITC Officina Sans Book" panose="020B0500000000000000" pitchFamily="34" charset="0"/>
                <a:cs typeface="Times New Roman" panose="02020603050405020304" pitchFamily="18" charset="0"/>
              </a:rPr>
              <a:t>Certification actuelle: le groupe </a:t>
            </a:r>
            <a:r>
              <a:rPr lang="fr-CH" altLang="de-DE" sz="2400" dirty="0">
                <a:latin typeface="ITC Officina Sans Book" panose="020B0500000000000000" pitchFamily="34" charset="0"/>
                <a:cs typeface="Times New Roman" panose="02020603050405020304" pitchFamily="18" charset="0"/>
              </a:rPr>
              <a:t>"</a:t>
            </a:r>
            <a:r>
              <a:rPr lang="fr-CH" altLang="de-DE" sz="2400" b="1" dirty="0">
                <a:latin typeface="ITC Officina Sans Book" panose="020B0500000000000000" pitchFamily="34" charset="0"/>
                <a:cs typeface="Times New Roman" panose="02020603050405020304" pitchFamily="18" charset="0"/>
              </a:rPr>
              <a:t>Argovie»</a:t>
            </a:r>
          </a:p>
        </p:txBody>
      </p:sp>
      <p:pic>
        <p:nvPicPr>
          <p:cNvPr id="165891" name="Grafik 2" descr="Ein Bild, das Person, draußen, stehend, Personen enthält.&#10;&#10;Automatisch generierte Beschreibung">
            <a:extLst>
              <a:ext uri="{FF2B5EF4-FFF2-40B4-BE49-F238E27FC236}">
                <a16:creationId xmlns:a16="http://schemas.microsoft.com/office/drawing/2014/main" id="{0110AE86-590B-41F6-8877-C5895DB2C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36"/>
          <a:stretch>
            <a:fillRect/>
          </a:stretch>
        </p:blipFill>
        <p:spPr bwMode="auto">
          <a:xfrm>
            <a:off x="1042988" y="1339850"/>
            <a:ext cx="848042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Abgerundetes Rechteck 2">
            <a:extLst>
              <a:ext uri="{FF2B5EF4-FFF2-40B4-BE49-F238E27FC236}">
                <a16:creationId xmlns:a16="http://schemas.microsoft.com/office/drawing/2014/main" id="{82B7FE77-7D28-4031-BF07-B259FF6A5073}"/>
              </a:ext>
            </a:extLst>
          </p:cNvPr>
          <p:cNvSpPr>
            <a:spLocks noChangeArrowheads="1"/>
          </p:cNvSpPr>
          <p:nvPr/>
        </p:nvSpPr>
        <p:spPr bwMode="auto">
          <a:xfrm>
            <a:off x="755650" y="1555750"/>
            <a:ext cx="4032250" cy="36734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6" name="Abgerundetes Rechteck 8">
            <a:extLst>
              <a:ext uri="{FF2B5EF4-FFF2-40B4-BE49-F238E27FC236}">
                <a16:creationId xmlns:a16="http://schemas.microsoft.com/office/drawing/2014/main" id="{E6FF55D9-9C35-42AF-B639-697660DBC0D1}"/>
              </a:ext>
            </a:extLst>
          </p:cNvPr>
          <p:cNvSpPr>
            <a:spLocks noChangeArrowheads="1"/>
          </p:cNvSpPr>
          <p:nvPr/>
        </p:nvSpPr>
        <p:spPr bwMode="auto">
          <a:xfrm>
            <a:off x="736600" y="3462338"/>
            <a:ext cx="1647825" cy="19891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1800"/>
          </a:p>
        </p:txBody>
      </p:sp>
      <p:sp>
        <p:nvSpPr>
          <p:cNvPr id="136197" name="Folientitel1">
            <a:extLst>
              <a:ext uri="{FF2B5EF4-FFF2-40B4-BE49-F238E27FC236}">
                <a16:creationId xmlns:a16="http://schemas.microsoft.com/office/drawing/2014/main" id="{419C6E57-EA69-42FA-8251-03A5A186614B}"/>
              </a:ext>
            </a:extLst>
          </p:cNvPr>
          <p:cNvSpPr>
            <a:spLocks noGrp="1" noChangeArrowheads="1"/>
          </p:cNvSpPr>
          <p:nvPr>
            <p:ph type="title" idx="4294967295"/>
          </p:nvPr>
        </p:nvSpPr>
        <p:spPr>
          <a:xfrm>
            <a:off x="1066800" y="484188"/>
            <a:ext cx="6769100" cy="582612"/>
          </a:xfrm>
          <a:noFill/>
        </p:spPr>
        <p:txBody>
          <a:bodyPr/>
          <a:lstStyle/>
          <a:p>
            <a:pPr eaLnBrk="1" hangingPunct="1"/>
            <a:endParaRPr lang="fr-CH" altLang="de-DE" sz="2400" b="1" dirty="0">
              <a:latin typeface="ITC Officina Sans Book" panose="020B0500000000000000" pitchFamily="34" charset="0"/>
            </a:endParaRPr>
          </a:p>
        </p:txBody>
      </p:sp>
      <p:pic>
        <p:nvPicPr>
          <p:cNvPr id="3" name="Image 2">
            <a:extLst>
              <a:ext uri="{FF2B5EF4-FFF2-40B4-BE49-F238E27FC236}">
                <a16:creationId xmlns:a16="http://schemas.microsoft.com/office/drawing/2014/main" id="{73BEC6D4-6BC8-3543-CB43-F083E87C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40" y="1398720"/>
            <a:ext cx="8831920" cy="5046811"/>
          </a:xfrm>
          <a:prstGeom prst="rect">
            <a:avLst/>
          </a:prstGeom>
        </p:spPr>
      </p:pic>
      <p:pic>
        <p:nvPicPr>
          <p:cNvPr id="4" name="Image 3">
            <a:extLst>
              <a:ext uri="{FF2B5EF4-FFF2-40B4-BE49-F238E27FC236}">
                <a16:creationId xmlns:a16="http://schemas.microsoft.com/office/drawing/2014/main" id="{BA7EEAF2-EB56-E267-8191-23777A1E8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032250" cy="4120455"/>
          </a:xfrm>
          <a:prstGeom prst="rect">
            <a:avLst/>
          </a:prstGeom>
        </p:spPr>
      </p:pic>
    </p:spTree>
    <p:extLst>
      <p:ext uri="{BB962C8B-B14F-4D97-AF65-F5344CB8AC3E}">
        <p14:creationId xmlns:p14="http://schemas.microsoft.com/office/powerpoint/2010/main" val="131741791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034" name="Folientitel1">
            <a:extLst>
              <a:ext uri="{FF2B5EF4-FFF2-40B4-BE49-F238E27FC236}">
                <a16:creationId xmlns:a16="http://schemas.microsoft.com/office/drawing/2014/main" id="{3D1D6203-2407-469B-9271-0FE7E29A324A}"/>
              </a:ext>
            </a:extLst>
          </p:cNvPr>
          <p:cNvSpPr>
            <a:spLocks noGrp="1" noChangeArrowheads="1"/>
          </p:cNvSpPr>
          <p:nvPr>
            <p:ph type="title" idx="4294967295"/>
          </p:nvPr>
        </p:nvSpPr>
        <p:spPr>
          <a:xfrm>
            <a:off x="1066800" y="484188"/>
            <a:ext cx="6769100" cy="582612"/>
          </a:xfrm>
          <a:noFill/>
        </p:spPr>
        <p:txBody>
          <a:bodyPr/>
          <a:lstStyle/>
          <a:p>
            <a:pPr eaLnBrk="1" hangingPunct="1"/>
            <a:r>
              <a:rPr lang="fr-CH" altLang="de-DE" sz="2400" b="1" dirty="0">
                <a:latin typeface="ITC Officina Sans Book" panose="020B0500000000000000" pitchFamily="34" charset="0"/>
              </a:rPr>
              <a:t>Comparaison des systèmes</a:t>
            </a:r>
          </a:p>
        </p:txBody>
      </p:sp>
      <p:pic>
        <p:nvPicPr>
          <p:cNvPr id="172035" name="Picture 5">
            <a:extLst>
              <a:ext uri="{FF2B5EF4-FFF2-40B4-BE49-F238E27FC236}">
                <a16:creationId xmlns:a16="http://schemas.microsoft.com/office/drawing/2014/main" id="{26A19846-8962-4BEE-B0B5-3E3CB75C8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91629">
            <a:off x="1800225" y="1428751"/>
            <a:ext cx="4867275" cy="54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feld 14">
            <a:extLst>
              <a:ext uri="{FF2B5EF4-FFF2-40B4-BE49-F238E27FC236}">
                <a16:creationId xmlns:a16="http://schemas.microsoft.com/office/drawing/2014/main" id="{0248B1E3-FF72-41EB-AD4D-CC30ABAAADB0}"/>
              </a:ext>
            </a:extLst>
          </p:cNvPr>
          <p:cNvSpPr txBox="1"/>
          <p:nvPr/>
        </p:nvSpPr>
        <p:spPr>
          <a:xfrm rot="17337467">
            <a:off x="4356219" y="1440056"/>
            <a:ext cx="1569478" cy="2672520"/>
          </a:xfrm>
          <a:prstGeom prst="rect">
            <a:avLst/>
          </a:prstGeom>
          <a:noFill/>
        </p:spPr>
        <p:txBody>
          <a:bodyPr spcFirstLastPara="1">
            <a:prstTxWarp prst="textCircle">
              <a:avLst/>
            </a:prstTxWarp>
            <a:spAutoFit/>
          </a:bodyPr>
          <a:lstStyle/>
          <a:p>
            <a:pPr algn="ctr" defTabSz="933450">
              <a:lnSpc>
                <a:spcPct val="90000"/>
              </a:lnSpc>
              <a:spcAft>
                <a:spcPct val="35000"/>
              </a:spcAft>
              <a:defRPr/>
            </a:pPr>
            <a:r>
              <a:rPr lang="de-CH" b="1" dirty="0">
                <a:solidFill>
                  <a:schemeClr val="tx2">
                    <a:lumMod val="75000"/>
                  </a:schemeClr>
                </a:solidFill>
              </a:rPr>
              <a:t>UMS Grüner Güggel</a:t>
            </a:r>
          </a:p>
        </p:txBody>
      </p:sp>
      <p:sp>
        <p:nvSpPr>
          <p:cNvPr id="8" name="Textfeld 7">
            <a:extLst>
              <a:ext uri="{FF2B5EF4-FFF2-40B4-BE49-F238E27FC236}">
                <a16:creationId xmlns:a16="http://schemas.microsoft.com/office/drawing/2014/main" id="{E9DD1E4D-A2D7-465A-A15E-A49A63D1A181}"/>
              </a:ext>
            </a:extLst>
          </p:cNvPr>
          <p:cNvSpPr txBox="1"/>
          <p:nvPr/>
        </p:nvSpPr>
        <p:spPr>
          <a:xfrm rot="2269065">
            <a:off x="1967802" y="4426051"/>
            <a:ext cx="3140385" cy="1870271"/>
          </a:xfrm>
          <a:prstGeom prst="rect">
            <a:avLst/>
          </a:prstGeom>
          <a:noFill/>
        </p:spPr>
        <p:txBody>
          <a:bodyPr spcFirstLastPara="1">
            <a:prstTxWarp prst="textArchDown">
              <a:avLst/>
            </a:prstTxWarp>
            <a:spAutoFit/>
          </a:bodyPr>
          <a:lstStyle/>
          <a:p>
            <a:pPr algn="ctr" defTabSz="933450">
              <a:lnSpc>
                <a:spcPct val="90000"/>
              </a:lnSpc>
              <a:spcAft>
                <a:spcPct val="35000"/>
              </a:spcAft>
              <a:defRPr/>
            </a:pPr>
            <a:r>
              <a:rPr lang="de-CH" b="1" dirty="0">
                <a:solidFill>
                  <a:schemeClr val="tx2">
                    <a:lumMod val="75000"/>
                  </a:schemeClr>
                </a:solidFill>
              </a:rPr>
              <a:t>Gemeinwohl-Bilanz</a:t>
            </a:r>
          </a:p>
        </p:txBody>
      </p:sp>
      <p:sp>
        <p:nvSpPr>
          <p:cNvPr id="10" name="Textfeld 9">
            <a:extLst>
              <a:ext uri="{FF2B5EF4-FFF2-40B4-BE49-F238E27FC236}">
                <a16:creationId xmlns:a16="http://schemas.microsoft.com/office/drawing/2014/main" id="{9197F47C-E7E7-45AA-87C9-93D5E7B22C4F}"/>
              </a:ext>
            </a:extLst>
          </p:cNvPr>
          <p:cNvSpPr txBox="1"/>
          <p:nvPr/>
        </p:nvSpPr>
        <p:spPr>
          <a:xfrm rot="17106691">
            <a:off x="3952776" y="4082912"/>
            <a:ext cx="2141528" cy="1742879"/>
          </a:xfrm>
          <a:prstGeom prst="rect">
            <a:avLst/>
          </a:prstGeom>
          <a:noFill/>
        </p:spPr>
        <p:txBody>
          <a:bodyPr spcFirstLastPara="1">
            <a:prstTxWarp prst="textArchDown">
              <a:avLst/>
            </a:prstTxWarp>
            <a:spAutoFit/>
          </a:bodyPr>
          <a:lstStyle/>
          <a:p>
            <a:pPr algn="ctr" defTabSz="933450">
              <a:lnSpc>
                <a:spcPct val="90000"/>
              </a:lnSpc>
              <a:spcAft>
                <a:spcPct val="35000"/>
              </a:spcAft>
              <a:defRPr/>
            </a:pPr>
            <a:r>
              <a:rPr lang="de-CH" b="1" dirty="0">
                <a:solidFill>
                  <a:schemeClr val="tx2">
                    <a:lumMod val="75000"/>
                  </a:schemeClr>
                </a:solidFill>
              </a:rPr>
              <a:t>EcoChurch</a:t>
            </a:r>
          </a:p>
        </p:txBody>
      </p:sp>
      <p:sp>
        <p:nvSpPr>
          <p:cNvPr id="13" name="Textfeld 12">
            <a:extLst>
              <a:ext uri="{FF2B5EF4-FFF2-40B4-BE49-F238E27FC236}">
                <a16:creationId xmlns:a16="http://schemas.microsoft.com/office/drawing/2014/main" id="{B0CB5668-C0D8-4380-A466-B09AF440E8D3}"/>
              </a:ext>
            </a:extLst>
          </p:cNvPr>
          <p:cNvSpPr txBox="1"/>
          <p:nvPr/>
        </p:nvSpPr>
        <p:spPr>
          <a:xfrm rot="17337467">
            <a:off x="3480468" y="1944906"/>
            <a:ext cx="1569478" cy="2672520"/>
          </a:xfrm>
          <a:prstGeom prst="rect">
            <a:avLst/>
          </a:prstGeom>
          <a:noFill/>
        </p:spPr>
        <p:txBody>
          <a:bodyPr spcFirstLastPara="1">
            <a:prstTxWarp prst="textCircle">
              <a:avLst/>
            </a:prstTxWarp>
            <a:spAutoFit/>
          </a:bodyPr>
          <a:lstStyle/>
          <a:p>
            <a:pPr algn="ctr" defTabSz="933450">
              <a:lnSpc>
                <a:spcPct val="90000"/>
              </a:lnSpc>
              <a:spcAft>
                <a:spcPct val="35000"/>
              </a:spcAft>
              <a:defRPr/>
            </a:pPr>
            <a:r>
              <a:rPr lang="de-CH" b="1" dirty="0">
                <a:solidFill>
                  <a:schemeClr val="tx2">
                    <a:lumMod val="75000"/>
                  </a:schemeClr>
                </a:solidFill>
              </a:rPr>
              <a:t>EMAS III</a:t>
            </a:r>
          </a:p>
        </p:txBody>
      </p:sp>
      <p:sp>
        <p:nvSpPr>
          <p:cNvPr id="21" name="Textfeld 20">
            <a:extLst>
              <a:ext uri="{FF2B5EF4-FFF2-40B4-BE49-F238E27FC236}">
                <a16:creationId xmlns:a16="http://schemas.microsoft.com/office/drawing/2014/main" id="{225600D0-6088-4865-B832-5CA1453CA91F}"/>
              </a:ext>
            </a:extLst>
          </p:cNvPr>
          <p:cNvSpPr txBox="1"/>
          <p:nvPr/>
        </p:nvSpPr>
        <p:spPr>
          <a:xfrm rot="13432842">
            <a:off x="1863230" y="1807434"/>
            <a:ext cx="1569478" cy="2672520"/>
          </a:xfrm>
          <a:prstGeom prst="rect">
            <a:avLst/>
          </a:prstGeom>
          <a:noFill/>
        </p:spPr>
        <p:txBody>
          <a:bodyPr spcFirstLastPara="1">
            <a:prstTxWarp prst="textCircle">
              <a:avLst/>
            </a:prstTxWarp>
            <a:spAutoFit/>
          </a:bodyPr>
          <a:lstStyle/>
          <a:p>
            <a:pPr algn="ctr" defTabSz="933450">
              <a:lnSpc>
                <a:spcPct val="90000"/>
              </a:lnSpc>
              <a:spcAft>
                <a:spcPct val="35000"/>
              </a:spcAft>
              <a:defRPr/>
            </a:pPr>
            <a:r>
              <a:rPr lang="de-CH" b="1" dirty="0">
                <a:solidFill>
                  <a:schemeClr val="tx2">
                    <a:lumMod val="75000"/>
                  </a:schemeClr>
                </a:solidFill>
              </a:rPr>
              <a:t>ISO 14001</a:t>
            </a:r>
          </a:p>
        </p:txBody>
      </p:sp>
      <p:pic>
        <p:nvPicPr>
          <p:cNvPr id="172041" name="Grafik 24" descr="Ein Bild, das Essen enthält.&#10;&#10;Automatisch generierte Beschreibung">
            <a:extLst>
              <a:ext uri="{FF2B5EF4-FFF2-40B4-BE49-F238E27FC236}">
                <a16:creationId xmlns:a16="http://schemas.microsoft.com/office/drawing/2014/main" id="{C57E133D-522B-44E5-AADC-09A8741C4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57" t="3946" r="26392"/>
          <a:stretch>
            <a:fillRect/>
          </a:stretch>
        </p:blipFill>
        <p:spPr bwMode="auto">
          <a:xfrm>
            <a:off x="7083425" y="1592263"/>
            <a:ext cx="11271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Folientitel1">
            <a:extLst>
              <a:ext uri="{FF2B5EF4-FFF2-40B4-BE49-F238E27FC236}">
                <a16:creationId xmlns:a16="http://schemas.microsoft.com/office/drawing/2014/main" id="{7C4D3BFF-F843-487F-B421-45993185113E}"/>
              </a:ext>
            </a:extLst>
          </p:cNvPr>
          <p:cNvSpPr>
            <a:spLocks noGrp="1" noChangeArrowheads="1"/>
          </p:cNvSpPr>
          <p:nvPr>
            <p:ph type="title" idx="4294967295"/>
          </p:nvPr>
        </p:nvSpPr>
        <p:spPr>
          <a:xfrm>
            <a:off x="1201753" y="476818"/>
            <a:ext cx="6447168" cy="791941"/>
          </a:xfrm>
          <a:noFill/>
        </p:spPr>
        <p:txBody>
          <a:bodyPr/>
          <a:lstStyle/>
          <a:p>
            <a:pPr eaLnBrk="1" hangingPunct="1"/>
            <a:r>
              <a:rPr lang="fr-CH" altLang="de-DE" sz="2400" dirty="0">
                <a:latin typeface="ITC Officina Sans Book" pitchFamily="34" charset="0"/>
              </a:rPr>
              <a:t>Quel est le bénéfice du management environnemental?</a:t>
            </a:r>
          </a:p>
        </p:txBody>
      </p:sp>
      <p:sp>
        <p:nvSpPr>
          <p:cNvPr id="177155" name="Content Placeholder 2">
            <a:extLst>
              <a:ext uri="{FF2B5EF4-FFF2-40B4-BE49-F238E27FC236}">
                <a16:creationId xmlns:a16="http://schemas.microsoft.com/office/drawing/2014/main" id="{F55FE6B7-6567-4991-98DB-066473DDA793}"/>
              </a:ext>
            </a:extLst>
          </p:cNvPr>
          <p:cNvSpPr>
            <a:spLocks/>
          </p:cNvSpPr>
          <p:nvPr/>
        </p:nvSpPr>
        <p:spPr bwMode="auto">
          <a:xfrm>
            <a:off x="1115616" y="1412776"/>
            <a:ext cx="7488832"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nSpc>
                <a:spcPct val="90000"/>
              </a:lnSpc>
              <a:spcAft>
                <a:spcPct val="40000"/>
              </a:spcAft>
            </a:pPr>
            <a:r>
              <a:rPr lang="fr-CH" altLang="de-DE" sz="2286" b="1" dirty="0">
                <a:solidFill>
                  <a:srgbClr val="0070C0"/>
                </a:solidFill>
                <a:latin typeface="ITC Officina Sans Book" pitchFamily="34" charset="0"/>
              </a:rPr>
              <a:t>Le chemin est le but: l’amélioration continue!</a:t>
            </a:r>
          </a:p>
          <a:p>
            <a:pPr lvl="1">
              <a:lnSpc>
                <a:spcPct val="90000"/>
              </a:lnSpc>
              <a:buClr>
                <a:schemeClr val="folHlink"/>
              </a:buClr>
              <a:buSzPct val="55000"/>
            </a:pPr>
            <a:r>
              <a:rPr lang="fr-CH" altLang="de-DE" sz="2000" dirty="0">
                <a:latin typeface="ITC Officina Sans Book" pitchFamily="34" charset="0"/>
              </a:rPr>
              <a:t>Obtention d’un certificat Coq vert (conforme aux normes ISO 14001/EMAS)</a:t>
            </a:r>
          </a:p>
          <a:p>
            <a:pPr lvl="1">
              <a:lnSpc>
                <a:spcPct val="90000"/>
              </a:lnSpc>
              <a:buClr>
                <a:schemeClr val="folHlink"/>
              </a:buClr>
              <a:buSzPct val="55000"/>
            </a:pPr>
            <a:r>
              <a:rPr lang="fr-CH" altLang="de-DE" sz="2000" dirty="0">
                <a:latin typeface="ITC Officina Sans Book" pitchFamily="34" charset="0"/>
              </a:rPr>
              <a:t>Valable pendant 4 ans jusqu’à la recertification</a:t>
            </a:r>
          </a:p>
          <a:p>
            <a:pPr marL="457200" lvl="1" indent="0">
              <a:lnSpc>
                <a:spcPct val="90000"/>
              </a:lnSpc>
              <a:buClr>
                <a:schemeClr val="folHlink"/>
              </a:buClr>
              <a:buSzPct val="55000"/>
              <a:buNone/>
            </a:pPr>
            <a:endParaRPr lang="fr-CH" altLang="de-DE" sz="2000" dirty="0">
              <a:latin typeface="ITC Officina Sans Book" pitchFamily="34" charset="0"/>
            </a:endParaRPr>
          </a:p>
          <a:p>
            <a:pPr>
              <a:lnSpc>
                <a:spcPct val="90000"/>
              </a:lnSpc>
              <a:spcAft>
                <a:spcPct val="40000"/>
              </a:spcAft>
            </a:pPr>
            <a:r>
              <a:rPr lang="fr-CH" altLang="de-DE" sz="2286" b="1" dirty="0">
                <a:solidFill>
                  <a:srgbClr val="0070C0"/>
                </a:solidFill>
                <a:latin typeface="ITC Officina Sans Book" pitchFamily="34" charset="0"/>
              </a:rPr>
              <a:t>Plus-value</a:t>
            </a:r>
          </a:p>
          <a:p>
            <a:pPr lvl="1">
              <a:lnSpc>
                <a:spcPct val="90000"/>
              </a:lnSpc>
              <a:buClr>
                <a:schemeClr val="folHlink"/>
              </a:buClr>
              <a:buSzPct val="55000"/>
            </a:pPr>
            <a:r>
              <a:rPr lang="fr-CH" altLang="de-DE" sz="2000" dirty="0">
                <a:latin typeface="ITC Officina Sans Book" pitchFamily="34" charset="0"/>
              </a:rPr>
              <a:t>Système global (pas uniquement de focus sur des thèmes spécifiques)</a:t>
            </a:r>
          </a:p>
          <a:p>
            <a:pPr lvl="1">
              <a:lnSpc>
                <a:spcPct val="90000"/>
              </a:lnSpc>
              <a:buClr>
                <a:schemeClr val="folHlink"/>
              </a:buClr>
              <a:buSzPct val="55000"/>
            </a:pPr>
            <a:r>
              <a:rPr lang="fr-CH" altLang="de-DE" sz="2000" dirty="0">
                <a:latin typeface="ITC Officina Sans Book" pitchFamily="34" charset="0"/>
              </a:rPr>
              <a:t>Performances environnementales améliorées</a:t>
            </a:r>
          </a:p>
          <a:p>
            <a:pPr lvl="1">
              <a:lnSpc>
                <a:spcPct val="90000"/>
              </a:lnSpc>
              <a:buClr>
                <a:schemeClr val="folHlink"/>
              </a:buClr>
              <a:buSzPct val="55000"/>
            </a:pPr>
            <a:r>
              <a:rPr lang="fr-CH" altLang="de-DE" sz="2000" dirty="0">
                <a:latin typeface="ITC Officina Sans Book" pitchFamily="34" charset="0"/>
              </a:rPr>
              <a:t>Réduction des frais administratifs et de fonctionnement </a:t>
            </a:r>
          </a:p>
          <a:p>
            <a:pPr lvl="1">
              <a:lnSpc>
                <a:spcPct val="90000"/>
              </a:lnSpc>
              <a:buClr>
                <a:schemeClr val="folHlink"/>
              </a:buClr>
              <a:buSzPct val="55000"/>
            </a:pPr>
            <a:r>
              <a:rPr lang="fr-CH" altLang="de-DE" sz="2000" dirty="0">
                <a:latin typeface="ITC Officina Sans Book" pitchFamily="34" charset="0"/>
              </a:rPr>
              <a:t>Documentation améliorée </a:t>
            </a:r>
          </a:p>
          <a:p>
            <a:pPr lvl="1">
              <a:lnSpc>
                <a:spcPct val="90000"/>
              </a:lnSpc>
              <a:buClr>
                <a:schemeClr val="folHlink"/>
              </a:buClr>
              <a:buSzPct val="55000"/>
            </a:pPr>
            <a:r>
              <a:rPr lang="fr-CH" altLang="de-DE" sz="2000" dirty="0">
                <a:latin typeface="ITC Officina Sans Book" pitchFamily="34" charset="0"/>
              </a:rPr>
              <a:t>De nouvelles personnes s’intéressent à s’engager pour la paroisse</a:t>
            </a:r>
          </a:p>
          <a:p>
            <a:pPr lvl="1">
              <a:lnSpc>
                <a:spcPct val="90000"/>
              </a:lnSpc>
              <a:buClr>
                <a:schemeClr val="folHlink"/>
              </a:buClr>
              <a:buSzPct val="55000"/>
            </a:pPr>
            <a:r>
              <a:rPr lang="fr-CH" altLang="de-DE" sz="2000" dirty="0">
                <a:latin typeface="ITC Officina Sans Book" pitchFamily="34" charset="0"/>
              </a:rPr>
              <a:t>Communication améliorée et image de la communauté embellie</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Folientitel1">
            <a:extLst>
              <a:ext uri="{FF2B5EF4-FFF2-40B4-BE49-F238E27FC236}">
                <a16:creationId xmlns:a16="http://schemas.microsoft.com/office/drawing/2014/main" id="{7C4D3BFF-F843-487F-B421-45993185113E}"/>
              </a:ext>
            </a:extLst>
          </p:cNvPr>
          <p:cNvSpPr>
            <a:spLocks noGrp="1" noChangeArrowheads="1"/>
          </p:cNvSpPr>
          <p:nvPr>
            <p:ph type="title" idx="4294967295"/>
          </p:nvPr>
        </p:nvSpPr>
        <p:spPr>
          <a:xfrm>
            <a:off x="1201753" y="476818"/>
            <a:ext cx="6447168" cy="791941"/>
          </a:xfrm>
          <a:noFill/>
        </p:spPr>
        <p:txBody>
          <a:bodyPr/>
          <a:lstStyle/>
          <a:p>
            <a:pPr eaLnBrk="1" hangingPunct="1"/>
            <a:r>
              <a:rPr lang="fr-CH" altLang="de-DE" sz="2400" dirty="0">
                <a:latin typeface="ITC Officina Sans Book" pitchFamily="34" charset="0"/>
              </a:rPr>
              <a:t>Quel est le bénéfice du management environnemental?</a:t>
            </a:r>
          </a:p>
        </p:txBody>
      </p:sp>
      <p:sp>
        <p:nvSpPr>
          <p:cNvPr id="177155" name="Content Placeholder 2">
            <a:extLst>
              <a:ext uri="{FF2B5EF4-FFF2-40B4-BE49-F238E27FC236}">
                <a16:creationId xmlns:a16="http://schemas.microsoft.com/office/drawing/2014/main" id="{F55FE6B7-6567-4991-98DB-066473DDA793}"/>
              </a:ext>
            </a:extLst>
          </p:cNvPr>
          <p:cNvSpPr>
            <a:spLocks/>
          </p:cNvSpPr>
          <p:nvPr/>
        </p:nvSpPr>
        <p:spPr bwMode="auto">
          <a:xfrm>
            <a:off x="1201752" y="1793016"/>
            <a:ext cx="7330687" cy="451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marL="0" indent="0">
              <a:lnSpc>
                <a:spcPct val="90000"/>
              </a:lnSpc>
              <a:spcAft>
                <a:spcPct val="40000"/>
              </a:spcAft>
              <a:buNone/>
            </a:pPr>
            <a:r>
              <a:rPr lang="fr-CH" altLang="de-DE" sz="2286" b="1" dirty="0">
                <a:solidFill>
                  <a:srgbClr val="0070C0"/>
                </a:solidFill>
                <a:latin typeface="ITC Officina Sans Book" pitchFamily="34" charset="0"/>
              </a:rPr>
              <a:t>Révision des petites organisations (art. 26 EMAS, concerne les paroisses):</a:t>
            </a:r>
          </a:p>
          <a:p>
            <a:pPr marL="0" indent="0">
              <a:lnSpc>
                <a:spcPct val="90000"/>
              </a:lnSpc>
              <a:spcBef>
                <a:spcPts val="480"/>
              </a:spcBef>
              <a:spcAft>
                <a:spcPts val="0"/>
              </a:spcAft>
              <a:buNone/>
            </a:pPr>
            <a:r>
              <a:rPr lang="fr-CH" altLang="de-DE" sz="2000" dirty="0">
                <a:latin typeface="ITC Officina Sans Book" pitchFamily="34" charset="0"/>
              </a:rPr>
              <a:t>1. Lorsqu’il exerce des activités de vérification et de validation,</a:t>
            </a:r>
          </a:p>
          <a:p>
            <a:pPr marL="0" indent="0">
              <a:lnSpc>
                <a:spcPct val="90000"/>
              </a:lnSpc>
              <a:spcBef>
                <a:spcPts val="480"/>
              </a:spcBef>
              <a:spcAft>
                <a:spcPts val="0"/>
              </a:spcAft>
              <a:buNone/>
            </a:pPr>
            <a:r>
              <a:rPr lang="fr-CH" altLang="de-DE" sz="2000" dirty="0">
                <a:latin typeface="ITC Officina Sans Book" pitchFamily="34" charset="0"/>
              </a:rPr>
              <a:t>le réviseur en management environnemental prend en considération certains aspects propres aux petites organisations, dont:</a:t>
            </a:r>
          </a:p>
          <a:p>
            <a:pPr marL="0" indent="0">
              <a:lnSpc>
                <a:spcPct val="90000"/>
              </a:lnSpc>
              <a:spcBef>
                <a:spcPts val="480"/>
              </a:spcBef>
              <a:spcAft>
                <a:spcPts val="0"/>
              </a:spcAft>
              <a:buNone/>
            </a:pPr>
            <a:endParaRPr lang="fr-CH" altLang="de-DE" sz="2000" dirty="0">
              <a:latin typeface="ITC Officina Sans Book" pitchFamily="34" charset="0"/>
            </a:endParaRPr>
          </a:p>
          <a:p>
            <a:pPr marL="0" indent="0">
              <a:lnSpc>
                <a:spcPct val="90000"/>
              </a:lnSpc>
              <a:spcAft>
                <a:spcPts val="0"/>
              </a:spcAft>
              <a:buNone/>
            </a:pPr>
            <a:r>
              <a:rPr lang="fr-CH" altLang="de-DE" sz="2000" dirty="0">
                <a:latin typeface="ITC Officina Sans Book" pitchFamily="34" charset="0"/>
              </a:rPr>
              <a:t>a) des chaînes de communication courtes;</a:t>
            </a:r>
          </a:p>
          <a:p>
            <a:pPr marL="0" indent="0">
              <a:lnSpc>
                <a:spcPct val="90000"/>
              </a:lnSpc>
              <a:spcAft>
                <a:spcPts val="0"/>
              </a:spcAft>
              <a:buNone/>
            </a:pPr>
            <a:r>
              <a:rPr lang="fr-CH" altLang="de-DE" sz="2000" dirty="0">
                <a:latin typeface="ITC Officina Sans Book" pitchFamily="34" charset="0"/>
              </a:rPr>
              <a:t>b) un personnel polyvalent;</a:t>
            </a:r>
          </a:p>
          <a:p>
            <a:pPr marL="0" indent="0">
              <a:lnSpc>
                <a:spcPct val="90000"/>
              </a:lnSpc>
              <a:spcAft>
                <a:spcPts val="0"/>
              </a:spcAft>
              <a:buNone/>
            </a:pPr>
            <a:r>
              <a:rPr lang="fr-CH" altLang="de-DE" sz="2000" dirty="0">
                <a:latin typeface="ITC Officina Sans Book" pitchFamily="34" charset="0"/>
              </a:rPr>
              <a:t>c) la formation sur le lieu de travail;</a:t>
            </a:r>
          </a:p>
          <a:p>
            <a:pPr marL="0" indent="0">
              <a:lnSpc>
                <a:spcPct val="90000"/>
              </a:lnSpc>
              <a:spcAft>
                <a:spcPts val="0"/>
              </a:spcAft>
              <a:buNone/>
            </a:pPr>
            <a:r>
              <a:rPr lang="fr-CH" altLang="de-DE" sz="2000" dirty="0">
                <a:latin typeface="ITC Officina Sans Book" pitchFamily="34" charset="0"/>
              </a:rPr>
              <a:t>d) la capacité de s’adapter rapidement aux changements; et</a:t>
            </a:r>
          </a:p>
          <a:p>
            <a:pPr marL="0" indent="0">
              <a:lnSpc>
                <a:spcPct val="90000"/>
              </a:lnSpc>
              <a:spcAft>
                <a:spcPts val="0"/>
              </a:spcAft>
              <a:buNone/>
            </a:pPr>
            <a:r>
              <a:rPr lang="fr-CH" altLang="de-DE" sz="2000" dirty="0">
                <a:latin typeface="ITC Officina Sans Book" pitchFamily="34" charset="0"/>
              </a:rPr>
              <a:t>e) une documentation limitée sur les procédures.</a:t>
            </a:r>
          </a:p>
        </p:txBody>
      </p:sp>
      <p:pic>
        <p:nvPicPr>
          <p:cNvPr id="6" name="Image 5">
            <a:extLst>
              <a:ext uri="{FF2B5EF4-FFF2-40B4-BE49-F238E27FC236}">
                <a16:creationId xmlns:a16="http://schemas.microsoft.com/office/drawing/2014/main" id="{3BA1DC21-3416-A3A7-789A-B414B27B1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184" y="5301208"/>
            <a:ext cx="1208405" cy="1252220"/>
          </a:xfrm>
          <a:prstGeom prst="rect">
            <a:avLst/>
          </a:prstGeom>
        </p:spPr>
      </p:pic>
    </p:spTree>
    <p:extLst>
      <p:ext uri="{BB962C8B-B14F-4D97-AF65-F5344CB8AC3E}">
        <p14:creationId xmlns:p14="http://schemas.microsoft.com/office/powerpoint/2010/main" val="319079689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titel1">
            <a:extLst>
              <a:ext uri="{FF2B5EF4-FFF2-40B4-BE49-F238E27FC236}">
                <a16:creationId xmlns:a16="http://schemas.microsoft.com/office/drawing/2014/main" id="{62301657-0DE0-475D-A4AE-13AEA2396EA3}"/>
              </a:ext>
            </a:extLst>
          </p:cNvPr>
          <p:cNvSpPr>
            <a:spLocks noGrp="1" noChangeArrowheads="1"/>
          </p:cNvSpPr>
          <p:nvPr>
            <p:ph type="title" idx="4294967295"/>
          </p:nvPr>
        </p:nvSpPr>
        <p:spPr>
          <a:xfrm>
            <a:off x="1331640" y="306806"/>
            <a:ext cx="6769440" cy="745930"/>
          </a:xfrm>
          <a:noFill/>
        </p:spPr>
        <p:txBody>
          <a:bodyPr/>
          <a:lstStyle/>
          <a:p>
            <a:pPr eaLnBrk="1" hangingPunct="1"/>
            <a:r>
              <a:rPr lang="fr-CH" altLang="de-DE" sz="2400" dirty="0">
                <a:latin typeface="ITC Officina Sans Book" panose="020B0500000000000000" pitchFamily="34" charset="0"/>
              </a:rPr>
              <a:t>Dites ce que vous faites et faites </a:t>
            </a:r>
            <a:br>
              <a:rPr lang="fr-CH" altLang="de-DE" sz="2400" dirty="0">
                <a:latin typeface="ITC Officina Sans Book" panose="020B0500000000000000" pitchFamily="34" charset="0"/>
              </a:rPr>
            </a:br>
            <a:r>
              <a:rPr lang="fr-CH" altLang="de-DE" sz="2400" dirty="0">
                <a:latin typeface="ITC Officina Sans Book" panose="020B0500000000000000" pitchFamily="34" charset="0"/>
              </a:rPr>
              <a:t>ce que vous dites!</a:t>
            </a:r>
          </a:p>
        </p:txBody>
      </p:sp>
      <p:pic>
        <p:nvPicPr>
          <p:cNvPr id="263170" name="Picture 2">
            <a:extLst>
              <a:ext uri="{FF2B5EF4-FFF2-40B4-BE49-F238E27FC236}">
                <a16:creationId xmlns:a16="http://schemas.microsoft.com/office/drawing/2014/main" id="{D81552C2-D47B-4EFE-8DC7-D7586E69BB5C}"/>
              </a:ext>
            </a:extLst>
          </p:cNvPr>
          <p:cNvPicPr>
            <a:picLocks noChangeAspect="1" noChangeArrowheads="1"/>
          </p:cNvPicPr>
          <p:nvPr/>
        </p:nvPicPr>
        <p:blipFill>
          <a:blip r:embed="rId2"/>
          <a:srcRect/>
          <a:stretch>
            <a:fillRect/>
          </a:stretch>
        </p:blipFill>
        <p:spPr bwMode="auto">
          <a:xfrm>
            <a:off x="7054911" y="1461961"/>
            <a:ext cx="1628289" cy="21923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12" name="Grafik 11">
            <a:extLst>
              <a:ext uri="{FF2B5EF4-FFF2-40B4-BE49-F238E27FC236}">
                <a16:creationId xmlns:a16="http://schemas.microsoft.com/office/drawing/2014/main" id="{5A47BA4C-3D1C-4861-8D9A-9E5C62707214}"/>
              </a:ext>
            </a:extLst>
          </p:cNvPr>
          <p:cNvPicPr/>
          <p:nvPr/>
        </p:nvPicPr>
        <p:blipFill rotWithShape="1">
          <a:blip r:embed="rId3"/>
          <a:srcRect/>
          <a:stretch/>
        </p:blipFill>
        <p:spPr bwMode="auto">
          <a:xfrm>
            <a:off x="9470812" y="1461960"/>
            <a:ext cx="1800000" cy="2681280"/>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4" name="Grafik 13">
            <a:extLst>
              <a:ext uri="{FF2B5EF4-FFF2-40B4-BE49-F238E27FC236}">
                <a16:creationId xmlns:a16="http://schemas.microsoft.com/office/drawing/2014/main" id="{F6A12093-C971-4E56-84D3-B21571FC756C}"/>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5371629" y="3852875"/>
            <a:ext cx="3366565" cy="2142479"/>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63176" name="Picture 8">
            <a:extLst>
              <a:ext uri="{FF2B5EF4-FFF2-40B4-BE49-F238E27FC236}">
                <a16:creationId xmlns:a16="http://schemas.microsoft.com/office/drawing/2014/main" id="{F1F971F9-65D1-45C2-B328-A59C14FFEC3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216204" y="614715"/>
            <a:ext cx="1082880" cy="21844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16" name="Picture 13">
            <a:extLst>
              <a:ext uri="{FF2B5EF4-FFF2-40B4-BE49-F238E27FC236}">
                <a16:creationId xmlns:a16="http://schemas.microsoft.com/office/drawing/2014/main" id="{AE29B8AE-96A4-48D3-B935-76F21155B25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555683" y="5323888"/>
            <a:ext cx="2684465" cy="1534112"/>
          </a:xfrm>
          <a:prstGeom prst="rect">
            <a:avLst/>
          </a:prstGeom>
          <a:noFill/>
          <a:ln>
            <a:noFill/>
          </a:ln>
          <a:effectLst>
            <a:outerShdw blurRad="190500" algn="tl" rotWithShape="0">
              <a:prstClr val="black">
                <a:alpha val="7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4">
            <a:extLst>
              <a:ext uri="{FF2B5EF4-FFF2-40B4-BE49-F238E27FC236}">
                <a16:creationId xmlns:a16="http://schemas.microsoft.com/office/drawing/2014/main" id="{07D02CD5-FB9E-4346-8BDB-C9301435EA0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93539" y="1478522"/>
            <a:ext cx="1529891" cy="2192329"/>
          </a:xfrm>
          <a:prstGeom prst="rect">
            <a:avLst/>
          </a:prstGeom>
          <a:noFill/>
          <a:ln>
            <a:noFill/>
          </a:ln>
          <a:effectLst>
            <a:outerShdw blurRad="190500" algn="tl" rotWithShape="0">
              <a:prstClr val="black">
                <a:alpha val="7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9">
            <a:extLst>
              <a:ext uri="{FF2B5EF4-FFF2-40B4-BE49-F238E27FC236}">
                <a16:creationId xmlns:a16="http://schemas.microsoft.com/office/drawing/2014/main" id="{8908B498-3BE3-4862-A9DE-2F4738C033A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393540" y="6127503"/>
            <a:ext cx="3344654" cy="901897"/>
          </a:xfrm>
          <a:prstGeom prst="rect">
            <a:avLst/>
          </a:prstGeom>
          <a:noFill/>
          <a:ln>
            <a:noFill/>
          </a:ln>
          <a:effectLst>
            <a:outerShdw blurRad="190500" algn="ctr" rotWithShape="0">
              <a:schemeClr val="bg2">
                <a:alpha val="7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15" name="Grafik 14">
            <a:extLst>
              <a:ext uri="{FF2B5EF4-FFF2-40B4-BE49-F238E27FC236}">
                <a16:creationId xmlns:a16="http://schemas.microsoft.com/office/drawing/2014/main" id="{9F44EDB2-F101-43F6-8B04-A3987108863A}"/>
              </a:ext>
            </a:extLst>
          </p:cNvPr>
          <p:cNvPicPr/>
          <p:nvPr/>
        </p:nvPicPr>
        <p:blipFill rotWithShape="1">
          <a:blip r:embed="rId3"/>
          <a:srcRect/>
          <a:stretch/>
        </p:blipFill>
        <p:spPr bwMode="auto">
          <a:xfrm>
            <a:off x="973721" y="1477318"/>
            <a:ext cx="1320800" cy="2065337"/>
          </a:xfrm>
          <a:prstGeom prst="rect">
            <a:avLst/>
          </a:prstGeom>
          <a:ln>
            <a:noFill/>
          </a:ln>
          <a:effectLst>
            <a:outerShdw blurRad="190500" algn="tl" rotWithShape="0">
              <a:srgbClr val="000000">
                <a:alpha val="70000"/>
              </a:srgbClr>
            </a:outerShdw>
          </a:effectLst>
        </p:spPr>
      </p:pic>
      <p:pic>
        <p:nvPicPr>
          <p:cNvPr id="19" name="Grafik 18">
            <a:extLst>
              <a:ext uri="{FF2B5EF4-FFF2-40B4-BE49-F238E27FC236}">
                <a16:creationId xmlns:a16="http://schemas.microsoft.com/office/drawing/2014/main" id="{605D66C2-17EC-410D-ACF2-5EBE44CE0E38}"/>
              </a:ext>
            </a:extLst>
          </p:cNvPr>
          <p:cNvPicPr/>
          <p:nvPr/>
        </p:nvPicPr>
        <p:blipFill rotWithShape="1">
          <a:blip r:embed="rId9"/>
          <a:srcRect/>
          <a:stretch/>
        </p:blipFill>
        <p:spPr bwMode="auto">
          <a:xfrm>
            <a:off x="2527884" y="1477318"/>
            <a:ext cx="2712264" cy="3683255"/>
          </a:xfrm>
          <a:prstGeom prst="rect">
            <a:avLst/>
          </a:prstGeom>
          <a:ln>
            <a:noFill/>
          </a:ln>
          <a:effectLst>
            <a:outerShdw blurRad="190500" algn="tl" rotWithShape="0">
              <a:srgbClr val="000000">
                <a:alpha val="70000"/>
              </a:srgbClr>
            </a:outerShdw>
          </a:effectLst>
        </p:spPr>
      </p:pic>
      <p:pic>
        <p:nvPicPr>
          <p:cNvPr id="20" name="Picture 8">
            <a:extLst>
              <a:ext uri="{FF2B5EF4-FFF2-40B4-BE49-F238E27FC236}">
                <a16:creationId xmlns:a16="http://schemas.microsoft.com/office/drawing/2014/main" id="{7BCE0493-9AAC-4435-BE84-290E9A1B51A7}"/>
              </a:ext>
            </a:extLst>
          </p:cNvPr>
          <p:cNvPicPr>
            <a:picLocks noChangeAspect="1" noChangeArrowheads="1"/>
          </p:cNvPicPr>
          <p:nvPr/>
        </p:nvPicPr>
        <p:blipFill rotWithShape="1">
          <a:blip r:embed="rId10"/>
          <a:srcRect l="36894" t="10199" r="37830" b="4138"/>
          <a:stretch/>
        </p:blipFill>
        <p:spPr bwMode="auto">
          <a:xfrm>
            <a:off x="947020" y="3785544"/>
            <a:ext cx="1374201" cy="3072456"/>
          </a:xfrm>
          <a:prstGeom prst="rect">
            <a:avLst/>
          </a:prstGeom>
          <a:ln>
            <a:noFill/>
          </a:ln>
          <a:effectLst>
            <a:outerShdw blurRad="190500" algn="tl" rotWithShape="0">
              <a:srgbClr val="000000">
                <a:alpha val="70000"/>
              </a:srgbClr>
            </a:outerShdw>
          </a:effectLst>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Folientitel1">
            <a:extLst>
              <a:ext uri="{FF2B5EF4-FFF2-40B4-BE49-F238E27FC236}">
                <a16:creationId xmlns:a16="http://schemas.microsoft.com/office/drawing/2014/main" id="{62301657-0DE0-475D-A4AE-13AEA2396EA3}"/>
              </a:ext>
            </a:extLst>
          </p:cNvPr>
          <p:cNvSpPr>
            <a:spLocks noGrp="1" noChangeArrowheads="1"/>
          </p:cNvSpPr>
          <p:nvPr>
            <p:ph type="title" idx="4294967295"/>
          </p:nvPr>
        </p:nvSpPr>
        <p:spPr>
          <a:xfrm>
            <a:off x="848903" y="404664"/>
            <a:ext cx="6769440" cy="775056"/>
          </a:xfrm>
          <a:noFill/>
        </p:spPr>
        <p:txBody>
          <a:bodyPr/>
          <a:lstStyle/>
          <a:p>
            <a:pPr eaLnBrk="1" hangingPunct="1"/>
            <a:r>
              <a:rPr lang="fr-CH" altLang="de-DE" sz="2400" dirty="0">
                <a:latin typeface="ITC Officina Sans Book" panose="020B0500000000000000" pitchFamily="34" charset="0"/>
              </a:rPr>
              <a:t>Dites ce que vous faites et faites </a:t>
            </a:r>
            <a:br>
              <a:rPr lang="fr-CH" altLang="de-DE" sz="2400" dirty="0">
                <a:latin typeface="ITC Officina Sans Book" panose="020B0500000000000000" pitchFamily="34" charset="0"/>
              </a:rPr>
            </a:br>
            <a:r>
              <a:rPr lang="fr-CH" altLang="de-DE" sz="2400" dirty="0">
                <a:latin typeface="ITC Officina Sans Book" panose="020B0500000000000000" pitchFamily="34" charset="0"/>
              </a:rPr>
              <a:t>ce que vous dites! </a:t>
            </a:r>
            <a:r>
              <a:rPr lang="de-CH" altLang="de-DE" sz="2400" dirty="0">
                <a:solidFill>
                  <a:srgbClr val="FF0000"/>
                </a:solidFill>
                <a:latin typeface="ITC Officina Sans Book" panose="020B0500000000000000" pitchFamily="34" charset="0"/>
              </a:rPr>
              <a:t>– Version Köniz</a:t>
            </a:r>
          </a:p>
        </p:txBody>
      </p:sp>
      <p:pic>
        <p:nvPicPr>
          <p:cNvPr id="263170" name="Picture 2">
            <a:extLst>
              <a:ext uri="{FF2B5EF4-FFF2-40B4-BE49-F238E27FC236}">
                <a16:creationId xmlns:a16="http://schemas.microsoft.com/office/drawing/2014/main" id="{D81552C2-D47B-4EFE-8DC7-D7586E69BB5C}"/>
              </a:ext>
            </a:extLst>
          </p:cNvPr>
          <p:cNvPicPr>
            <a:picLocks noChangeAspect="1" noChangeArrowheads="1"/>
          </p:cNvPicPr>
          <p:nvPr/>
        </p:nvPicPr>
        <p:blipFill>
          <a:blip r:embed="rId2"/>
          <a:srcRect/>
          <a:stretch>
            <a:fillRect/>
          </a:stretch>
        </p:blipFill>
        <p:spPr bwMode="auto">
          <a:xfrm>
            <a:off x="7054911" y="1461961"/>
            <a:ext cx="1628289" cy="21923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12" name="Grafik 11">
            <a:extLst>
              <a:ext uri="{FF2B5EF4-FFF2-40B4-BE49-F238E27FC236}">
                <a16:creationId xmlns:a16="http://schemas.microsoft.com/office/drawing/2014/main" id="{5A47BA4C-3D1C-4861-8D9A-9E5C62707214}"/>
              </a:ext>
            </a:extLst>
          </p:cNvPr>
          <p:cNvPicPr/>
          <p:nvPr/>
        </p:nvPicPr>
        <p:blipFill rotWithShape="1">
          <a:blip r:embed="rId3"/>
          <a:srcRect/>
          <a:stretch/>
        </p:blipFill>
        <p:spPr bwMode="auto">
          <a:xfrm>
            <a:off x="9470812" y="1461960"/>
            <a:ext cx="1800000" cy="2681280"/>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4" name="Grafik 13">
            <a:extLst>
              <a:ext uri="{FF2B5EF4-FFF2-40B4-BE49-F238E27FC236}">
                <a16:creationId xmlns:a16="http://schemas.microsoft.com/office/drawing/2014/main" id="{F6A12093-C971-4E56-84D3-B21571FC756C}"/>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5371629" y="3852875"/>
            <a:ext cx="3366565" cy="2142479"/>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63176" name="Picture 8">
            <a:extLst>
              <a:ext uri="{FF2B5EF4-FFF2-40B4-BE49-F238E27FC236}">
                <a16:creationId xmlns:a16="http://schemas.microsoft.com/office/drawing/2014/main" id="{F1F971F9-65D1-45C2-B328-A59C14FFEC3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216204" y="614715"/>
            <a:ext cx="1082880" cy="21844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16" name="Picture 13">
            <a:extLst>
              <a:ext uri="{FF2B5EF4-FFF2-40B4-BE49-F238E27FC236}">
                <a16:creationId xmlns:a16="http://schemas.microsoft.com/office/drawing/2014/main" id="{AE29B8AE-96A4-48D3-B935-76F21155B25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93539" y="6127503"/>
            <a:ext cx="1725844" cy="567372"/>
          </a:xfrm>
          <a:prstGeom prst="rect">
            <a:avLst/>
          </a:prstGeom>
          <a:noFill/>
          <a:ln>
            <a:noFill/>
          </a:ln>
          <a:effectLst>
            <a:outerShdw blurRad="190500" algn="tl" rotWithShape="0">
              <a:prstClr val="black">
                <a:alpha val="7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4">
            <a:extLst>
              <a:ext uri="{FF2B5EF4-FFF2-40B4-BE49-F238E27FC236}">
                <a16:creationId xmlns:a16="http://schemas.microsoft.com/office/drawing/2014/main" id="{07D02CD5-FB9E-4346-8BDB-C9301435EA0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93539" y="1478522"/>
            <a:ext cx="1529891" cy="2192329"/>
          </a:xfrm>
          <a:prstGeom prst="rect">
            <a:avLst/>
          </a:prstGeom>
          <a:noFill/>
          <a:ln>
            <a:noFill/>
          </a:ln>
          <a:effectLst>
            <a:outerShdw blurRad="190500" algn="tl" rotWithShape="0">
              <a:prstClr val="black">
                <a:alpha val="7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9">
            <a:extLst>
              <a:ext uri="{FF2B5EF4-FFF2-40B4-BE49-F238E27FC236}">
                <a16:creationId xmlns:a16="http://schemas.microsoft.com/office/drawing/2014/main" id="{8908B498-3BE3-4862-A9DE-2F4738C033A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214186" y="6127503"/>
            <a:ext cx="1529893" cy="524497"/>
          </a:xfrm>
          <a:prstGeom prst="rect">
            <a:avLst/>
          </a:prstGeom>
          <a:noFill/>
          <a:ln>
            <a:noFill/>
          </a:ln>
          <a:effectLst>
            <a:outerShdw blurRad="190500" algn="ctr" rotWithShape="0">
              <a:schemeClr val="bg2">
                <a:alpha val="7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11" name="Picture 2">
            <a:extLst>
              <a:ext uri="{FF2B5EF4-FFF2-40B4-BE49-F238E27FC236}">
                <a16:creationId xmlns:a16="http://schemas.microsoft.com/office/drawing/2014/main" id="{90F4C92E-0E3B-4B9A-A4CC-50C136BB106C}"/>
              </a:ext>
            </a:extLst>
          </p:cNvPr>
          <p:cNvPicPr>
            <a:picLocks noChangeAspect="1" noChangeArrowheads="1"/>
          </p:cNvPicPr>
          <p:nvPr/>
        </p:nvPicPr>
        <p:blipFill>
          <a:blip r:embed="rId9"/>
          <a:srcRect/>
          <a:stretch>
            <a:fillRect/>
          </a:stretch>
        </p:blipFill>
        <p:spPr bwMode="auto">
          <a:xfrm>
            <a:off x="883087" y="1461960"/>
            <a:ext cx="4342088" cy="52329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487126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4">
            <a:extLst>
              <a:ext uri="{FF2B5EF4-FFF2-40B4-BE49-F238E27FC236}">
                <a16:creationId xmlns:a16="http://schemas.microsoft.com/office/drawing/2014/main" id="{82E9249A-952C-4EC1-BB32-443F76D7A12F}"/>
              </a:ext>
            </a:extLst>
          </p:cNvPr>
          <p:cNvSpPr>
            <a:spLocks noChangeArrowheads="1"/>
          </p:cNvSpPr>
          <p:nvPr/>
        </p:nvSpPr>
        <p:spPr bwMode="auto">
          <a:xfrm>
            <a:off x="1116013" y="188913"/>
            <a:ext cx="7620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90000"/>
              </a:lnSpc>
              <a:buClr>
                <a:schemeClr val="accent1"/>
              </a:buClr>
              <a:buSzPct val="70000"/>
              <a:buFont typeface="Monotype Sorts" pitchFamily="2" charset="2"/>
              <a:buNone/>
            </a:pPr>
            <a:r>
              <a:rPr kumimoji="1" lang="de-DE" altLang="de-DE" sz="2400">
                <a:latin typeface="ITC Officina Sans Book" panose="020B0500000000000000" pitchFamily="34" charset="0"/>
              </a:rPr>
              <a:t>	</a:t>
            </a:r>
          </a:p>
        </p:txBody>
      </p:sp>
      <p:pic>
        <p:nvPicPr>
          <p:cNvPr id="5" name="Grafik 2">
            <a:extLst>
              <a:ext uri="{FF2B5EF4-FFF2-40B4-BE49-F238E27FC236}">
                <a16:creationId xmlns:a16="http://schemas.microsoft.com/office/drawing/2014/main" id="{CB84A6F6-964B-42AE-A54E-A2CF7DF81D22}"/>
              </a:ext>
            </a:extLst>
          </p:cNvPr>
          <p:cNvPicPr>
            <a:picLocks noChangeAspect="1"/>
          </p:cNvPicPr>
          <p:nvPr/>
        </p:nvPicPr>
        <p:blipFill>
          <a:blip r:embed="rId3">
            <a:extLst>
              <a:ext uri="{28A0092B-C50C-407E-A947-70E740481C1C}">
                <a14:useLocalDpi xmlns:a14="http://schemas.microsoft.com/office/drawing/2010/main" val="0"/>
              </a:ext>
            </a:extLst>
          </a:blip>
          <a:srcRect l="5602" r="9279"/>
          <a:stretch>
            <a:fillRect/>
          </a:stretch>
        </p:blipFill>
        <p:spPr bwMode="auto">
          <a:xfrm>
            <a:off x="1116013" y="1341438"/>
            <a:ext cx="7570787"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lientitel1">
            <a:extLst>
              <a:ext uri="{FF2B5EF4-FFF2-40B4-BE49-F238E27FC236}">
                <a16:creationId xmlns:a16="http://schemas.microsoft.com/office/drawing/2014/main" id="{DDA23CBC-5183-4303-B784-E9BAD8A6F1AD}"/>
              </a:ext>
            </a:extLst>
          </p:cNvPr>
          <p:cNvSpPr txBox="1">
            <a:spLocks noChangeArrowheads="1"/>
          </p:cNvSpPr>
          <p:nvPr/>
        </p:nvSpPr>
        <p:spPr bwMode="auto">
          <a:xfrm>
            <a:off x="1039199" y="332656"/>
            <a:ext cx="3892841" cy="706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eaLnBrk="1" hangingPunct="1"/>
            <a:r>
              <a:rPr lang="fr-CH" altLang="de-DE" sz="2400" dirty="0">
                <a:latin typeface="ITC Officina Sans Book" panose="020B0500000000000000" pitchFamily="34" charset="0"/>
              </a:rPr>
              <a:t>Dites ce que vous faites et faites ce que vous dites!</a:t>
            </a:r>
            <a:endParaRPr lang="de-CH" altLang="de-DE" sz="2400" kern="0" dirty="0">
              <a:latin typeface="ITC Officina Sans Book" panose="020B0500000000000000" pitchFamily="34" charset="0"/>
            </a:endParaRPr>
          </a:p>
        </p:txBody>
      </p:sp>
    </p:spTree>
    <p:extLst>
      <p:ext uri="{BB962C8B-B14F-4D97-AF65-F5344CB8AC3E}">
        <p14:creationId xmlns:p14="http://schemas.microsoft.com/office/powerpoint/2010/main" val="304440660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4">
            <a:extLst>
              <a:ext uri="{FF2B5EF4-FFF2-40B4-BE49-F238E27FC236}">
                <a16:creationId xmlns:a16="http://schemas.microsoft.com/office/drawing/2014/main" id="{82E9249A-952C-4EC1-BB32-443F76D7A12F}"/>
              </a:ext>
            </a:extLst>
          </p:cNvPr>
          <p:cNvSpPr>
            <a:spLocks noChangeArrowheads="1"/>
          </p:cNvSpPr>
          <p:nvPr/>
        </p:nvSpPr>
        <p:spPr bwMode="auto">
          <a:xfrm>
            <a:off x="1116013" y="188913"/>
            <a:ext cx="7620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3" indent="-4763">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90000"/>
              </a:lnSpc>
              <a:buClr>
                <a:schemeClr val="accent1"/>
              </a:buClr>
              <a:buSzPct val="70000"/>
              <a:buFont typeface="Monotype Sorts" pitchFamily="2" charset="2"/>
              <a:buNone/>
            </a:pPr>
            <a:r>
              <a:rPr kumimoji="1" lang="de-DE" altLang="de-DE" sz="2400">
                <a:latin typeface="ITC Officina Sans Book" panose="020B0500000000000000" pitchFamily="34" charset="0"/>
              </a:rPr>
              <a:t>	</a:t>
            </a:r>
          </a:p>
        </p:txBody>
      </p:sp>
      <p:sp>
        <p:nvSpPr>
          <p:cNvPr id="6" name="Folientitel1">
            <a:extLst>
              <a:ext uri="{FF2B5EF4-FFF2-40B4-BE49-F238E27FC236}">
                <a16:creationId xmlns:a16="http://schemas.microsoft.com/office/drawing/2014/main" id="{DDA23CBC-5183-4303-B784-E9BAD8A6F1AD}"/>
              </a:ext>
            </a:extLst>
          </p:cNvPr>
          <p:cNvSpPr txBox="1">
            <a:spLocks noChangeArrowheads="1"/>
          </p:cNvSpPr>
          <p:nvPr/>
        </p:nvSpPr>
        <p:spPr bwMode="auto">
          <a:xfrm>
            <a:off x="1039199" y="332656"/>
            <a:ext cx="3892841" cy="706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n-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eaLnBrk="1" hangingPunct="1"/>
            <a:r>
              <a:rPr lang="fr-CH" altLang="de-DE" sz="2400" dirty="0">
                <a:latin typeface="ITC Officina Sans Book" panose="020B0500000000000000" pitchFamily="34" charset="0"/>
              </a:rPr>
              <a:t>Dites ce que vous faites et faites ce que vous dites!</a:t>
            </a:r>
            <a:endParaRPr lang="de-CH" altLang="de-DE" sz="2400" kern="0" dirty="0">
              <a:latin typeface="ITC Officina Sans Book" panose="020B0500000000000000" pitchFamily="34" charset="0"/>
            </a:endParaRPr>
          </a:p>
        </p:txBody>
      </p:sp>
      <p:pic>
        <p:nvPicPr>
          <p:cNvPr id="3" name="Image 2">
            <a:extLst>
              <a:ext uri="{FF2B5EF4-FFF2-40B4-BE49-F238E27FC236}">
                <a16:creationId xmlns:a16="http://schemas.microsoft.com/office/drawing/2014/main" id="{40265AE6-AA43-0A51-38D3-8C59B39B8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177" y="1484784"/>
            <a:ext cx="7308304" cy="4872203"/>
          </a:xfrm>
          <a:prstGeom prst="rect">
            <a:avLst/>
          </a:prstGeom>
        </p:spPr>
      </p:pic>
    </p:spTree>
    <p:extLst>
      <p:ext uri="{BB962C8B-B14F-4D97-AF65-F5344CB8AC3E}">
        <p14:creationId xmlns:p14="http://schemas.microsoft.com/office/powerpoint/2010/main" val="197867320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3|1.4|1|1.2|3.2"/>
</p:tagLst>
</file>

<file path=ppt/theme/theme1.xml><?xml version="1.0" encoding="utf-8"?>
<a:theme xmlns:a="http://schemas.openxmlformats.org/drawingml/2006/main" name="Schichten">
  <a:themeElements>
    <a:clrScheme name="">
      <a:dk1>
        <a:srgbClr val="000000"/>
      </a:dk1>
      <a:lt1>
        <a:srgbClr val="FFFFFF"/>
      </a:lt1>
      <a:dk2>
        <a:srgbClr val="000066"/>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95A3D1"/>
      </a:folHlink>
    </a:clrScheme>
    <a:fontScheme name="Schichten">
      <a:majorFont>
        <a:latin typeface="Times New Roman"/>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chichten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Schichten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Schichten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Schichten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Schichten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Schichten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Schichten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Schichten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Schichten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Schichten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EBAC7724E70B44CB387BF822FEE115E" ma:contentTypeVersion="13" ma:contentTypeDescription="Ein neues Dokument erstellen." ma:contentTypeScope="" ma:versionID="3e3de44e1d2f1241432fc85766f84e88">
  <xsd:schema xmlns:xsd="http://www.w3.org/2001/XMLSchema" xmlns:xs="http://www.w3.org/2001/XMLSchema" xmlns:p="http://schemas.microsoft.com/office/2006/metadata/properties" xmlns:ns2="01860a0e-8d39-4c99-aab7-06854dc052e0" xmlns:ns3="e2fd07d6-a571-496d-adf1-6875ccc2e1b0" targetNamespace="http://schemas.microsoft.com/office/2006/metadata/properties" ma:root="true" ma:fieldsID="59d41d1191d382b94f0e0bbc83ce0826" ns2:_="" ns3:_="">
    <xsd:import namespace="01860a0e-8d39-4c99-aab7-06854dc052e0"/>
    <xsd:import namespace="e2fd07d6-a571-496d-adf1-6875ccc2e1b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860a0e-8d39-4c99-aab7-06854dc052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2fd07d6-a571-496d-adf1-6875ccc2e1b0"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9192C5-A930-4AAF-B168-F666E94D647F}">
  <ds:schemaRefs>
    <ds:schemaRef ds:uri="http://schemas.microsoft.com/sharepoint/v3/contenttype/forms"/>
  </ds:schemaRefs>
</ds:datastoreItem>
</file>

<file path=customXml/itemProps2.xml><?xml version="1.0" encoding="utf-8"?>
<ds:datastoreItem xmlns:ds="http://schemas.openxmlformats.org/officeDocument/2006/customXml" ds:itemID="{26E45A3D-6F47-415C-909B-F83FA12E95F3}">
  <ds:schemaRefs>
    <ds:schemaRef ds:uri="http://schemas.microsoft.com/office/2006/metadata/properties"/>
    <ds:schemaRef ds:uri="http://purl.org/dc/terms/"/>
    <ds:schemaRef ds:uri="http://www.w3.org/XML/1998/namespace"/>
    <ds:schemaRef ds:uri="http://schemas.microsoft.com/office/infopath/2007/PartnerControls"/>
    <ds:schemaRef ds:uri="e2fd07d6-a571-496d-adf1-6875ccc2e1b0"/>
    <ds:schemaRef ds:uri="http://purl.org/dc/elements/1.1/"/>
    <ds:schemaRef ds:uri="http://schemas.microsoft.com/office/2006/documentManagement/types"/>
    <ds:schemaRef ds:uri="http://schemas.openxmlformats.org/package/2006/metadata/core-properties"/>
    <ds:schemaRef ds:uri="01860a0e-8d39-4c99-aab7-06854dc052e0"/>
    <ds:schemaRef ds:uri="http://purl.org/dc/dcmitype/"/>
  </ds:schemaRefs>
</ds:datastoreItem>
</file>

<file path=customXml/itemProps3.xml><?xml version="1.0" encoding="utf-8"?>
<ds:datastoreItem xmlns:ds="http://schemas.openxmlformats.org/officeDocument/2006/customXml" ds:itemID="{CDF24BA2-D176-4293-8538-CF368F6C74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860a0e-8d39-4c99-aab7-06854dc052e0"/>
    <ds:schemaRef ds:uri="e2fd07d6-a571-496d-adf1-6875ccc2e1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Layers</Template>
  <TotalTime>41784</TotalTime>
  <Words>8868</Words>
  <Application>Microsoft Macintosh PowerPoint</Application>
  <PresentationFormat>Affichage à l'écran (4:3)</PresentationFormat>
  <Paragraphs>1273</Paragraphs>
  <Slides>162</Slides>
  <Notes>60</Notes>
  <HiddenSlides>27</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162</vt:i4>
      </vt:variant>
    </vt:vector>
  </HeadingPairs>
  <TitlesOfParts>
    <vt:vector size="177" baseType="lpstr">
      <vt:lpstr>Arial Unicode MS</vt:lpstr>
      <vt:lpstr>ITC Officina Sans Book</vt:lpstr>
      <vt:lpstr>Malgun Gothic</vt:lpstr>
      <vt:lpstr>RotisSemiSans</vt:lpstr>
      <vt:lpstr>StarSymbol</vt:lpstr>
      <vt:lpstr>Arial</vt:lpstr>
      <vt:lpstr>Bodoni MT</vt:lpstr>
      <vt:lpstr>Calibri</vt:lpstr>
      <vt:lpstr>Calibri Light</vt:lpstr>
      <vt:lpstr>Monotype Sorts</vt:lpstr>
      <vt:lpstr>Symbol</vt:lpstr>
      <vt:lpstr>Times New Roman</vt:lpstr>
      <vt:lpstr>Verdana</vt:lpstr>
      <vt:lpstr>Wingdings</vt:lpstr>
      <vt:lpstr>Schichten</vt:lpstr>
      <vt:lpstr>Formation en  management environnemental</vt:lpstr>
      <vt:lpstr> Objectifs de la formation</vt:lpstr>
      <vt:lpstr> Objectifs de la formation</vt:lpstr>
      <vt:lpstr>Présentation PowerPoint</vt:lpstr>
      <vt:lpstr>Présentation PowerPoint</vt:lpstr>
      <vt:lpstr>Présentation PowerPoint</vt:lpstr>
      <vt:lpstr>Formateurs et intervenants</vt:lpstr>
      <vt:lpstr>Formateurs et intervenants</vt:lpstr>
      <vt:lpstr>Présentation des participants</vt:lpstr>
      <vt:lpstr> </vt:lpstr>
      <vt:lpstr>Contenu global de la formation</vt:lpstr>
      <vt:lpstr> Informations générales</vt:lpstr>
      <vt:lpstr>Site d’œco avec tous les documents de formation et de conseil aux paroisses:</vt:lpstr>
      <vt:lpstr>Lexique des mots professionnel à lire avant tout</vt:lpstr>
      <vt:lpstr>Support de cours 1: Le guide pratique</vt:lpstr>
      <vt:lpstr>Support de cours 2:  Tous les documents Coq vert</vt:lpstr>
      <vt:lpstr>Présentation PowerPoint</vt:lpstr>
      <vt:lpstr>Présentation PowerPoint</vt:lpstr>
      <vt:lpstr> Contenu global de la formation</vt:lpstr>
      <vt:lpstr> Contenu global de la formation</vt:lpstr>
      <vt:lpstr>Présentation PowerPoint</vt:lpstr>
      <vt:lpstr>Présentation PowerPoint</vt:lpstr>
      <vt:lpstr>Le SME Coq vert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Églises sont aussi des acteurs!</vt:lpstr>
      <vt:lpstr>Les Églises sont aussi des acteurs!</vt:lpstr>
      <vt:lpstr>Présentation de œco Églises pour  l’environnement</vt:lpstr>
      <vt:lpstr>Présentation de œco Églises pour  l’environnement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Églises sont  aussi des acteurs!</vt:lpstr>
      <vt:lpstr>Présentation PowerPoint</vt:lpstr>
      <vt:lpstr>Présentation PowerPoint</vt:lpstr>
      <vt:lpstr>Présentation PowerPoint</vt:lpstr>
      <vt:lpstr>La responsabilité de la Création est entre nos mains!</vt:lpstr>
      <vt:lpstr>Présentation PowerPoint</vt:lpstr>
      <vt:lpstr>Notre maison commune</vt:lpstr>
      <vt:lpstr>Notre maison commune</vt:lpstr>
      <vt:lpstr>Notre maison commune</vt:lpstr>
      <vt:lpstr>Présentation PowerPoint</vt:lpstr>
      <vt:lpstr>Beispiel: Artenvielfalt</vt:lpstr>
      <vt:lpstr>Veranstaltungen ökologisch planen</vt:lpstr>
      <vt:lpstr>Les différents thèmes abordés dans le cours</vt:lpstr>
      <vt:lpstr>… zum systematischen Umweltmanagement</vt:lpstr>
      <vt:lpstr>… zum systematischen Umweltmanagement</vt:lpstr>
      <vt:lpstr>Présentation PowerPoint</vt:lpstr>
      <vt:lpstr>Présentation PowerPoint</vt:lpstr>
      <vt:lpstr>Le Coq vert dans les différentes régions</vt:lpstr>
      <vt:lpstr>Geschichte des UMS Grüner Güggel</vt:lpstr>
      <vt:lpstr>Le Coq vert en Suisse alémanique</vt:lpstr>
      <vt:lpstr>Les 10 étapes du Coq vert</vt:lpstr>
      <vt:lpstr>Les 10 étapes du Coq vert</vt:lpstr>
      <vt:lpstr>Les 10 étapes du Coq vert</vt:lpstr>
      <vt:lpstr>Les 10 étapes  du Coq vert</vt:lpstr>
      <vt:lpstr>Les 10 étapes du Coq vert</vt:lpstr>
      <vt:lpstr>Les 10 étapes du Coq vert</vt:lpstr>
      <vt:lpstr>Les 10 étapes du Coq vert</vt:lpstr>
      <vt:lpstr>Les 10 étapes du Coq vert</vt:lpstr>
      <vt:lpstr>Les 10 étapes du Coq vert</vt:lpstr>
      <vt:lpstr>Les 10 étapes du Coq vert</vt:lpstr>
      <vt:lpstr>Les 10 étapes du Coq vert</vt:lpstr>
      <vt:lpstr>Le Coq vert en Suisse</vt:lpstr>
      <vt:lpstr>La première certification: le 8.11.2015</vt:lpstr>
      <vt:lpstr>La première certification: le 8.11.2015</vt:lpstr>
      <vt:lpstr>Certification actuelle: le groupe "Argovie»</vt:lpstr>
      <vt:lpstr>Présentation PowerPoint</vt:lpstr>
      <vt:lpstr>Comparaison des systèmes</vt:lpstr>
      <vt:lpstr>Quel est le bénéfice du management environnemental?</vt:lpstr>
      <vt:lpstr>Quel est le bénéfice du management environnemental?</vt:lpstr>
      <vt:lpstr>Dites ce que vous faites et faites  ce que vous dites!</vt:lpstr>
      <vt:lpstr>Dites ce que vous faites et faites  ce que vous dites! – Version Köniz</vt:lpstr>
      <vt:lpstr>Présentation PowerPoint</vt:lpstr>
      <vt:lpstr>Présentation PowerPoint</vt:lpstr>
      <vt:lpstr>Présentation PowerPoint</vt:lpstr>
      <vt:lpstr>Présentation PowerPoint</vt:lpstr>
      <vt:lpstr>Présentation PowerPoint</vt:lpstr>
      <vt:lpstr>Présentation PowerPoint</vt:lpstr>
      <vt:lpstr>              Répartition des tâches et rôles</vt:lpstr>
      <vt:lpstr>              Répartition des tâches et rôles</vt:lpstr>
      <vt:lpstr>Les acteurs du terrain</vt:lpstr>
      <vt:lpstr>Répartition des tâches au moyen d’un organigramme</vt:lpstr>
      <vt:lpstr>Le savoir du conseiller en management  environnemental</vt:lpstr>
      <vt:lpstr>Le conseiller en management  environnemental…</vt:lpstr>
      <vt:lpstr>Présentation PowerPoint</vt:lpstr>
      <vt:lpstr>Super-Berater/in Die Ausrüstung</vt:lpstr>
      <vt:lpstr>Étape 1: Prise de décision et planification</vt:lpstr>
      <vt:lpstr>Les premiers pas</vt:lpstr>
      <vt:lpstr>Risques et opportunités </vt:lpstr>
      <vt:lpstr>Risques et opportunités </vt:lpstr>
      <vt:lpstr>Risques et opportunités </vt:lpstr>
      <vt:lpstr>Les premiers pas</vt:lpstr>
      <vt:lpstr>Inscription au Système de Management environnemental Coq vert</vt:lpstr>
      <vt:lpstr>Les premiers pas</vt:lpstr>
      <vt:lpstr>Les premiers pas</vt:lpstr>
      <vt:lpstr>La planification (ou calendrier), option 1</vt:lpstr>
      <vt:lpstr>La planification (ou calendrier), option 2</vt:lpstr>
      <vt:lpstr>Contenus des étapes et charge de travail</vt:lpstr>
      <vt:lpstr>Le journal de bord</vt:lpstr>
      <vt:lpstr>Les premiers pas</vt:lpstr>
      <vt:lpstr>Kontextanalyse</vt:lpstr>
      <vt:lpstr>Présentation PowerPoint</vt:lpstr>
      <vt:lpstr>           Analyse du contexte de la paroisse</vt:lpstr>
      <vt:lpstr>Analyse de contexte: exemple</vt:lpstr>
      <vt:lpstr>Analyse de contexte, espace pastorale de l’agglomération de Berne (catholique)</vt:lpstr>
      <vt:lpstr>Analyse de contexte</vt:lpstr>
      <vt:lpstr>Exercice: risques et opportunités </vt:lpstr>
      <vt:lpstr>Étape 2 du Coq vert Mise en place de l’équipe environnement et communication</vt:lpstr>
      <vt:lpstr>L’équipe Environnement</vt:lpstr>
      <vt:lpstr>Présentation PowerPoint</vt:lpstr>
      <vt:lpstr>2M – Questionnaire auprès des collaborateur⋅trice⋅s</vt:lpstr>
      <vt:lpstr>Présentation PowerPoint</vt:lpstr>
      <vt:lpstr>Présentation PowerPoint</vt:lpstr>
      <vt:lpstr>Présentation PowerPoint</vt:lpstr>
      <vt:lpstr>2H Boîte à idées</vt:lpstr>
      <vt:lpstr>Exercice: équipe environnement</vt:lpstr>
      <vt:lpstr>Présentation PowerPoint</vt:lpstr>
      <vt:lpstr>Créer une vision</vt:lpstr>
      <vt:lpstr>Vision</vt:lpstr>
      <vt:lpstr>Les Lignes directrices pour la  Création :</vt:lpstr>
      <vt:lpstr>Les éléments incontournables  ♰ voir le document «Checklist pour la rédaction  des Lignes directrices pour la Création (3C)</vt:lpstr>
      <vt:lpstr>Les éléments incontournables  ♰ voir le document «Checklist pour la rédaction  des Lignes directrices pour la Création (3C)</vt:lpstr>
      <vt:lpstr>Lignes directrices pour  la Création, exemple:</vt:lpstr>
      <vt:lpstr>Lignes directrices pour  la Création, exemple:</vt:lpstr>
      <vt:lpstr>Lignes directrices pour  la Création, exemple:</vt:lpstr>
      <vt:lpstr>Beispiel:  Schöpfungs- leitlinien</vt:lpstr>
      <vt:lpstr>Beispiele Schöpfungsleitlinien</vt:lpstr>
      <vt:lpstr>Exercice individuel, Lignes directrices pour la Création</vt:lpstr>
      <vt:lpstr>Exercice individuel, Lignes directrices pour la Création</vt:lpstr>
      <vt:lpstr>Exercice individuel, Lignes directrices pour la Création</vt:lpstr>
      <vt:lpstr>Quels sont les bénéfices du management environnemental?</vt:lpstr>
      <vt:lpstr>Le management environnemental dans la paroisse de Chêne avec Jacques Matthey, visite des lieux et discussions informelles</vt:lpstr>
      <vt:lpstr>Présentation PowerPoint</vt:lpstr>
      <vt:lpstr>Questions sur le contenu du cours de la journée?</vt:lpstr>
      <vt:lpstr>Présentation PowerPoint</vt:lpstr>
      <vt:lpstr>Présentation PowerPoint</vt:lpstr>
      <vt:lpstr>Présentation PowerPoint</vt:lpstr>
    </vt:vector>
  </TitlesOfParts>
  <Company>OeKU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Themen-Abend «Ökologie in der Kirche»</dc:title>
  <dc:creator>Kurt Aufdereggen</dc:creator>
  <cp:lastModifiedBy>Marc Roethlisberger</cp:lastModifiedBy>
  <cp:revision>925</cp:revision>
  <cp:lastPrinted>2020-08-27T20:49:01Z</cp:lastPrinted>
  <dcterms:created xsi:type="dcterms:W3CDTF">2007-06-07T14:25:43Z</dcterms:created>
  <dcterms:modified xsi:type="dcterms:W3CDTF">2022-09-20T12:09:57Z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0x0101002EBAC7724E70B44CB387BF822FEE115E</vt:lpwstr>
  </property>
</Properties>
</file>