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40"/>
  </p:notesMasterIdLst>
  <p:sldIdLst>
    <p:sldId id="1435" r:id="rId4"/>
    <p:sldId id="257" r:id="rId5"/>
    <p:sldId id="258" r:id="rId6"/>
    <p:sldId id="342" r:id="rId7"/>
    <p:sldId id="259" r:id="rId8"/>
    <p:sldId id="260" r:id="rId9"/>
    <p:sldId id="339" r:id="rId10"/>
    <p:sldId id="1434" r:id="rId11"/>
    <p:sldId id="340" r:id="rId12"/>
    <p:sldId id="845" r:id="rId13"/>
    <p:sldId id="1433" r:id="rId14"/>
    <p:sldId id="1432" r:id="rId15"/>
    <p:sldId id="271" r:id="rId16"/>
    <p:sldId id="1369" r:id="rId17"/>
    <p:sldId id="1370" r:id="rId18"/>
    <p:sldId id="1371" r:id="rId19"/>
    <p:sldId id="272" r:id="rId20"/>
    <p:sldId id="328" r:id="rId21"/>
    <p:sldId id="329" r:id="rId22"/>
    <p:sldId id="330" r:id="rId23"/>
    <p:sldId id="331" r:id="rId24"/>
    <p:sldId id="1372" r:id="rId25"/>
    <p:sldId id="1373" r:id="rId26"/>
    <p:sldId id="332" r:id="rId27"/>
    <p:sldId id="333" r:id="rId28"/>
    <p:sldId id="334" r:id="rId29"/>
    <p:sldId id="335" r:id="rId30"/>
    <p:sldId id="337" r:id="rId31"/>
    <p:sldId id="336" r:id="rId32"/>
    <p:sldId id="341" r:id="rId33"/>
    <p:sldId id="1367" r:id="rId34"/>
    <p:sldId id="1368" r:id="rId35"/>
    <p:sldId id="1374" r:id="rId36"/>
    <p:sldId id="344" r:id="rId37"/>
    <p:sldId id="338" r:id="rId38"/>
    <p:sldId id="346" r:id="rId39"/>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BA4766-0BCE-45A2-8206-96CF082593E4}" v="1" dt="2022-11-28T01:17:07.47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48"/>
    <p:restoredTop sz="95545"/>
  </p:normalViewPr>
  <p:slideViewPr>
    <p:cSldViewPr snapToGrid="0" snapToObjects="1">
      <p:cViewPr varScale="1">
        <p:scale>
          <a:sx n="84" d="100"/>
          <a:sy n="84" d="100"/>
        </p:scale>
        <p:origin x="104"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Roethlisberger" userId="9f75ec3f-abcf-4aa2-8301-41d1b5b04265" providerId="ADAL" clId="{A4BA4766-0BCE-45A2-8206-96CF082593E4}"/>
    <pc:docChg chg="custSel addSld modSld sldOrd">
      <pc:chgData name="Marc Roethlisberger" userId="9f75ec3f-abcf-4aa2-8301-41d1b5b04265" providerId="ADAL" clId="{A4BA4766-0BCE-45A2-8206-96CF082593E4}" dt="2022-11-28T01:25:05.620" v="850" actId="20577"/>
      <pc:docMkLst>
        <pc:docMk/>
      </pc:docMkLst>
      <pc:sldChg chg="addSp delSp modSp add mod ord">
        <pc:chgData name="Marc Roethlisberger" userId="9f75ec3f-abcf-4aa2-8301-41d1b5b04265" providerId="ADAL" clId="{A4BA4766-0BCE-45A2-8206-96CF082593E4}" dt="2022-11-28T01:25:05.620" v="850" actId="20577"/>
        <pc:sldMkLst>
          <pc:docMk/>
          <pc:sldMk cId="2985009795" sldId="1435"/>
        </pc:sldMkLst>
        <pc:spChg chg="add mod">
          <ac:chgData name="Marc Roethlisberger" userId="9f75ec3f-abcf-4aa2-8301-41d1b5b04265" providerId="ADAL" clId="{A4BA4766-0BCE-45A2-8206-96CF082593E4}" dt="2022-11-28T01:25:05.620" v="850" actId="20577"/>
          <ac:spMkLst>
            <pc:docMk/>
            <pc:sldMk cId="2985009795" sldId="1435"/>
            <ac:spMk id="2" creationId="{64B7BF71-049F-D36F-6789-5C8A5039D127}"/>
          </ac:spMkLst>
        </pc:spChg>
        <pc:spChg chg="del">
          <ac:chgData name="Marc Roethlisberger" userId="9f75ec3f-abcf-4aa2-8301-41d1b5b04265" providerId="ADAL" clId="{A4BA4766-0BCE-45A2-8206-96CF082593E4}" dt="2022-11-28T01:16:54.499" v="6" actId="478"/>
          <ac:spMkLst>
            <pc:docMk/>
            <pc:sldMk cId="2985009795" sldId="1435"/>
            <ac:spMk id="242" creationId="{00000000-0000-0000-0000-000000000000}"/>
          </ac:spMkLst>
        </pc:spChg>
        <pc:spChg chg="mod">
          <ac:chgData name="Marc Roethlisberger" userId="9f75ec3f-abcf-4aa2-8301-41d1b5b04265" providerId="ADAL" clId="{A4BA4766-0BCE-45A2-8206-96CF082593E4}" dt="2022-11-28T01:16:40.199" v="3" actId="20577"/>
          <ac:spMkLst>
            <pc:docMk/>
            <pc:sldMk cId="2985009795" sldId="1435"/>
            <ac:spMk id="245" creationId="{00000000-0000-0000-0000-000000000000}"/>
          </ac:spMkLst>
        </pc:spChg>
        <pc:grpChg chg="del">
          <ac:chgData name="Marc Roethlisberger" userId="9f75ec3f-abcf-4aa2-8301-41d1b5b04265" providerId="ADAL" clId="{A4BA4766-0BCE-45A2-8206-96CF082593E4}" dt="2022-11-28T01:16:48.880" v="5" actId="478"/>
          <ac:grpSpMkLst>
            <pc:docMk/>
            <pc:sldMk cId="2985009795" sldId="1435"/>
            <ac:grpSpMk id="243" creationId="{00000000-0000-0000-0000-000000000000}"/>
          </ac:grpSpMkLst>
        </pc:grpChg>
        <pc:grpChg chg="del">
          <ac:chgData name="Marc Roethlisberger" userId="9f75ec3f-abcf-4aa2-8301-41d1b5b04265" providerId="ADAL" clId="{A4BA4766-0BCE-45A2-8206-96CF082593E4}" dt="2022-11-28T01:16:45.857" v="4" actId="478"/>
          <ac:grpSpMkLst>
            <pc:docMk/>
            <pc:sldMk cId="2985009795" sldId="1435"/>
            <ac:grpSpMk id="249" creationId="{00000000-0000-0000-0000-000000000000}"/>
          </ac:grpSpMkLst>
        </pc:grpChg>
        <pc:grpChg chg="del">
          <ac:chgData name="Marc Roethlisberger" userId="9f75ec3f-abcf-4aa2-8301-41d1b5b04265" providerId="ADAL" clId="{A4BA4766-0BCE-45A2-8206-96CF082593E4}" dt="2022-11-28T01:16:45.857" v="4" actId="478"/>
          <ac:grpSpMkLst>
            <pc:docMk/>
            <pc:sldMk cId="2985009795" sldId="1435"/>
            <ac:grpSpMk id="255" creationId="{00000000-0000-0000-0000-000000000000}"/>
          </ac:grpSpMkLst>
        </pc:grpChg>
        <pc:grpChg chg="del">
          <ac:chgData name="Marc Roethlisberger" userId="9f75ec3f-abcf-4aa2-8301-41d1b5b04265" providerId="ADAL" clId="{A4BA4766-0BCE-45A2-8206-96CF082593E4}" dt="2022-11-28T01:16:45.857" v="4" actId="478"/>
          <ac:grpSpMkLst>
            <pc:docMk/>
            <pc:sldMk cId="2985009795" sldId="1435"/>
            <ac:grpSpMk id="261" creationId="{00000000-0000-0000-0000-000000000000}"/>
          </ac:grpSpMkLst>
        </pc:grpChg>
        <pc:grpChg chg="del">
          <ac:chgData name="Marc Roethlisberger" userId="9f75ec3f-abcf-4aa2-8301-41d1b5b04265" providerId="ADAL" clId="{A4BA4766-0BCE-45A2-8206-96CF082593E4}" dt="2022-11-28T01:16:45.857" v="4" actId="478"/>
          <ac:grpSpMkLst>
            <pc:docMk/>
            <pc:sldMk cId="2985009795" sldId="1435"/>
            <ac:grpSpMk id="267"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7CBD3FA4-50B0-6B4D-B8AC-E855C1F31D38}" type="datetimeFigureOut">
              <a:rPr lang="fr-CH" smtClean="0"/>
              <a:t>28.11.2022</a:t>
            </a:fld>
            <a:endParaRPr lang="fr-CH"/>
          </a:p>
        </p:txBody>
      </p:sp>
      <p:sp>
        <p:nvSpPr>
          <p:cNvPr id="4" name="Espace réservé de l'image des diapositives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9026941F-EDA5-754F-9453-DAD40FB7D724}" type="slidenum">
              <a:rPr lang="fr-CH" smtClean="0"/>
              <a:t>‹N°›</a:t>
            </a:fld>
            <a:endParaRPr lang="fr-CH"/>
          </a:p>
        </p:txBody>
      </p:sp>
    </p:spTree>
    <p:extLst>
      <p:ext uri="{BB962C8B-B14F-4D97-AF65-F5344CB8AC3E}">
        <p14:creationId xmlns:p14="http://schemas.microsoft.com/office/powerpoint/2010/main" val="12091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CCE03DC-D307-4D44-B0A7-A2F4652F50F5}"/>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spcBef>
                <a:spcPct val="30000"/>
              </a:spcBef>
              <a:defRPr kumimoji="1" sz="1200">
                <a:solidFill>
                  <a:schemeClr val="tx1"/>
                </a:solidFill>
                <a:latin typeface="Times New Roman" panose="02020603050405020304" pitchFamily="18" charset="0"/>
              </a:defRPr>
            </a:lvl1pPr>
            <a:lvl2pPr marL="715963" indent="-274638" defTabSz="954088">
              <a:spcBef>
                <a:spcPct val="30000"/>
              </a:spcBef>
              <a:defRPr kumimoji="1" sz="1200">
                <a:solidFill>
                  <a:schemeClr val="tx1"/>
                </a:solidFill>
                <a:latin typeface="Times New Roman" panose="02020603050405020304" pitchFamily="18" charset="0"/>
              </a:defRPr>
            </a:lvl2pPr>
            <a:lvl3pPr marL="1101725" indent="-219075" defTabSz="954088">
              <a:spcBef>
                <a:spcPct val="30000"/>
              </a:spcBef>
              <a:defRPr kumimoji="1" sz="1200">
                <a:solidFill>
                  <a:schemeClr val="tx1"/>
                </a:solidFill>
                <a:latin typeface="Times New Roman" panose="02020603050405020304" pitchFamily="18" charset="0"/>
              </a:defRPr>
            </a:lvl3pPr>
            <a:lvl4pPr marL="1541463" indent="-219075" defTabSz="954088">
              <a:spcBef>
                <a:spcPct val="30000"/>
              </a:spcBef>
              <a:defRPr kumimoji="1" sz="1200">
                <a:solidFill>
                  <a:schemeClr val="tx1"/>
                </a:solidFill>
                <a:latin typeface="Times New Roman" panose="02020603050405020304" pitchFamily="18" charset="0"/>
              </a:defRPr>
            </a:lvl4pPr>
            <a:lvl5pPr marL="1982788" indent="-219075" defTabSz="954088">
              <a:spcBef>
                <a:spcPct val="30000"/>
              </a:spcBef>
              <a:defRPr kumimoji="1" sz="1200">
                <a:solidFill>
                  <a:schemeClr val="tx1"/>
                </a:solidFill>
                <a:latin typeface="Times New Roman" panose="02020603050405020304" pitchFamily="18" charset="0"/>
              </a:defRPr>
            </a:lvl5pPr>
            <a:lvl6pPr marL="24399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6pPr>
            <a:lvl7pPr marL="28971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7pPr>
            <a:lvl8pPr marL="33543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8pPr>
            <a:lvl9pPr marL="38115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kumimoji="0" lang="de-CH" altLang="de-DE" sz="1300"/>
              <a:t>Solaranlagen auf kirchlichen Gebäuden - oeku Kirche und UmweltFinanzierung von Solaranlagen auf Kirchendächern</a:t>
            </a:r>
          </a:p>
        </p:txBody>
      </p:sp>
      <p:sp>
        <p:nvSpPr>
          <p:cNvPr id="53251" name="Rectangle 6">
            <a:extLst>
              <a:ext uri="{FF2B5EF4-FFF2-40B4-BE49-F238E27FC236}">
                <a16:creationId xmlns:a16="http://schemas.microsoft.com/office/drawing/2014/main" id="{E6F2C32F-14C6-4359-9C86-0135079327FC}"/>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spcBef>
                <a:spcPct val="30000"/>
              </a:spcBef>
              <a:defRPr kumimoji="1" sz="1200">
                <a:solidFill>
                  <a:schemeClr val="tx1"/>
                </a:solidFill>
                <a:latin typeface="Times New Roman" panose="02020603050405020304" pitchFamily="18" charset="0"/>
              </a:defRPr>
            </a:lvl1pPr>
            <a:lvl2pPr marL="715963" indent="-274638" defTabSz="954088">
              <a:spcBef>
                <a:spcPct val="30000"/>
              </a:spcBef>
              <a:defRPr kumimoji="1" sz="1200">
                <a:solidFill>
                  <a:schemeClr val="tx1"/>
                </a:solidFill>
                <a:latin typeface="Times New Roman" panose="02020603050405020304" pitchFamily="18" charset="0"/>
              </a:defRPr>
            </a:lvl2pPr>
            <a:lvl3pPr marL="1101725" indent="-219075" defTabSz="954088">
              <a:spcBef>
                <a:spcPct val="30000"/>
              </a:spcBef>
              <a:defRPr kumimoji="1" sz="1200">
                <a:solidFill>
                  <a:schemeClr val="tx1"/>
                </a:solidFill>
                <a:latin typeface="Times New Roman" panose="02020603050405020304" pitchFamily="18" charset="0"/>
              </a:defRPr>
            </a:lvl3pPr>
            <a:lvl4pPr marL="1541463" indent="-219075" defTabSz="954088">
              <a:spcBef>
                <a:spcPct val="30000"/>
              </a:spcBef>
              <a:defRPr kumimoji="1" sz="1200">
                <a:solidFill>
                  <a:schemeClr val="tx1"/>
                </a:solidFill>
                <a:latin typeface="Times New Roman" panose="02020603050405020304" pitchFamily="18" charset="0"/>
              </a:defRPr>
            </a:lvl4pPr>
            <a:lvl5pPr marL="1982788" indent="-219075" defTabSz="954088">
              <a:spcBef>
                <a:spcPct val="30000"/>
              </a:spcBef>
              <a:defRPr kumimoji="1" sz="1200">
                <a:solidFill>
                  <a:schemeClr val="tx1"/>
                </a:solidFill>
                <a:latin typeface="Times New Roman" panose="02020603050405020304" pitchFamily="18" charset="0"/>
              </a:defRPr>
            </a:lvl5pPr>
            <a:lvl6pPr marL="24399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6pPr>
            <a:lvl7pPr marL="28971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7pPr>
            <a:lvl8pPr marL="33543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8pPr>
            <a:lvl9pPr marL="38115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kumimoji="0" lang="de-CH" altLang="de-DE" sz="1300"/>
              <a:t>Kurs vom 2.11.2012 am Bildungszentrum WWF30. November 2011, St. Josef Köniz</a:t>
            </a:r>
          </a:p>
        </p:txBody>
      </p:sp>
      <p:sp>
        <p:nvSpPr>
          <p:cNvPr id="53252" name="Rectangle 7">
            <a:extLst>
              <a:ext uri="{FF2B5EF4-FFF2-40B4-BE49-F238E27FC236}">
                <a16:creationId xmlns:a16="http://schemas.microsoft.com/office/drawing/2014/main" id="{6F9E397D-0081-4648-B48D-B65530A8308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spcBef>
                <a:spcPct val="30000"/>
              </a:spcBef>
              <a:defRPr kumimoji="1" sz="1200">
                <a:solidFill>
                  <a:schemeClr val="tx1"/>
                </a:solidFill>
                <a:latin typeface="Times New Roman" panose="02020603050405020304" pitchFamily="18" charset="0"/>
              </a:defRPr>
            </a:lvl1pPr>
            <a:lvl2pPr marL="715963" indent="-274638" defTabSz="954088">
              <a:spcBef>
                <a:spcPct val="30000"/>
              </a:spcBef>
              <a:defRPr kumimoji="1" sz="1200">
                <a:solidFill>
                  <a:schemeClr val="tx1"/>
                </a:solidFill>
                <a:latin typeface="Times New Roman" panose="02020603050405020304" pitchFamily="18" charset="0"/>
              </a:defRPr>
            </a:lvl2pPr>
            <a:lvl3pPr marL="1101725" indent="-219075" defTabSz="954088">
              <a:spcBef>
                <a:spcPct val="30000"/>
              </a:spcBef>
              <a:defRPr kumimoji="1" sz="1200">
                <a:solidFill>
                  <a:schemeClr val="tx1"/>
                </a:solidFill>
                <a:latin typeface="Times New Roman" panose="02020603050405020304" pitchFamily="18" charset="0"/>
              </a:defRPr>
            </a:lvl3pPr>
            <a:lvl4pPr marL="1541463" indent="-219075" defTabSz="954088">
              <a:spcBef>
                <a:spcPct val="30000"/>
              </a:spcBef>
              <a:defRPr kumimoji="1" sz="1200">
                <a:solidFill>
                  <a:schemeClr val="tx1"/>
                </a:solidFill>
                <a:latin typeface="Times New Roman" panose="02020603050405020304" pitchFamily="18" charset="0"/>
              </a:defRPr>
            </a:lvl4pPr>
            <a:lvl5pPr marL="1982788" indent="-219075" defTabSz="954088">
              <a:spcBef>
                <a:spcPct val="30000"/>
              </a:spcBef>
              <a:defRPr kumimoji="1" sz="1200">
                <a:solidFill>
                  <a:schemeClr val="tx1"/>
                </a:solidFill>
                <a:latin typeface="Times New Roman" panose="02020603050405020304" pitchFamily="18" charset="0"/>
              </a:defRPr>
            </a:lvl5pPr>
            <a:lvl6pPr marL="24399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6pPr>
            <a:lvl7pPr marL="28971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7pPr>
            <a:lvl8pPr marL="33543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8pPr>
            <a:lvl9pPr marL="38115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3F52F68-7710-44A4-8895-9F44E568E7C7}" type="slidenum">
              <a:rPr kumimoji="0" lang="de-CH" altLang="de-DE" sz="1300" smtClean="0"/>
              <a:pPr>
                <a:spcBef>
                  <a:spcPct val="0"/>
                </a:spcBef>
              </a:pPr>
              <a:t>10</a:t>
            </a:fld>
            <a:endParaRPr kumimoji="0" lang="de-CH" altLang="de-DE" sz="1300"/>
          </a:p>
        </p:txBody>
      </p:sp>
      <p:sp>
        <p:nvSpPr>
          <p:cNvPr id="53253" name="Rectangle 7">
            <a:extLst>
              <a:ext uri="{FF2B5EF4-FFF2-40B4-BE49-F238E27FC236}">
                <a16:creationId xmlns:a16="http://schemas.microsoft.com/office/drawing/2014/main" id="{53F4C91D-033E-4B57-BBE8-67743E528728}"/>
              </a:ext>
            </a:extLst>
          </p:cNvPr>
          <p:cNvSpPr txBox="1">
            <a:spLocks noGrp="1" noChangeArrowheads="1"/>
          </p:cNvSpPr>
          <p:nvPr/>
        </p:nvSpPr>
        <p:spPr bwMode="auto">
          <a:xfrm>
            <a:off x="5799138" y="6750050"/>
            <a:ext cx="4435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66" tIns="49482" rIns="98966" bIns="49482" anchor="b"/>
          <a:lstStyle>
            <a:lvl1pPr defTabSz="990600">
              <a:spcBef>
                <a:spcPct val="30000"/>
              </a:spcBef>
              <a:defRPr kumimoji="1" sz="1200">
                <a:solidFill>
                  <a:schemeClr val="tx1"/>
                </a:solidFill>
                <a:latin typeface="Times New Roman" panose="02020603050405020304" pitchFamily="18" charset="0"/>
              </a:defRPr>
            </a:lvl1pPr>
            <a:lvl2pPr marL="769938" indent="-296863" defTabSz="990600">
              <a:spcBef>
                <a:spcPct val="30000"/>
              </a:spcBef>
              <a:defRPr kumimoji="1" sz="1200">
                <a:solidFill>
                  <a:schemeClr val="tx1"/>
                </a:solidFill>
                <a:latin typeface="Times New Roman" panose="02020603050405020304" pitchFamily="18" charset="0"/>
              </a:defRPr>
            </a:lvl2pPr>
            <a:lvl3pPr marL="1184275" indent="-236538" defTabSz="990600">
              <a:spcBef>
                <a:spcPct val="30000"/>
              </a:spcBef>
              <a:defRPr kumimoji="1" sz="1200">
                <a:solidFill>
                  <a:schemeClr val="tx1"/>
                </a:solidFill>
                <a:latin typeface="Times New Roman" panose="02020603050405020304" pitchFamily="18" charset="0"/>
              </a:defRPr>
            </a:lvl3pPr>
            <a:lvl4pPr marL="1658938" indent="-238125" defTabSz="990600">
              <a:spcBef>
                <a:spcPct val="30000"/>
              </a:spcBef>
              <a:defRPr kumimoji="1" sz="1200">
                <a:solidFill>
                  <a:schemeClr val="tx1"/>
                </a:solidFill>
                <a:latin typeface="Times New Roman" panose="02020603050405020304" pitchFamily="18" charset="0"/>
              </a:defRPr>
            </a:lvl4pPr>
            <a:lvl5pPr marL="2132013" indent="-236538" defTabSz="990600">
              <a:spcBef>
                <a:spcPct val="30000"/>
              </a:spcBef>
              <a:defRPr kumimoji="1" sz="1200">
                <a:solidFill>
                  <a:schemeClr val="tx1"/>
                </a:solidFill>
                <a:latin typeface="Times New Roman" panose="02020603050405020304" pitchFamily="18" charset="0"/>
              </a:defRPr>
            </a:lvl5pPr>
            <a:lvl6pPr marL="25892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30464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5036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9608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160763EB-F828-4EEF-A8DA-7AC49E13D073}" type="slidenum">
              <a:rPr kumimoji="0" lang="de-CH" altLang="de-DE" sz="1300"/>
              <a:pPr algn="r" eaLnBrk="1" hangingPunct="1">
                <a:spcBef>
                  <a:spcPct val="0"/>
                </a:spcBef>
              </a:pPr>
              <a:t>10</a:t>
            </a:fld>
            <a:endParaRPr kumimoji="0" lang="de-CH" altLang="de-DE" sz="1300"/>
          </a:p>
        </p:txBody>
      </p:sp>
      <p:sp>
        <p:nvSpPr>
          <p:cNvPr id="53254" name="Rectangle 2">
            <a:extLst>
              <a:ext uri="{FF2B5EF4-FFF2-40B4-BE49-F238E27FC236}">
                <a16:creationId xmlns:a16="http://schemas.microsoft.com/office/drawing/2014/main" id="{298B08C8-3B38-44F8-BEBE-98C139A5F38B}"/>
              </a:ext>
            </a:extLst>
          </p:cNvPr>
          <p:cNvSpPr txBox="1">
            <a:spLocks noGrp="1" noChangeArrowheads="1"/>
          </p:cNvSpPr>
          <p:nvPr/>
        </p:nvSpPr>
        <p:spPr bwMode="auto">
          <a:xfrm>
            <a:off x="0" y="0"/>
            <a:ext cx="4435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66" tIns="49482" rIns="98966" bIns="49482"/>
          <a:lstStyle>
            <a:lvl1pPr defTabSz="990600">
              <a:spcBef>
                <a:spcPct val="30000"/>
              </a:spcBef>
              <a:defRPr kumimoji="1" sz="1200">
                <a:solidFill>
                  <a:schemeClr val="tx1"/>
                </a:solidFill>
                <a:latin typeface="Times New Roman" panose="02020603050405020304" pitchFamily="18" charset="0"/>
              </a:defRPr>
            </a:lvl1pPr>
            <a:lvl2pPr marL="769938" indent="-296863" defTabSz="990600">
              <a:spcBef>
                <a:spcPct val="30000"/>
              </a:spcBef>
              <a:defRPr kumimoji="1" sz="1200">
                <a:solidFill>
                  <a:schemeClr val="tx1"/>
                </a:solidFill>
                <a:latin typeface="Times New Roman" panose="02020603050405020304" pitchFamily="18" charset="0"/>
              </a:defRPr>
            </a:lvl2pPr>
            <a:lvl3pPr marL="1184275" indent="-236538" defTabSz="990600">
              <a:spcBef>
                <a:spcPct val="30000"/>
              </a:spcBef>
              <a:defRPr kumimoji="1" sz="1200">
                <a:solidFill>
                  <a:schemeClr val="tx1"/>
                </a:solidFill>
                <a:latin typeface="Times New Roman" panose="02020603050405020304" pitchFamily="18" charset="0"/>
              </a:defRPr>
            </a:lvl3pPr>
            <a:lvl4pPr marL="1658938" indent="-238125" defTabSz="990600">
              <a:spcBef>
                <a:spcPct val="30000"/>
              </a:spcBef>
              <a:defRPr kumimoji="1" sz="1200">
                <a:solidFill>
                  <a:schemeClr val="tx1"/>
                </a:solidFill>
                <a:latin typeface="Times New Roman" panose="02020603050405020304" pitchFamily="18" charset="0"/>
              </a:defRPr>
            </a:lvl4pPr>
            <a:lvl5pPr marL="2132013" indent="-236538" defTabSz="990600">
              <a:spcBef>
                <a:spcPct val="30000"/>
              </a:spcBef>
              <a:defRPr kumimoji="1" sz="1200">
                <a:solidFill>
                  <a:schemeClr val="tx1"/>
                </a:solidFill>
                <a:latin typeface="Times New Roman" panose="02020603050405020304" pitchFamily="18" charset="0"/>
              </a:defRPr>
            </a:lvl5pPr>
            <a:lvl6pPr marL="25892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30464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5036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9608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r>
              <a:rPr kumimoji="0" lang="de-CH" altLang="de-DE" sz="1300"/>
              <a:t>Kurt Aufdereggen, oeku: Energie in Kirchen</a:t>
            </a:r>
          </a:p>
        </p:txBody>
      </p:sp>
      <p:sp>
        <p:nvSpPr>
          <p:cNvPr id="53255" name="Rectangle 6">
            <a:extLst>
              <a:ext uri="{FF2B5EF4-FFF2-40B4-BE49-F238E27FC236}">
                <a16:creationId xmlns:a16="http://schemas.microsoft.com/office/drawing/2014/main" id="{0E5DE15A-75E4-4CC5-B12C-7A14CB0FD005}"/>
              </a:ext>
            </a:extLst>
          </p:cNvPr>
          <p:cNvSpPr txBox="1">
            <a:spLocks noGrp="1" noChangeArrowheads="1"/>
          </p:cNvSpPr>
          <p:nvPr/>
        </p:nvSpPr>
        <p:spPr bwMode="auto">
          <a:xfrm>
            <a:off x="0" y="6750050"/>
            <a:ext cx="4435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66" tIns="49482" rIns="98966" bIns="49482" anchor="b"/>
          <a:lstStyle>
            <a:lvl1pPr defTabSz="990600">
              <a:spcBef>
                <a:spcPct val="30000"/>
              </a:spcBef>
              <a:defRPr kumimoji="1" sz="1200">
                <a:solidFill>
                  <a:schemeClr val="tx1"/>
                </a:solidFill>
                <a:latin typeface="Times New Roman" panose="02020603050405020304" pitchFamily="18" charset="0"/>
              </a:defRPr>
            </a:lvl1pPr>
            <a:lvl2pPr marL="769938" indent="-296863" defTabSz="990600">
              <a:spcBef>
                <a:spcPct val="30000"/>
              </a:spcBef>
              <a:defRPr kumimoji="1" sz="1200">
                <a:solidFill>
                  <a:schemeClr val="tx1"/>
                </a:solidFill>
                <a:latin typeface="Times New Roman" panose="02020603050405020304" pitchFamily="18" charset="0"/>
              </a:defRPr>
            </a:lvl2pPr>
            <a:lvl3pPr marL="1184275" indent="-236538" defTabSz="990600">
              <a:spcBef>
                <a:spcPct val="30000"/>
              </a:spcBef>
              <a:defRPr kumimoji="1" sz="1200">
                <a:solidFill>
                  <a:schemeClr val="tx1"/>
                </a:solidFill>
                <a:latin typeface="Times New Roman" panose="02020603050405020304" pitchFamily="18" charset="0"/>
              </a:defRPr>
            </a:lvl3pPr>
            <a:lvl4pPr marL="1658938" indent="-238125" defTabSz="990600">
              <a:spcBef>
                <a:spcPct val="30000"/>
              </a:spcBef>
              <a:defRPr kumimoji="1" sz="1200">
                <a:solidFill>
                  <a:schemeClr val="tx1"/>
                </a:solidFill>
                <a:latin typeface="Times New Roman" panose="02020603050405020304" pitchFamily="18" charset="0"/>
              </a:defRPr>
            </a:lvl4pPr>
            <a:lvl5pPr marL="2132013" indent="-236538" defTabSz="990600">
              <a:spcBef>
                <a:spcPct val="30000"/>
              </a:spcBef>
              <a:defRPr kumimoji="1" sz="1200">
                <a:solidFill>
                  <a:schemeClr val="tx1"/>
                </a:solidFill>
                <a:latin typeface="Times New Roman" panose="02020603050405020304" pitchFamily="18" charset="0"/>
              </a:defRPr>
            </a:lvl5pPr>
            <a:lvl6pPr marL="25892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30464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5036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9608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r>
              <a:rPr kumimoji="0" lang="de-CH" altLang="de-DE" sz="1300"/>
              <a:t>13. November 2012, Schwarzenburg</a:t>
            </a:r>
          </a:p>
        </p:txBody>
      </p:sp>
      <p:sp>
        <p:nvSpPr>
          <p:cNvPr id="53256" name="Rectangle 7">
            <a:extLst>
              <a:ext uri="{FF2B5EF4-FFF2-40B4-BE49-F238E27FC236}">
                <a16:creationId xmlns:a16="http://schemas.microsoft.com/office/drawing/2014/main" id="{C643893C-E022-45DC-A560-96889191E850}"/>
              </a:ext>
            </a:extLst>
          </p:cNvPr>
          <p:cNvSpPr txBox="1">
            <a:spLocks noGrp="1" noChangeArrowheads="1"/>
          </p:cNvSpPr>
          <p:nvPr/>
        </p:nvSpPr>
        <p:spPr bwMode="auto">
          <a:xfrm>
            <a:off x="5799138" y="6750050"/>
            <a:ext cx="4435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66" tIns="49482" rIns="98966" bIns="49482" anchor="b"/>
          <a:lstStyle>
            <a:lvl1pPr defTabSz="990600">
              <a:spcBef>
                <a:spcPct val="30000"/>
              </a:spcBef>
              <a:defRPr kumimoji="1" sz="1200">
                <a:solidFill>
                  <a:schemeClr val="tx1"/>
                </a:solidFill>
                <a:latin typeface="Times New Roman" panose="02020603050405020304" pitchFamily="18" charset="0"/>
              </a:defRPr>
            </a:lvl1pPr>
            <a:lvl2pPr marL="769938" indent="-296863" defTabSz="990600">
              <a:spcBef>
                <a:spcPct val="30000"/>
              </a:spcBef>
              <a:defRPr kumimoji="1" sz="1200">
                <a:solidFill>
                  <a:schemeClr val="tx1"/>
                </a:solidFill>
                <a:latin typeface="Times New Roman" panose="02020603050405020304" pitchFamily="18" charset="0"/>
              </a:defRPr>
            </a:lvl2pPr>
            <a:lvl3pPr marL="1184275" indent="-236538" defTabSz="990600">
              <a:spcBef>
                <a:spcPct val="30000"/>
              </a:spcBef>
              <a:defRPr kumimoji="1" sz="1200">
                <a:solidFill>
                  <a:schemeClr val="tx1"/>
                </a:solidFill>
                <a:latin typeface="Times New Roman" panose="02020603050405020304" pitchFamily="18" charset="0"/>
              </a:defRPr>
            </a:lvl3pPr>
            <a:lvl4pPr marL="1658938" indent="-238125" defTabSz="990600">
              <a:spcBef>
                <a:spcPct val="30000"/>
              </a:spcBef>
              <a:defRPr kumimoji="1" sz="1200">
                <a:solidFill>
                  <a:schemeClr val="tx1"/>
                </a:solidFill>
                <a:latin typeface="Times New Roman" panose="02020603050405020304" pitchFamily="18" charset="0"/>
              </a:defRPr>
            </a:lvl4pPr>
            <a:lvl5pPr marL="2132013" indent="-236538" defTabSz="990600">
              <a:spcBef>
                <a:spcPct val="30000"/>
              </a:spcBef>
              <a:defRPr kumimoji="1" sz="1200">
                <a:solidFill>
                  <a:schemeClr val="tx1"/>
                </a:solidFill>
                <a:latin typeface="Times New Roman" panose="02020603050405020304" pitchFamily="18" charset="0"/>
              </a:defRPr>
            </a:lvl5pPr>
            <a:lvl6pPr marL="25892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30464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5036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9608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D9A33895-6E98-4F87-907C-F376BAD1AE2D}" type="slidenum">
              <a:rPr kumimoji="0" lang="de-CH" altLang="de-DE" sz="1300"/>
              <a:pPr algn="r" eaLnBrk="1" hangingPunct="1">
                <a:spcBef>
                  <a:spcPct val="0"/>
                </a:spcBef>
              </a:pPr>
              <a:t>10</a:t>
            </a:fld>
            <a:endParaRPr kumimoji="0" lang="de-CH" altLang="de-DE" sz="1300"/>
          </a:p>
        </p:txBody>
      </p:sp>
      <p:sp>
        <p:nvSpPr>
          <p:cNvPr id="53257" name="Rectangle 2">
            <a:extLst>
              <a:ext uri="{FF2B5EF4-FFF2-40B4-BE49-F238E27FC236}">
                <a16:creationId xmlns:a16="http://schemas.microsoft.com/office/drawing/2014/main" id="{83C4393C-79E4-40B9-B2D7-F898C4323D64}"/>
              </a:ext>
            </a:extLst>
          </p:cNvPr>
          <p:cNvSpPr>
            <a:spLocks noGrp="1" noRot="1" noChangeAspect="1" noChangeArrowheads="1" noTextEdit="1"/>
          </p:cNvSpPr>
          <p:nvPr>
            <p:ph type="sldImg"/>
          </p:nvPr>
        </p:nvSpPr>
        <p:spPr>
          <a:xfrm>
            <a:off x="2751138" y="531813"/>
            <a:ext cx="4735512" cy="2665412"/>
          </a:xfrm>
          <a:solidFill>
            <a:srgbClr val="FFFFFF"/>
          </a:solidFill>
          <a:ln/>
        </p:spPr>
      </p:sp>
      <p:sp>
        <p:nvSpPr>
          <p:cNvPr id="53258" name="Rectangle 3">
            <a:extLst>
              <a:ext uri="{FF2B5EF4-FFF2-40B4-BE49-F238E27FC236}">
                <a16:creationId xmlns:a16="http://schemas.microsoft.com/office/drawing/2014/main" id="{D86C4F1E-9EA2-4374-B35F-807CCDAB85D7}"/>
              </a:ext>
            </a:extLst>
          </p:cNvPr>
          <p:cNvSpPr>
            <a:spLocks noGrp="1" noChangeArrowheads="1"/>
          </p:cNvSpPr>
          <p:nvPr>
            <p:ph type="body" idx="1"/>
          </p:nvPr>
        </p:nvSpPr>
        <p:spPr>
          <a:xfrm>
            <a:off x="1363663" y="3373438"/>
            <a:ext cx="7507287" cy="3198812"/>
          </a:xfrm>
          <a:solidFill>
            <a:srgbClr val="FFFFFF"/>
          </a:solidFill>
          <a:ln>
            <a:solidFill>
              <a:srgbClr val="000000"/>
            </a:solidFill>
            <a:miter lim="800000"/>
            <a:headEnd/>
            <a:tailEnd/>
          </a:ln>
        </p:spPr>
        <p:txBody>
          <a:bodyPr lIns="91401" tIns="45702" rIns="91401" bIns="45702"/>
          <a:lstStyle/>
          <a:p>
            <a:pPr eaLnBrk="1" hangingPunct="1">
              <a:spcBef>
                <a:spcPct val="0"/>
              </a:spcBef>
            </a:pPr>
            <a:r>
              <a:rPr kumimoji="0" lang="de-CH" altLang="de-DE" sz="2300">
                <a:latin typeface="ITC Officina Sans Book" panose="020B0500000000000000" pitchFamily="34" charset="0"/>
              </a:rPr>
              <a:t>Aus dem Inhaltsverzeichnis:</a:t>
            </a:r>
          </a:p>
          <a:p>
            <a:pPr eaLnBrk="1" hangingPunct="1">
              <a:spcBef>
                <a:spcPct val="0"/>
              </a:spcBef>
              <a:buFontTx/>
              <a:buChar char="-"/>
            </a:pPr>
            <a:r>
              <a:rPr kumimoji="0" lang="de-DE" altLang="de-DE" sz="2300"/>
              <a:t> </a:t>
            </a:r>
            <a:r>
              <a:rPr kumimoji="0" lang="de-DE" altLang="de-DE" sz="2300">
                <a:latin typeface="ITC Officina Sans Book" panose="020B0500000000000000" pitchFamily="34" charset="0"/>
              </a:rPr>
              <a:t>Energieverbrauch</a:t>
            </a:r>
          </a:p>
          <a:p>
            <a:pPr eaLnBrk="1" hangingPunct="1">
              <a:spcBef>
                <a:spcPct val="0"/>
              </a:spcBef>
              <a:buFontTx/>
              <a:buChar char="-"/>
            </a:pPr>
            <a:r>
              <a:rPr kumimoji="0" lang="de-DE" altLang="de-DE" sz="2300">
                <a:latin typeface="ITC Officina Sans Book" panose="020B0500000000000000" pitchFamily="34" charset="0"/>
              </a:rPr>
              <a:t> Wasserverbrauch</a:t>
            </a:r>
          </a:p>
          <a:p>
            <a:pPr eaLnBrk="1" hangingPunct="1">
              <a:spcBef>
                <a:spcPct val="0"/>
              </a:spcBef>
              <a:buFontTx/>
              <a:buChar char="-"/>
            </a:pPr>
            <a:r>
              <a:rPr kumimoji="0" lang="de-DE" altLang="de-DE" sz="2300">
                <a:latin typeface="ITC Officina Sans Book" panose="020B0500000000000000" pitchFamily="34" charset="0"/>
              </a:rPr>
              <a:t> Reinigung</a:t>
            </a:r>
          </a:p>
          <a:p>
            <a:pPr eaLnBrk="1" hangingPunct="1">
              <a:spcBef>
                <a:spcPct val="0"/>
              </a:spcBef>
              <a:buFontTx/>
              <a:buChar char="-"/>
            </a:pPr>
            <a:r>
              <a:rPr kumimoji="0" lang="de-DE" altLang="de-DE" sz="2300">
                <a:latin typeface="ITC Officina Sans Book" panose="020B0500000000000000" pitchFamily="34" charset="0"/>
              </a:rPr>
              <a:t> Abfälle</a:t>
            </a:r>
          </a:p>
          <a:p>
            <a:pPr eaLnBrk="1" hangingPunct="1">
              <a:spcBef>
                <a:spcPct val="0"/>
              </a:spcBef>
              <a:buFontTx/>
              <a:buChar char="-"/>
            </a:pPr>
            <a:r>
              <a:rPr kumimoji="0" lang="de-DE" altLang="de-DE" sz="2300">
                <a:latin typeface="ITC Officina Sans Book" panose="020B0500000000000000" pitchFamily="34" charset="0"/>
              </a:rPr>
              <a:t> Speis und Trank</a:t>
            </a:r>
          </a:p>
          <a:p>
            <a:pPr eaLnBrk="1" hangingPunct="1">
              <a:spcBef>
                <a:spcPct val="0"/>
              </a:spcBef>
              <a:buFontTx/>
              <a:buChar char="-"/>
            </a:pPr>
            <a:r>
              <a:rPr kumimoji="0" lang="de-DE" altLang="de-DE" sz="2300">
                <a:latin typeface="ITC Officina Sans Book" panose="020B0500000000000000" pitchFamily="34" charset="0"/>
              </a:rPr>
              <a:t> Kerzenlicht</a:t>
            </a:r>
          </a:p>
          <a:p>
            <a:pPr eaLnBrk="1" hangingPunct="1">
              <a:spcBef>
                <a:spcPct val="0"/>
              </a:spcBef>
              <a:buFontTx/>
              <a:buChar char="-"/>
            </a:pPr>
            <a:r>
              <a:rPr kumimoji="0" lang="de-DE" altLang="de-DE" sz="2300">
                <a:latin typeface="ITC Officina Sans Book" panose="020B0500000000000000" pitchFamily="34" charset="0"/>
              </a:rPr>
              <a:t> Blumenschmuck</a:t>
            </a:r>
          </a:p>
          <a:p>
            <a:pPr eaLnBrk="1" hangingPunct="1">
              <a:spcBef>
                <a:spcPct val="0"/>
              </a:spcBef>
              <a:buFontTx/>
              <a:buChar char="-"/>
            </a:pPr>
            <a:r>
              <a:rPr kumimoji="0" lang="de-DE" altLang="de-DE" sz="2300">
                <a:latin typeface="ITC Officina Sans Book" panose="020B0500000000000000" pitchFamily="34" charset="0"/>
              </a:rPr>
              <a:t> Grünflächen</a:t>
            </a:r>
          </a:p>
          <a:p>
            <a:pPr eaLnBrk="1" hangingPunct="1">
              <a:spcBef>
                <a:spcPct val="0"/>
              </a:spcBef>
              <a:buFontTx/>
              <a:buChar char="-"/>
            </a:pPr>
            <a:r>
              <a:rPr kumimoji="0" lang="de-DE" altLang="de-DE" sz="2300">
                <a:latin typeface="ITC Officina Sans Book" panose="020B0500000000000000" pitchFamily="34" charset="0"/>
              </a:rPr>
              <a:t> Pflanzen und Tiere</a:t>
            </a:r>
          </a:p>
          <a:p>
            <a:pPr eaLnBrk="1" hangingPunct="1">
              <a:spcBef>
                <a:spcPct val="0"/>
              </a:spcBef>
              <a:buFontTx/>
              <a:buChar char="-"/>
            </a:pPr>
            <a:r>
              <a:rPr kumimoji="0" lang="de-DE" altLang="de-DE" sz="2300">
                <a:latin typeface="ITC Officina Sans Book" panose="020B0500000000000000" pitchFamily="34" charset="0"/>
              </a:rPr>
              <a:t> Ökologisches Bauen</a:t>
            </a:r>
          </a:p>
          <a:p>
            <a:pPr eaLnBrk="1" hangingPunct="1">
              <a:spcBef>
                <a:spcPct val="0"/>
              </a:spcBef>
              <a:buFontTx/>
              <a:buChar char="-"/>
            </a:pPr>
            <a:r>
              <a:rPr kumimoji="0" lang="de-DE" altLang="de-DE" sz="2300">
                <a:latin typeface="ITC Officina Sans Book" panose="020B0500000000000000" pitchFamily="34" charset="0"/>
              </a:rPr>
              <a:t> Umweltschutz im Büro</a:t>
            </a:r>
          </a:p>
          <a:p>
            <a:pPr eaLnBrk="1" hangingPunct="1">
              <a:spcBef>
                <a:spcPct val="0"/>
              </a:spcBef>
              <a:buFontTx/>
              <a:buChar char="-"/>
            </a:pPr>
            <a:r>
              <a:rPr kumimoji="0" lang="de-DE" altLang="de-DE" sz="2300">
                <a:latin typeface="ITC Officina Sans Book" panose="020B0500000000000000" pitchFamily="34" charset="0"/>
              </a:rPr>
              <a:t> Mobilität</a:t>
            </a:r>
          </a:p>
          <a:p>
            <a:pPr eaLnBrk="1" hangingPunct="1">
              <a:spcBef>
                <a:spcPct val="0"/>
              </a:spcBef>
              <a:buFontTx/>
              <a:buChar char="-"/>
            </a:pPr>
            <a:r>
              <a:rPr lang="de-CH" altLang="de-DE">
                <a:latin typeface="ITC Officina Sans Book" panose="020B0500000000000000" pitchFamily="34" charset="0"/>
                <a:cs typeface="Times New Roman" panose="02020603050405020304" pitchFamily="18" charset="0"/>
              </a:rPr>
              <a:t>--------------</a:t>
            </a:r>
          </a:p>
          <a:p>
            <a:pPr eaLnBrk="1" hangingPunct="1">
              <a:spcBef>
                <a:spcPct val="0"/>
              </a:spcBef>
              <a:buFontTx/>
              <a:buChar char="-"/>
            </a:pPr>
            <a:r>
              <a:rPr lang="de-CH" altLang="de-DE">
                <a:latin typeface="ITC Officina Sans Book" panose="020B0500000000000000" pitchFamily="34" charset="0"/>
                <a:cs typeface="Times New Roman" panose="02020603050405020304" pitchFamily="18" charset="0"/>
              </a:rPr>
              <a:t>Ganz zuoberst steht: Der Energieverbrauch und ganz zuoberst steht die nachhaltige Bewirtschaftung der eigenen Gebäude</a:t>
            </a:r>
          </a:p>
        </p:txBody>
      </p:sp>
    </p:spTree>
    <p:extLst>
      <p:ext uri="{BB962C8B-B14F-4D97-AF65-F5344CB8AC3E}">
        <p14:creationId xmlns:p14="http://schemas.microsoft.com/office/powerpoint/2010/main" val="294856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CCE03DC-D307-4D44-B0A7-A2F4652F50F5}"/>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spcBef>
                <a:spcPct val="30000"/>
              </a:spcBef>
              <a:defRPr kumimoji="1" sz="1200">
                <a:solidFill>
                  <a:schemeClr val="tx1"/>
                </a:solidFill>
                <a:latin typeface="Times New Roman" panose="02020603050405020304" pitchFamily="18" charset="0"/>
              </a:defRPr>
            </a:lvl1pPr>
            <a:lvl2pPr marL="715963" indent="-274638" defTabSz="954088">
              <a:spcBef>
                <a:spcPct val="30000"/>
              </a:spcBef>
              <a:defRPr kumimoji="1" sz="1200">
                <a:solidFill>
                  <a:schemeClr val="tx1"/>
                </a:solidFill>
                <a:latin typeface="Times New Roman" panose="02020603050405020304" pitchFamily="18" charset="0"/>
              </a:defRPr>
            </a:lvl2pPr>
            <a:lvl3pPr marL="1101725" indent="-219075" defTabSz="954088">
              <a:spcBef>
                <a:spcPct val="30000"/>
              </a:spcBef>
              <a:defRPr kumimoji="1" sz="1200">
                <a:solidFill>
                  <a:schemeClr val="tx1"/>
                </a:solidFill>
                <a:latin typeface="Times New Roman" panose="02020603050405020304" pitchFamily="18" charset="0"/>
              </a:defRPr>
            </a:lvl3pPr>
            <a:lvl4pPr marL="1541463" indent="-219075" defTabSz="954088">
              <a:spcBef>
                <a:spcPct val="30000"/>
              </a:spcBef>
              <a:defRPr kumimoji="1" sz="1200">
                <a:solidFill>
                  <a:schemeClr val="tx1"/>
                </a:solidFill>
                <a:latin typeface="Times New Roman" panose="02020603050405020304" pitchFamily="18" charset="0"/>
              </a:defRPr>
            </a:lvl4pPr>
            <a:lvl5pPr marL="1982788" indent="-219075" defTabSz="954088">
              <a:spcBef>
                <a:spcPct val="30000"/>
              </a:spcBef>
              <a:defRPr kumimoji="1" sz="1200">
                <a:solidFill>
                  <a:schemeClr val="tx1"/>
                </a:solidFill>
                <a:latin typeface="Times New Roman" panose="02020603050405020304" pitchFamily="18" charset="0"/>
              </a:defRPr>
            </a:lvl5pPr>
            <a:lvl6pPr marL="24399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6pPr>
            <a:lvl7pPr marL="28971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7pPr>
            <a:lvl8pPr marL="33543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8pPr>
            <a:lvl9pPr marL="38115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kumimoji="0" lang="de-CH" altLang="de-DE" sz="1300"/>
              <a:t>Solaranlagen auf kirchlichen Gebäuden - oeku Kirche und UmweltFinanzierung von Solaranlagen auf Kirchendächern</a:t>
            </a:r>
          </a:p>
        </p:txBody>
      </p:sp>
      <p:sp>
        <p:nvSpPr>
          <p:cNvPr id="53251" name="Rectangle 6">
            <a:extLst>
              <a:ext uri="{FF2B5EF4-FFF2-40B4-BE49-F238E27FC236}">
                <a16:creationId xmlns:a16="http://schemas.microsoft.com/office/drawing/2014/main" id="{E6F2C32F-14C6-4359-9C86-0135079327FC}"/>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spcBef>
                <a:spcPct val="30000"/>
              </a:spcBef>
              <a:defRPr kumimoji="1" sz="1200">
                <a:solidFill>
                  <a:schemeClr val="tx1"/>
                </a:solidFill>
                <a:latin typeface="Times New Roman" panose="02020603050405020304" pitchFamily="18" charset="0"/>
              </a:defRPr>
            </a:lvl1pPr>
            <a:lvl2pPr marL="715963" indent="-274638" defTabSz="954088">
              <a:spcBef>
                <a:spcPct val="30000"/>
              </a:spcBef>
              <a:defRPr kumimoji="1" sz="1200">
                <a:solidFill>
                  <a:schemeClr val="tx1"/>
                </a:solidFill>
                <a:latin typeface="Times New Roman" panose="02020603050405020304" pitchFamily="18" charset="0"/>
              </a:defRPr>
            </a:lvl2pPr>
            <a:lvl3pPr marL="1101725" indent="-219075" defTabSz="954088">
              <a:spcBef>
                <a:spcPct val="30000"/>
              </a:spcBef>
              <a:defRPr kumimoji="1" sz="1200">
                <a:solidFill>
                  <a:schemeClr val="tx1"/>
                </a:solidFill>
                <a:latin typeface="Times New Roman" panose="02020603050405020304" pitchFamily="18" charset="0"/>
              </a:defRPr>
            </a:lvl3pPr>
            <a:lvl4pPr marL="1541463" indent="-219075" defTabSz="954088">
              <a:spcBef>
                <a:spcPct val="30000"/>
              </a:spcBef>
              <a:defRPr kumimoji="1" sz="1200">
                <a:solidFill>
                  <a:schemeClr val="tx1"/>
                </a:solidFill>
                <a:latin typeface="Times New Roman" panose="02020603050405020304" pitchFamily="18" charset="0"/>
              </a:defRPr>
            </a:lvl4pPr>
            <a:lvl5pPr marL="1982788" indent="-219075" defTabSz="954088">
              <a:spcBef>
                <a:spcPct val="30000"/>
              </a:spcBef>
              <a:defRPr kumimoji="1" sz="1200">
                <a:solidFill>
                  <a:schemeClr val="tx1"/>
                </a:solidFill>
                <a:latin typeface="Times New Roman" panose="02020603050405020304" pitchFamily="18" charset="0"/>
              </a:defRPr>
            </a:lvl5pPr>
            <a:lvl6pPr marL="24399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6pPr>
            <a:lvl7pPr marL="28971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7pPr>
            <a:lvl8pPr marL="33543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8pPr>
            <a:lvl9pPr marL="38115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kumimoji="0" lang="de-CH" altLang="de-DE" sz="1300"/>
              <a:t>Kurs vom 2.11.2012 am Bildungszentrum WWF30. November 2011, St. Josef Köniz</a:t>
            </a:r>
          </a:p>
        </p:txBody>
      </p:sp>
      <p:sp>
        <p:nvSpPr>
          <p:cNvPr id="53252" name="Rectangle 7">
            <a:extLst>
              <a:ext uri="{FF2B5EF4-FFF2-40B4-BE49-F238E27FC236}">
                <a16:creationId xmlns:a16="http://schemas.microsoft.com/office/drawing/2014/main" id="{6F9E397D-0081-4648-B48D-B65530A8308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spcBef>
                <a:spcPct val="30000"/>
              </a:spcBef>
              <a:defRPr kumimoji="1" sz="1200">
                <a:solidFill>
                  <a:schemeClr val="tx1"/>
                </a:solidFill>
                <a:latin typeface="Times New Roman" panose="02020603050405020304" pitchFamily="18" charset="0"/>
              </a:defRPr>
            </a:lvl1pPr>
            <a:lvl2pPr marL="715963" indent="-274638" defTabSz="954088">
              <a:spcBef>
                <a:spcPct val="30000"/>
              </a:spcBef>
              <a:defRPr kumimoji="1" sz="1200">
                <a:solidFill>
                  <a:schemeClr val="tx1"/>
                </a:solidFill>
                <a:latin typeface="Times New Roman" panose="02020603050405020304" pitchFamily="18" charset="0"/>
              </a:defRPr>
            </a:lvl2pPr>
            <a:lvl3pPr marL="1101725" indent="-219075" defTabSz="954088">
              <a:spcBef>
                <a:spcPct val="30000"/>
              </a:spcBef>
              <a:defRPr kumimoji="1" sz="1200">
                <a:solidFill>
                  <a:schemeClr val="tx1"/>
                </a:solidFill>
                <a:latin typeface="Times New Roman" panose="02020603050405020304" pitchFamily="18" charset="0"/>
              </a:defRPr>
            </a:lvl3pPr>
            <a:lvl4pPr marL="1541463" indent="-219075" defTabSz="954088">
              <a:spcBef>
                <a:spcPct val="30000"/>
              </a:spcBef>
              <a:defRPr kumimoji="1" sz="1200">
                <a:solidFill>
                  <a:schemeClr val="tx1"/>
                </a:solidFill>
                <a:latin typeface="Times New Roman" panose="02020603050405020304" pitchFamily="18" charset="0"/>
              </a:defRPr>
            </a:lvl4pPr>
            <a:lvl5pPr marL="1982788" indent="-219075" defTabSz="954088">
              <a:spcBef>
                <a:spcPct val="30000"/>
              </a:spcBef>
              <a:defRPr kumimoji="1" sz="1200">
                <a:solidFill>
                  <a:schemeClr val="tx1"/>
                </a:solidFill>
                <a:latin typeface="Times New Roman" panose="02020603050405020304" pitchFamily="18" charset="0"/>
              </a:defRPr>
            </a:lvl5pPr>
            <a:lvl6pPr marL="24399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6pPr>
            <a:lvl7pPr marL="28971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7pPr>
            <a:lvl8pPr marL="33543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8pPr>
            <a:lvl9pPr marL="38115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3F52F68-7710-44A4-8895-9F44E568E7C7}" type="slidenum">
              <a:rPr kumimoji="0" lang="de-CH" altLang="de-DE" sz="1300" smtClean="0"/>
              <a:pPr>
                <a:spcBef>
                  <a:spcPct val="0"/>
                </a:spcBef>
              </a:pPr>
              <a:t>11</a:t>
            </a:fld>
            <a:endParaRPr kumimoji="0" lang="de-CH" altLang="de-DE" sz="1300"/>
          </a:p>
        </p:txBody>
      </p:sp>
      <p:sp>
        <p:nvSpPr>
          <p:cNvPr id="53253" name="Rectangle 7">
            <a:extLst>
              <a:ext uri="{FF2B5EF4-FFF2-40B4-BE49-F238E27FC236}">
                <a16:creationId xmlns:a16="http://schemas.microsoft.com/office/drawing/2014/main" id="{53F4C91D-033E-4B57-BBE8-67743E528728}"/>
              </a:ext>
            </a:extLst>
          </p:cNvPr>
          <p:cNvSpPr txBox="1">
            <a:spLocks noGrp="1" noChangeArrowheads="1"/>
          </p:cNvSpPr>
          <p:nvPr/>
        </p:nvSpPr>
        <p:spPr bwMode="auto">
          <a:xfrm>
            <a:off x="5799138" y="6750050"/>
            <a:ext cx="4435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66" tIns="49482" rIns="98966" bIns="49482" anchor="b"/>
          <a:lstStyle>
            <a:lvl1pPr defTabSz="990600">
              <a:spcBef>
                <a:spcPct val="30000"/>
              </a:spcBef>
              <a:defRPr kumimoji="1" sz="1200">
                <a:solidFill>
                  <a:schemeClr val="tx1"/>
                </a:solidFill>
                <a:latin typeface="Times New Roman" panose="02020603050405020304" pitchFamily="18" charset="0"/>
              </a:defRPr>
            </a:lvl1pPr>
            <a:lvl2pPr marL="769938" indent="-296863" defTabSz="990600">
              <a:spcBef>
                <a:spcPct val="30000"/>
              </a:spcBef>
              <a:defRPr kumimoji="1" sz="1200">
                <a:solidFill>
                  <a:schemeClr val="tx1"/>
                </a:solidFill>
                <a:latin typeface="Times New Roman" panose="02020603050405020304" pitchFamily="18" charset="0"/>
              </a:defRPr>
            </a:lvl2pPr>
            <a:lvl3pPr marL="1184275" indent="-236538" defTabSz="990600">
              <a:spcBef>
                <a:spcPct val="30000"/>
              </a:spcBef>
              <a:defRPr kumimoji="1" sz="1200">
                <a:solidFill>
                  <a:schemeClr val="tx1"/>
                </a:solidFill>
                <a:latin typeface="Times New Roman" panose="02020603050405020304" pitchFamily="18" charset="0"/>
              </a:defRPr>
            </a:lvl3pPr>
            <a:lvl4pPr marL="1658938" indent="-238125" defTabSz="990600">
              <a:spcBef>
                <a:spcPct val="30000"/>
              </a:spcBef>
              <a:defRPr kumimoji="1" sz="1200">
                <a:solidFill>
                  <a:schemeClr val="tx1"/>
                </a:solidFill>
                <a:latin typeface="Times New Roman" panose="02020603050405020304" pitchFamily="18" charset="0"/>
              </a:defRPr>
            </a:lvl4pPr>
            <a:lvl5pPr marL="2132013" indent="-236538" defTabSz="990600">
              <a:spcBef>
                <a:spcPct val="30000"/>
              </a:spcBef>
              <a:defRPr kumimoji="1" sz="1200">
                <a:solidFill>
                  <a:schemeClr val="tx1"/>
                </a:solidFill>
                <a:latin typeface="Times New Roman" panose="02020603050405020304" pitchFamily="18" charset="0"/>
              </a:defRPr>
            </a:lvl5pPr>
            <a:lvl6pPr marL="25892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30464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5036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9608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160763EB-F828-4EEF-A8DA-7AC49E13D073}" type="slidenum">
              <a:rPr kumimoji="0" lang="de-CH" altLang="de-DE" sz="1300"/>
              <a:pPr algn="r" eaLnBrk="1" hangingPunct="1">
                <a:spcBef>
                  <a:spcPct val="0"/>
                </a:spcBef>
              </a:pPr>
              <a:t>11</a:t>
            </a:fld>
            <a:endParaRPr kumimoji="0" lang="de-CH" altLang="de-DE" sz="1300"/>
          </a:p>
        </p:txBody>
      </p:sp>
      <p:sp>
        <p:nvSpPr>
          <p:cNvPr id="53254" name="Rectangle 2">
            <a:extLst>
              <a:ext uri="{FF2B5EF4-FFF2-40B4-BE49-F238E27FC236}">
                <a16:creationId xmlns:a16="http://schemas.microsoft.com/office/drawing/2014/main" id="{298B08C8-3B38-44F8-BEBE-98C139A5F38B}"/>
              </a:ext>
            </a:extLst>
          </p:cNvPr>
          <p:cNvSpPr txBox="1">
            <a:spLocks noGrp="1" noChangeArrowheads="1"/>
          </p:cNvSpPr>
          <p:nvPr/>
        </p:nvSpPr>
        <p:spPr bwMode="auto">
          <a:xfrm>
            <a:off x="0" y="0"/>
            <a:ext cx="4435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66" tIns="49482" rIns="98966" bIns="49482"/>
          <a:lstStyle>
            <a:lvl1pPr defTabSz="990600">
              <a:spcBef>
                <a:spcPct val="30000"/>
              </a:spcBef>
              <a:defRPr kumimoji="1" sz="1200">
                <a:solidFill>
                  <a:schemeClr val="tx1"/>
                </a:solidFill>
                <a:latin typeface="Times New Roman" panose="02020603050405020304" pitchFamily="18" charset="0"/>
              </a:defRPr>
            </a:lvl1pPr>
            <a:lvl2pPr marL="769938" indent="-296863" defTabSz="990600">
              <a:spcBef>
                <a:spcPct val="30000"/>
              </a:spcBef>
              <a:defRPr kumimoji="1" sz="1200">
                <a:solidFill>
                  <a:schemeClr val="tx1"/>
                </a:solidFill>
                <a:latin typeface="Times New Roman" panose="02020603050405020304" pitchFamily="18" charset="0"/>
              </a:defRPr>
            </a:lvl2pPr>
            <a:lvl3pPr marL="1184275" indent="-236538" defTabSz="990600">
              <a:spcBef>
                <a:spcPct val="30000"/>
              </a:spcBef>
              <a:defRPr kumimoji="1" sz="1200">
                <a:solidFill>
                  <a:schemeClr val="tx1"/>
                </a:solidFill>
                <a:latin typeface="Times New Roman" panose="02020603050405020304" pitchFamily="18" charset="0"/>
              </a:defRPr>
            </a:lvl3pPr>
            <a:lvl4pPr marL="1658938" indent="-238125" defTabSz="990600">
              <a:spcBef>
                <a:spcPct val="30000"/>
              </a:spcBef>
              <a:defRPr kumimoji="1" sz="1200">
                <a:solidFill>
                  <a:schemeClr val="tx1"/>
                </a:solidFill>
                <a:latin typeface="Times New Roman" panose="02020603050405020304" pitchFamily="18" charset="0"/>
              </a:defRPr>
            </a:lvl4pPr>
            <a:lvl5pPr marL="2132013" indent="-236538" defTabSz="990600">
              <a:spcBef>
                <a:spcPct val="30000"/>
              </a:spcBef>
              <a:defRPr kumimoji="1" sz="1200">
                <a:solidFill>
                  <a:schemeClr val="tx1"/>
                </a:solidFill>
                <a:latin typeface="Times New Roman" panose="02020603050405020304" pitchFamily="18" charset="0"/>
              </a:defRPr>
            </a:lvl5pPr>
            <a:lvl6pPr marL="25892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30464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5036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9608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r>
              <a:rPr kumimoji="0" lang="de-CH" altLang="de-DE" sz="1300"/>
              <a:t>Kurt Aufdereggen, oeku: Energie in Kirchen</a:t>
            </a:r>
          </a:p>
        </p:txBody>
      </p:sp>
      <p:sp>
        <p:nvSpPr>
          <p:cNvPr id="53255" name="Rectangle 6">
            <a:extLst>
              <a:ext uri="{FF2B5EF4-FFF2-40B4-BE49-F238E27FC236}">
                <a16:creationId xmlns:a16="http://schemas.microsoft.com/office/drawing/2014/main" id="{0E5DE15A-75E4-4CC5-B12C-7A14CB0FD005}"/>
              </a:ext>
            </a:extLst>
          </p:cNvPr>
          <p:cNvSpPr txBox="1">
            <a:spLocks noGrp="1" noChangeArrowheads="1"/>
          </p:cNvSpPr>
          <p:nvPr/>
        </p:nvSpPr>
        <p:spPr bwMode="auto">
          <a:xfrm>
            <a:off x="0" y="6750050"/>
            <a:ext cx="4435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66" tIns="49482" rIns="98966" bIns="49482" anchor="b"/>
          <a:lstStyle>
            <a:lvl1pPr defTabSz="990600">
              <a:spcBef>
                <a:spcPct val="30000"/>
              </a:spcBef>
              <a:defRPr kumimoji="1" sz="1200">
                <a:solidFill>
                  <a:schemeClr val="tx1"/>
                </a:solidFill>
                <a:latin typeface="Times New Roman" panose="02020603050405020304" pitchFamily="18" charset="0"/>
              </a:defRPr>
            </a:lvl1pPr>
            <a:lvl2pPr marL="769938" indent="-296863" defTabSz="990600">
              <a:spcBef>
                <a:spcPct val="30000"/>
              </a:spcBef>
              <a:defRPr kumimoji="1" sz="1200">
                <a:solidFill>
                  <a:schemeClr val="tx1"/>
                </a:solidFill>
                <a:latin typeface="Times New Roman" panose="02020603050405020304" pitchFamily="18" charset="0"/>
              </a:defRPr>
            </a:lvl2pPr>
            <a:lvl3pPr marL="1184275" indent="-236538" defTabSz="990600">
              <a:spcBef>
                <a:spcPct val="30000"/>
              </a:spcBef>
              <a:defRPr kumimoji="1" sz="1200">
                <a:solidFill>
                  <a:schemeClr val="tx1"/>
                </a:solidFill>
                <a:latin typeface="Times New Roman" panose="02020603050405020304" pitchFamily="18" charset="0"/>
              </a:defRPr>
            </a:lvl3pPr>
            <a:lvl4pPr marL="1658938" indent="-238125" defTabSz="990600">
              <a:spcBef>
                <a:spcPct val="30000"/>
              </a:spcBef>
              <a:defRPr kumimoji="1" sz="1200">
                <a:solidFill>
                  <a:schemeClr val="tx1"/>
                </a:solidFill>
                <a:latin typeface="Times New Roman" panose="02020603050405020304" pitchFamily="18" charset="0"/>
              </a:defRPr>
            </a:lvl4pPr>
            <a:lvl5pPr marL="2132013" indent="-236538" defTabSz="990600">
              <a:spcBef>
                <a:spcPct val="30000"/>
              </a:spcBef>
              <a:defRPr kumimoji="1" sz="1200">
                <a:solidFill>
                  <a:schemeClr val="tx1"/>
                </a:solidFill>
                <a:latin typeface="Times New Roman" panose="02020603050405020304" pitchFamily="18" charset="0"/>
              </a:defRPr>
            </a:lvl5pPr>
            <a:lvl6pPr marL="25892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30464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5036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9608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r>
              <a:rPr kumimoji="0" lang="de-CH" altLang="de-DE" sz="1300"/>
              <a:t>13. November 2012, Schwarzenburg</a:t>
            </a:r>
          </a:p>
        </p:txBody>
      </p:sp>
      <p:sp>
        <p:nvSpPr>
          <p:cNvPr id="53256" name="Rectangle 7">
            <a:extLst>
              <a:ext uri="{FF2B5EF4-FFF2-40B4-BE49-F238E27FC236}">
                <a16:creationId xmlns:a16="http://schemas.microsoft.com/office/drawing/2014/main" id="{C643893C-E022-45DC-A560-96889191E850}"/>
              </a:ext>
            </a:extLst>
          </p:cNvPr>
          <p:cNvSpPr txBox="1">
            <a:spLocks noGrp="1" noChangeArrowheads="1"/>
          </p:cNvSpPr>
          <p:nvPr/>
        </p:nvSpPr>
        <p:spPr bwMode="auto">
          <a:xfrm>
            <a:off x="5799138" y="6750050"/>
            <a:ext cx="4435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66" tIns="49482" rIns="98966" bIns="49482" anchor="b"/>
          <a:lstStyle>
            <a:lvl1pPr defTabSz="990600">
              <a:spcBef>
                <a:spcPct val="30000"/>
              </a:spcBef>
              <a:defRPr kumimoji="1" sz="1200">
                <a:solidFill>
                  <a:schemeClr val="tx1"/>
                </a:solidFill>
                <a:latin typeface="Times New Roman" panose="02020603050405020304" pitchFamily="18" charset="0"/>
              </a:defRPr>
            </a:lvl1pPr>
            <a:lvl2pPr marL="769938" indent="-296863" defTabSz="990600">
              <a:spcBef>
                <a:spcPct val="30000"/>
              </a:spcBef>
              <a:defRPr kumimoji="1" sz="1200">
                <a:solidFill>
                  <a:schemeClr val="tx1"/>
                </a:solidFill>
                <a:latin typeface="Times New Roman" panose="02020603050405020304" pitchFamily="18" charset="0"/>
              </a:defRPr>
            </a:lvl2pPr>
            <a:lvl3pPr marL="1184275" indent="-236538" defTabSz="990600">
              <a:spcBef>
                <a:spcPct val="30000"/>
              </a:spcBef>
              <a:defRPr kumimoji="1" sz="1200">
                <a:solidFill>
                  <a:schemeClr val="tx1"/>
                </a:solidFill>
                <a:latin typeface="Times New Roman" panose="02020603050405020304" pitchFamily="18" charset="0"/>
              </a:defRPr>
            </a:lvl3pPr>
            <a:lvl4pPr marL="1658938" indent="-238125" defTabSz="990600">
              <a:spcBef>
                <a:spcPct val="30000"/>
              </a:spcBef>
              <a:defRPr kumimoji="1" sz="1200">
                <a:solidFill>
                  <a:schemeClr val="tx1"/>
                </a:solidFill>
                <a:latin typeface="Times New Roman" panose="02020603050405020304" pitchFamily="18" charset="0"/>
              </a:defRPr>
            </a:lvl4pPr>
            <a:lvl5pPr marL="2132013" indent="-236538" defTabSz="990600">
              <a:spcBef>
                <a:spcPct val="30000"/>
              </a:spcBef>
              <a:defRPr kumimoji="1" sz="1200">
                <a:solidFill>
                  <a:schemeClr val="tx1"/>
                </a:solidFill>
                <a:latin typeface="Times New Roman" panose="02020603050405020304" pitchFamily="18" charset="0"/>
              </a:defRPr>
            </a:lvl5pPr>
            <a:lvl6pPr marL="25892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30464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5036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9608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D9A33895-6E98-4F87-907C-F376BAD1AE2D}" type="slidenum">
              <a:rPr kumimoji="0" lang="de-CH" altLang="de-DE" sz="1300"/>
              <a:pPr algn="r" eaLnBrk="1" hangingPunct="1">
                <a:spcBef>
                  <a:spcPct val="0"/>
                </a:spcBef>
              </a:pPr>
              <a:t>11</a:t>
            </a:fld>
            <a:endParaRPr kumimoji="0" lang="de-CH" altLang="de-DE" sz="1300"/>
          </a:p>
        </p:txBody>
      </p:sp>
      <p:sp>
        <p:nvSpPr>
          <p:cNvPr id="53257" name="Rectangle 2">
            <a:extLst>
              <a:ext uri="{FF2B5EF4-FFF2-40B4-BE49-F238E27FC236}">
                <a16:creationId xmlns:a16="http://schemas.microsoft.com/office/drawing/2014/main" id="{83C4393C-79E4-40B9-B2D7-F898C4323D64}"/>
              </a:ext>
            </a:extLst>
          </p:cNvPr>
          <p:cNvSpPr>
            <a:spLocks noGrp="1" noRot="1" noChangeAspect="1" noChangeArrowheads="1" noTextEdit="1"/>
          </p:cNvSpPr>
          <p:nvPr>
            <p:ph type="sldImg"/>
          </p:nvPr>
        </p:nvSpPr>
        <p:spPr>
          <a:xfrm>
            <a:off x="2751138" y="531813"/>
            <a:ext cx="4735512" cy="2665412"/>
          </a:xfrm>
          <a:solidFill>
            <a:srgbClr val="FFFFFF"/>
          </a:solidFill>
          <a:ln/>
        </p:spPr>
      </p:sp>
      <p:sp>
        <p:nvSpPr>
          <p:cNvPr id="53258" name="Rectangle 3">
            <a:extLst>
              <a:ext uri="{FF2B5EF4-FFF2-40B4-BE49-F238E27FC236}">
                <a16:creationId xmlns:a16="http://schemas.microsoft.com/office/drawing/2014/main" id="{D86C4F1E-9EA2-4374-B35F-807CCDAB85D7}"/>
              </a:ext>
            </a:extLst>
          </p:cNvPr>
          <p:cNvSpPr>
            <a:spLocks noGrp="1" noChangeArrowheads="1"/>
          </p:cNvSpPr>
          <p:nvPr>
            <p:ph type="body" idx="1"/>
          </p:nvPr>
        </p:nvSpPr>
        <p:spPr>
          <a:xfrm>
            <a:off x="1363663" y="3373438"/>
            <a:ext cx="7507287" cy="3198812"/>
          </a:xfrm>
          <a:solidFill>
            <a:srgbClr val="FFFFFF"/>
          </a:solidFill>
          <a:ln>
            <a:solidFill>
              <a:srgbClr val="000000"/>
            </a:solidFill>
            <a:miter lim="800000"/>
            <a:headEnd/>
            <a:tailEnd/>
          </a:ln>
        </p:spPr>
        <p:txBody>
          <a:bodyPr lIns="91401" tIns="45702" rIns="91401" bIns="45702"/>
          <a:lstStyle/>
          <a:p>
            <a:pPr eaLnBrk="1" hangingPunct="1">
              <a:spcBef>
                <a:spcPct val="0"/>
              </a:spcBef>
            </a:pPr>
            <a:r>
              <a:rPr kumimoji="0" lang="de-CH" altLang="de-DE" sz="2300">
                <a:latin typeface="ITC Officina Sans Book" panose="020B0500000000000000" pitchFamily="34" charset="0"/>
              </a:rPr>
              <a:t>Aus dem Inhaltsverzeichnis:</a:t>
            </a:r>
          </a:p>
          <a:p>
            <a:pPr eaLnBrk="1" hangingPunct="1">
              <a:spcBef>
                <a:spcPct val="0"/>
              </a:spcBef>
              <a:buFontTx/>
              <a:buChar char="-"/>
            </a:pPr>
            <a:r>
              <a:rPr kumimoji="0" lang="de-DE" altLang="de-DE" sz="2300"/>
              <a:t> </a:t>
            </a:r>
            <a:r>
              <a:rPr kumimoji="0" lang="de-DE" altLang="de-DE" sz="2300">
                <a:latin typeface="ITC Officina Sans Book" panose="020B0500000000000000" pitchFamily="34" charset="0"/>
              </a:rPr>
              <a:t>Energieverbrauch</a:t>
            </a:r>
          </a:p>
          <a:p>
            <a:pPr eaLnBrk="1" hangingPunct="1">
              <a:spcBef>
                <a:spcPct val="0"/>
              </a:spcBef>
              <a:buFontTx/>
              <a:buChar char="-"/>
            </a:pPr>
            <a:r>
              <a:rPr kumimoji="0" lang="de-DE" altLang="de-DE" sz="2300">
                <a:latin typeface="ITC Officina Sans Book" panose="020B0500000000000000" pitchFamily="34" charset="0"/>
              </a:rPr>
              <a:t> Wasserverbrauch</a:t>
            </a:r>
          </a:p>
          <a:p>
            <a:pPr eaLnBrk="1" hangingPunct="1">
              <a:spcBef>
                <a:spcPct val="0"/>
              </a:spcBef>
              <a:buFontTx/>
              <a:buChar char="-"/>
            </a:pPr>
            <a:r>
              <a:rPr kumimoji="0" lang="de-DE" altLang="de-DE" sz="2300">
                <a:latin typeface="ITC Officina Sans Book" panose="020B0500000000000000" pitchFamily="34" charset="0"/>
              </a:rPr>
              <a:t> Reinigung</a:t>
            </a:r>
          </a:p>
          <a:p>
            <a:pPr eaLnBrk="1" hangingPunct="1">
              <a:spcBef>
                <a:spcPct val="0"/>
              </a:spcBef>
              <a:buFontTx/>
              <a:buChar char="-"/>
            </a:pPr>
            <a:r>
              <a:rPr kumimoji="0" lang="de-DE" altLang="de-DE" sz="2300">
                <a:latin typeface="ITC Officina Sans Book" panose="020B0500000000000000" pitchFamily="34" charset="0"/>
              </a:rPr>
              <a:t> Abfälle</a:t>
            </a:r>
          </a:p>
          <a:p>
            <a:pPr eaLnBrk="1" hangingPunct="1">
              <a:spcBef>
                <a:spcPct val="0"/>
              </a:spcBef>
              <a:buFontTx/>
              <a:buChar char="-"/>
            </a:pPr>
            <a:r>
              <a:rPr kumimoji="0" lang="de-DE" altLang="de-DE" sz="2300">
                <a:latin typeface="ITC Officina Sans Book" panose="020B0500000000000000" pitchFamily="34" charset="0"/>
              </a:rPr>
              <a:t> Speis und Trank</a:t>
            </a:r>
          </a:p>
          <a:p>
            <a:pPr eaLnBrk="1" hangingPunct="1">
              <a:spcBef>
                <a:spcPct val="0"/>
              </a:spcBef>
              <a:buFontTx/>
              <a:buChar char="-"/>
            </a:pPr>
            <a:r>
              <a:rPr kumimoji="0" lang="de-DE" altLang="de-DE" sz="2300">
                <a:latin typeface="ITC Officina Sans Book" panose="020B0500000000000000" pitchFamily="34" charset="0"/>
              </a:rPr>
              <a:t> Kerzenlicht</a:t>
            </a:r>
          </a:p>
          <a:p>
            <a:pPr eaLnBrk="1" hangingPunct="1">
              <a:spcBef>
                <a:spcPct val="0"/>
              </a:spcBef>
              <a:buFontTx/>
              <a:buChar char="-"/>
            </a:pPr>
            <a:r>
              <a:rPr kumimoji="0" lang="de-DE" altLang="de-DE" sz="2300">
                <a:latin typeface="ITC Officina Sans Book" panose="020B0500000000000000" pitchFamily="34" charset="0"/>
              </a:rPr>
              <a:t> Blumenschmuck</a:t>
            </a:r>
          </a:p>
          <a:p>
            <a:pPr eaLnBrk="1" hangingPunct="1">
              <a:spcBef>
                <a:spcPct val="0"/>
              </a:spcBef>
              <a:buFontTx/>
              <a:buChar char="-"/>
            </a:pPr>
            <a:r>
              <a:rPr kumimoji="0" lang="de-DE" altLang="de-DE" sz="2300">
                <a:latin typeface="ITC Officina Sans Book" panose="020B0500000000000000" pitchFamily="34" charset="0"/>
              </a:rPr>
              <a:t> Grünflächen</a:t>
            </a:r>
          </a:p>
          <a:p>
            <a:pPr eaLnBrk="1" hangingPunct="1">
              <a:spcBef>
                <a:spcPct val="0"/>
              </a:spcBef>
              <a:buFontTx/>
              <a:buChar char="-"/>
            </a:pPr>
            <a:r>
              <a:rPr kumimoji="0" lang="de-DE" altLang="de-DE" sz="2300">
                <a:latin typeface="ITC Officina Sans Book" panose="020B0500000000000000" pitchFamily="34" charset="0"/>
              </a:rPr>
              <a:t> Pflanzen und Tiere</a:t>
            </a:r>
          </a:p>
          <a:p>
            <a:pPr eaLnBrk="1" hangingPunct="1">
              <a:spcBef>
                <a:spcPct val="0"/>
              </a:spcBef>
              <a:buFontTx/>
              <a:buChar char="-"/>
            </a:pPr>
            <a:r>
              <a:rPr kumimoji="0" lang="de-DE" altLang="de-DE" sz="2300">
                <a:latin typeface="ITC Officina Sans Book" panose="020B0500000000000000" pitchFamily="34" charset="0"/>
              </a:rPr>
              <a:t> Ökologisches Bauen</a:t>
            </a:r>
          </a:p>
          <a:p>
            <a:pPr eaLnBrk="1" hangingPunct="1">
              <a:spcBef>
                <a:spcPct val="0"/>
              </a:spcBef>
              <a:buFontTx/>
              <a:buChar char="-"/>
            </a:pPr>
            <a:r>
              <a:rPr kumimoji="0" lang="de-DE" altLang="de-DE" sz="2300">
                <a:latin typeface="ITC Officina Sans Book" panose="020B0500000000000000" pitchFamily="34" charset="0"/>
              </a:rPr>
              <a:t> Umweltschutz im Büro</a:t>
            </a:r>
          </a:p>
          <a:p>
            <a:pPr eaLnBrk="1" hangingPunct="1">
              <a:spcBef>
                <a:spcPct val="0"/>
              </a:spcBef>
              <a:buFontTx/>
              <a:buChar char="-"/>
            </a:pPr>
            <a:r>
              <a:rPr kumimoji="0" lang="de-DE" altLang="de-DE" sz="2300">
                <a:latin typeface="ITC Officina Sans Book" panose="020B0500000000000000" pitchFamily="34" charset="0"/>
              </a:rPr>
              <a:t> Mobilität</a:t>
            </a:r>
          </a:p>
          <a:p>
            <a:pPr eaLnBrk="1" hangingPunct="1">
              <a:spcBef>
                <a:spcPct val="0"/>
              </a:spcBef>
              <a:buFontTx/>
              <a:buChar char="-"/>
            </a:pPr>
            <a:r>
              <a:rPr lang="de-CH" altLang="de-DE">
                <a:latin typeface="ITC Officina Sans Book" panose="020B0500000000000000" pitchFamily="34" charset="0"/>
                <a:cs typeface="Times New Roman" panose="02020603050405020304" pitchFamily="18" charset="0"/>
              </a:rPr>
              <a:t>--------------</a:t>
            </a:r>
          </a:p>
          <a:p>
            <a:pPr eaLnBrk="1" hangingPunct="1">
              <a:spcBef>
                <a:spcPct val="0"/>
              </a:spcBef>
              <a:buFontTx/>
              <a:buChar char="-"/>
            </a:pPr>
            <a:r>
              <a:rPr lang="de-CH" altLang="de-DE">
                <a:latin typeface="ITC Officina Sans Book" panose="020B0500000000000000" pitchFamily="34" charset="0"/>
                <a:cs typeface="Times New Roman" panose="02020603050405020304" pitchFamily="18" charset="0"/>
              </a:rPr>
              <a:t>Ganz zuoberst steht: Der Energieverbrauch und ganz zuoberst steht die nachhaltige Bewirtschaftung der eigenen Gebäude</a:t>
            </a:r>
          </a:p>
        </p:txBody>
      </p:sp>
    </p:spTree>
    <p:extLst>
      <p:ext uri="{BB962C8B-B14F-4D97-AF65-F5344CB8AC3E}">
        <p14:creationId xmlns:p14="http://schemas.microsoft.com/office/powerpoint/2010/main" val="1779276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CCE03DC-D307-4D44-B0A7-A2F4652F50F5}"/>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spcBef>
                <a:spcPct val="30000"/>
              </a:spcBef>
              <a:defRPr kumimoji="1" sz="1200">
                <a:solidFill>
                  <a:schemeClr val="tx1"/>
                </a:solidFill>
                <a:latin typeface="Times New Roman" panose="02020603050405020304" pitchFamily="18" charset="0"/>
              </a:defRPr>
            </a:lvl1pPr>
            <a:lvl2pPr marL="715963" indent="-274638" defTabSz="954088">
              <a:spcBef>
                <a:spcPct val="30000"/>
              </a:spcBef>
              <a:defRPr kumimoji="1" sz="1200">
                <a:solidFill>
                  <a:schemeClr val="tx1"/>
                </a:solidFill>
                <a:latin typeface="Times New Roman" panose="02020603050405020304" pitchFamily="18" charset="0"/>
              </a:defRPr>
            </a:lvl2pPr>
            <a:lvl3pPr marL="1101725" indent="-219075" defTabSz="954088">
              <a:spcBef>
                <a:spcPct val="30000"/>
              </a:spcBef>
              <a:defRPr kumimoji="1" sz="1200">
                <a:solidFill>
                  <a:schemeClr val="tx1"/>
                </a:solidFill>
                <a:latin typeface="Times New Roman" panose="02020603050405020304" pitchFamily="18" charset="0"/>
              </a:defRPr>
            </a:lvl3pPr>
            <a:lvl4pPr marL="1541463" indent="-219075" defTabSz="954088">
              <a:spcBef>
                <a:spcPct val="30000"/>
              </a:spcBef>
              <a:defRPr kumimoji="1" sz="1200">
                <a:solidFill>
                  <a:schemeClr val="tx1"/>
                </a:solidFill>
                <a:latin typeface="Times New Roman" panose="02020603050405020304" pitchFamily="18" charset="0"/>
              </a:defRPr>
            </a:lvl4pPr>
            <a:lvl5pPr marL="1982788" indent="-219075" defTabSz="954088">
              <a:spcBef>
                <a:spcPct val="30000"/>
              </a:spcBef>
              <a:defRPr kumimoji="1" sz="1200">
                <a:solidFill>
                  <a:schemeClr val="tx1"/>
                </a:solidFill>
                <a:latin typeface="Times New Roman" panose="02020603050405020304" pitchFamily="18" charset="0"/>
              </a:defRPr>
            </a:lvl5pPr>
            <a:lvl6pPr marL="24399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6pPr>
            <a:lvl7pPr marL="28971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7pPr>
            <a:lvl8pPr marL="33543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8pPr>
            <a:lvl9pPr marL="38115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kumimoji="0" lang="de-CH" altLang="de-DE" sz="1300"/>
              <a:t>Solaranlagen auf kirchlichen Gebäuden - oeku Kirche und UmweltFinanzierung von Solaranlagen auf Kirchendächern</a:t>
            </a:r>
          </a:p>
        </p:txBody>
      </p:sp>
      <p:sp>
        <p:nvSpPr>
          <p:cNvPr id="53251" name="Rectangle 6">
            <a:extLst>
              <a:ext uri="{FF2B5EF4-FFF2-40B4-BE49-F238E27FC236}">
                <a16:creationId xmlns:a16="http://schemas.microsoft.com/office/drawing/2014/main" id="{E6F2C32F-14C6-4359-9C86-0135079327FC}"/>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spcBef>
                <a:spcPct val="30000"/>
              </a:spcBef>
              <a:defRPr kumimoji="1" sz="1200">
                <a:solidFill>
                  <a:schemeClr val="tx1"/>
                </a:solidFill>
                <a:latin typeface="Times New Roman" panose="02020603050405020304" pitchFamily="18" charset="0"/>
              </a:defRPr>
            </a:lvl1pPr>
            <a:lvl2pPr marL="715963" indent="-274638" defTabSz="954088">
              <a:spcBef>
                <a:spcPct val="30000"/>
              </a:spcBef>
              <a:defRPr kumimoji="1" sz="1200">
                <a:solidFill>
                  <a:schemeClr val="tx1"/>
                </a:solidFill>
                <a:latin typeface="Times New Roman" panose="02020603050405020304" pitchFamily="18" charset="0"/>
              </a:defRPr>
            </a:lvl2pPr>
            <a:lvl3pPr marL="1101725" indent="-219075" defTabSz="954088">
              <a:spcBef>
                <a:spcPct val="30000"/>
              </a:spcBef>
              <a:defRPr kumimoji="1" sz="1200">
                <a:solidFill>
                  <a:schemeClr val="tx1"/>
                </a:solidFill>
                <a:latin typeface="Times New Roman" panose="02020603050405020304" pitchFamily="18" charset="0"/>
              </a:defRPr>
            </a:lvl3pPr>
            <a:lvl4pPr marL="1541463" indent="-219075" defTabSz="954088">
              <a:spcBef>
                <a:spcPct val="30000"/>
              </a:spcBef>
              <a:defRPr kumimoji="1" sz="1200">
                <a:solidFill>
                  <a:schemeClr val="tx1"/>
                </a:solidFill>
                <a:latin typeface="Times New Roman" panose="02020603050405020304" pitchFamily="18" charset="0"/>
              </a:defRPr>
            </a:lvl4pPr>
            <a:lvl5pPr marL="1982788" indent="-219075" defTabSz="954088">
              <a:spcBef>
                <a:spcPct val="30000"/>
              </a:spcBef>
              <a:defRPr kumimoji="1" sz="1200">
                <a:solidFill>
                  <a:schemeClr val="tx1"/>
                </a:solidFill>
                <a:latin typeface="Times New Roman" panose="02020603050405020304" pitchFamily="18" charset="0"/>
              </a:defRPr>
            </a:lvl5pPr>
            <a:lvl6pPr marL="24399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6pPr>
            <a:lvl7pPr marL="28971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7pPr>
            <a:lvl8pPr marL="33543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8pPr>
            <a:lvl9pPr marL="38115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kumimoji="0" lang="de-CH" altLang="de-DE" sz="1300"/>
              <a:t>Kurs vom 2.11.2012 am Bildungszentrum WWF30. November 2011, St. Josef Köniz</a:t>
            </a:r>
          </a:p>
        </p:txBody>
      </p:sp>
      <p:sp>
        <p:nvSpPr>
          <p:cNvPr id="53252" name="Rectangle 7">
            <a:extLst>
              <a:ext uri="{FF2B5EF4-FFF2-40B4-BE49-F238E27FC236}">
                <a16:creationId xmlns:a16="http://schemas.microsoft.com/office/drawing/2014/main" id="{6F9E397D-0081-4648-B48D-B65530A8308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spcBef>
                <a:spcPct val="30000"/>
              </a:spcBef>
              <a:defRPr kumimoji="1" sz="1200">
                <a:solidFill>
                  <a:schemeClr val="tx1"/>
                </a:solidFill>
                <a:latin typeface="Times New Roman" panose="02020603050405020304" pitchFamily="18" charset="0"/>
              </a:defRPr>
            </a:lvl1pPr>
            <a:lvl2pPr marL="715963" indent="-274638" defTabSz="954088">
              <a:spcBef>
                <a:spcPct val="30000"/>
              </a:spcBef>
              <a:defRPr kumimoji="1" sz="1200">
                <a:solidFill>
                  <a:schemeClr val="tx1"/>
                </a:solidFill>
                <a:latin typeface="Times New Roman" panose="02020603050405020304" pitchFamily="18" charset="0"/>
              </a:defRPr>
            </a:lvl2pPr>
            <a:lvl3pPr marL="1101725" indent="-219075" defTabSz="954088">
              <a:spcBef>
                <a:spcPct val="30000"/>
              </a:spcBef>
              <a:defRPr kumimoji="1" sz="1200">
                <a:solidFill>
                  <a:schemeClr val="tx1"/>
                </a:solidFill>
                <a:latin typeface="Times New Roman" panose="02020603050405020304" pitchFamily="18" charset="0"/>
              </a:defRPr>
            </a:lvl3pPr>
            <a:lvl4pPr marL="1541463" indent="-219075" defTabSz="954088">
              <a:spcBef>
                <a:spcPct val="30000"/>
              </a:spcBef>
              <a:defRPr kumimoji="1" sz="1200">
                <a:solidFill>
                  <a:schemeClr val="tx1"/>
                </a:solidFill>
                <a:latin typeface="Times New Roman" panose="02020603050405020304" pitchFamily="18" charset="0"/>
              </a:defRPr>
            </a:lvl4pPr>
            <a:lvl5pPr marL="1982788" indent="-219075" defTabSz="954088">
              <a:spcBef>
                <a:spcPct val="30000"/>
              </a:spcBef>
              <a:defRPr kumimoji="1" sz="1200">
                <a:solidFill>
                  <a:schemeClr val="tx1"/>
                </a:solidFill>
                <a:latin typeface="Times New Roman" panose="02020603050405020304" pitchFamily="18" charset="0"/>
              </a:defRPr>
            </a:lvl5pPr>
            <a:lvl6pPr marL="24399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6pPr>
            <a:lvl7pPr marL="28971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7pPr>
            <a:lvl8pPr marL="33543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8pPr>
            <a:lvl9pPr marL="3811588" indent="-219075" defTabSz="95408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3F52F68-7710-44A4-8895-9F44E568E7C7}" type="slidenum">
              <a:rPr kumimoji="0" lang="de-CH" altLang="de-DE" sz="1300" smtClean="0"/>
              <a:pPr>
                <a:spcBef>
                  <a:spcPct val="0"/>
                </a:spcBef>
              </a:pPr>
              <a:t>12</a:t>
            </a:fld>
            <a:endParaRPr kumimoji="0" lang="de-CH" altLang="de-DE" sz="1300"/>
          </a:p>
        </p:txBody>
      </p:sp>
      <p:sp>
        <p:nvSpPr>
          <p:cNvPr id="53253" name="Rectangle 7">
            <a:extLst>
              <a:ext uri="{FF2B5EF4-FFF2-40B4-BE49-F238E27FC236}">
                <a16:creationId xmlns:a16="http://schemas.microsoft.com/office/drawing/2014/main" id="{53F4C91D-033E-4B57-BBE8-67743E528728}"/>
              </a:ext>
            </a:extLst>
          </p:cNvPr>
          <p:cNvSpPr txBox="1">
            <a:spLocks noGrp="1" noChangeArrowheads="1"/>
          </p:cNvSpPr>
          <p:nvPr/>
        </p:nvSpPr>
        <p:spPr bwMode="auto">
          <a:xfrm>
            <a:off x="5799138" y="6750050"/>
            <a:ext cx="4435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66" tIns="49482" rIns="98966" bIns="49482" anchor="b"/>
          <a:lstStyle>
            <a:lvl1pPr defTabSz="990600">
              <a:spcBef>
                <a:spcPct val="30000"/>
              </a:spcBef>
              <a:defRPr kumimoji="1" sz="1200">
                <a:solidFill>
                  <a:schemeClr val="tx1"/>
                </a:solidFill>
                <a:latin typeface="Times New Roman" panose="02020603050405020304" pitchFamily="18" charset="0"/>
              </a:defRPr>
            </a:lvl1pPr>
            <a:lvl2pPr marL="769938" indent="-296863" defTabSz="990600">
              <a:spcBef>
                <a:spcPct val="30000"/>
              </a:spcBef>
              <a:defRPr kumimoji="1" sz="1200">
                <a:solidFill>
                  <a:schemeClr val="tx1"/>
                </a:solidFill>
                <a:latin typeface="Times New Roman" panose="02020603050405020304" pitchFamily="18" charset="0"/>
              </a:defRPr>
            </a:lvl2pPr>
            <a:lvl3pPr marL="1184275" indent="-236538" defTabSz="990600">
              <a:spcBef>
                <a:spcPct val="30000"/>
              </a:spcBef>
              <a:defRPr kumimoji="1" sz="1200">
                <a:solidFill>
                  <a:schemeClr val="tx1"/>
                </a:solidFill>
                <a:latin typeface="Times New Roman" panose="02020603050405020304" pitchFamily="18" charset="0"/>
              </a:defRPr>
            </a:lvl3pPr>
            <a:lvl4pPr marL="1658938" indent="-238125" defTabSz="990600">
              <a:spcBef>
                <a:spcPct val="30000"/>
              </a:spcBef>
              <a:defRPr kumimoji="1" sz="1200">
                <a:solidFill>
                  <a:schemeClr val="tx1"/>
                </a:solidFill>
                <a:latin typeface="Times New Roman" panose="02020603050405020304" pitchFamily="18" charset="0"/>
              </a:defRPr>
            </a:lvl4pPr>
            <a:lvl5pPr marL="2132013" indent="-236538" defTabSz="990600">
              <a:spcBef>
                <a:spcPct val="30000"/>
              </a:spcBef>
              <a:defRPr kumimoji="1" sz="1200">
                <a:solidFill>
                  <a:schemeClr val="tx1"/>
                </a:solidFill>
                <a:latin typeface="Times New Roman" panose="02020603050405020304" pitchFamily="18" charset="0"/>
              </a:defRPr>
            </a:lvl5pPr>
            <a:lvl6pPr marL="25892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30464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5036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9608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160763EB-F828-4EEF-A8DA-7AC49E13D073}" type="slidenum">
              <a:rPr kumimoji="0" lang="de-CH" altLang="de-DE" sz="1300"/>
              <a:pPr algn="r" eaLnBrk="1" hangingPunct="1">
                <a:spcBef>
                  <a:spcPct val="0"/>
                </a:spcBef>
              </a:pPr>
              <a:t>12</a:t>
            </a:fld>
            <a:endParaRPr kumimoji="0" lang="de-CH" altLang="de-DE" sz="1300"/>
          </a:p>
        </p:txBody>
      </p:sp>
      <p:sp>
        <p:nvSpPr>
          <p:cNvPr id="53254" name="Rectangle 2">
            <a:extLst>
              <a:ext uri="{FF2B5EF4-FFF2-40B4-BE49-F238E27FC236}">
                <a16:creationId xmlns:a16="http://schemas.microsoft.com/office/drawing/2014/main" id="{298B08C8-3B38-44F8-BEBE-98C139A5F38B}"/>
              </a:ext>
            </a:extLst>
          </p:cNvPr>
          <p:cNvSpPr txBox="1">
            <a:spLocks noGrp="1" noChangeArrowheads="1"/>
          </p:cNvSpPr>
          <p:nvPr/>
        </p:nvSpPr>
        <p:spPr bwMode="auto">
          <a:xfrm>
            <a:off x="0" y="0"/>
            <a:ext cx="4435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66" tIns="49482" rIns="98966" bIns="49482"/>
          <a:lstStyle>
            <a:lvl1pPr defTabSz="990600">
              <a:spcBef>
                <a:spcPct val="30000"/>
              </a:spcBef>
              <a:defRPr kumimoji="1" sz="1200">
                <a:solidFill>
                  <a:schemeClr val="tx1"/>
                </a:solidFill>
                <a:latin typeface="Times New Roman" panose="02020603050405020304" pitchFamily="18" charset="0"/>
              </a:defRPr>
            </a:lvl1pPr>
            <a:lvl2pPr marL="769938" indent="-296863" defTabSz="990600">
              <a:spcBef>
                <a:spcPct val="30000"/>
              </a:spcBef>
              <a:defRPr kumimoji="1" sz="1200">
                <a:solidFill>
                  <a:schemeClr val="tx1"/>
                </a:solidFill>
                <a:latin typeface="Times New Roman" panose="02020603050405020304" pitchFamily="18" charset="0"/>
              </a:defRPr>
            </a:lvl2pPr>
            <a:lvl3pPr marL="1184275" indent="-236538" defTabSz="990600">
              <a:spcBef>
                <a:spcPct val="30000"/>
              </a:spcBef>
              <a:defRPr kumimoji="1" sz="1200">
                <a:solidFill>
                  <a:schemeClr val="tx1"/>
                </a:solidFill>
                <a:latin typeface="Times New Roman" panose="02020603050405020304" pitchFamily="18" charset="0"/>
              </a:defRPr>
            </a:lvl3pPr>
            <a:lvl4pPr marL="1658938" indent="-238125" defTabSz="990600">
              <a:spcBef>
                <a:spcPct val="30000"/>
              </a:spcBef>
              <a:defRPr kumimoji="1" sz="1200">
                <a:solidFill>
                  <a:schemeClr val="tx1"/>
                </a:solidFill>
                <a:latin typeface="Times New Roman" panose="02020603050405020304" pitchFamily="18" charset="0"/>
              </a:defRPr>
            </a:lvl4pPr>
            <a:lvl5pPr marL="2132013" indent="-236538" defTabSz="990600">
              <a:spcBef>
                <a:spcPct val="30000"/>
              </a:spcBef>
              <a:defRPr kumimoji="1" sz="1200">
                <a:solidFill>
                  <a:schemeClr val="tx1"/>
                </a:solidFill>
                <a:latin typeface="Times New Roman" panose="02020603050405020304" pitchFamily="18" charset="0"/>
              </a:defRPr>
            </a:lvl5pPr>
            <a:lvl6pPr marL="25892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30464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5036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9608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r>
              <a:rPr kumimoji="0" lang="de-CH" altLang="de-DE" sz="1300"/>
              <a:t>Kurt Aufdereggen, oeku: Energie in Kirchen</a:t>
            </a:r>
          </a:p>
        </p:txBody>
      </p:sp>
      <p:sp>
        <p:nvSpPr>
          <p:cNvPr id="53255" name="Rectangle 6">
            <a:extLst>
              <a:ext uri="{FF2B5EF4-FFF2-40B4-BE49-F238E27FC236}">
                <a16:creationId xmlns:a16="http://schemas.microsoft.com/office/drawing/2014/main" id="{0E5DE15A-75E4-4CC5-B12C-7A14CB0FD005}"/>
              </a:ext>
            </a:extLst>
          </p:cNvPr>
          <p:cNvSpPr txBox="1">
            <a:spLocks noGrp="1" noChangeArrowheads="1"/>
          </p:cNvSpPr>
          <p:nvPr/>
        </p:nvSpPr>
        <p:spPr bwMode="auto">
          <a:xfrm>
            <a:off x="0" y="6750050"/>
            <a:ext cx="4435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66" tIns="49482" rIns="98966" bIns="49482" anchor="b"/>
          <a:lstStyle>
            <a:lvl1pPr defTabSz="990600">
              <a:spcBef>
                <a:spcPct val="30000"/>
              </a:spcBef>
              <a:defRPr kumimoji="1" sz="1200">
                <a:solidFill>
                  <a:schemeClr val="tx1"/>
                </a:solidFill>
                <a:latin typeface="Times New Roman" panose="02020603050405020304" pitchFamily="18" charset="0"/>
              </a:defRPr>
            </a:lvl1pPr>
            <a:lvl2pPr marL="769938" indent="-296863" defTabSz="990600">
              <a:spcBef>
                <a:spcPct val="30000"/>
              </a:spcBef>
              <a:defRPr kumimoji="1" sz="1200">
                <a:solidFill>
                  <a:schemeClr val="tx1"/>
                </a:solidFill>
                <a:latin typeface="Times New Roman" panose="02020603050405020304" pitchFamily="18" charset="0"/>
              </a:defRPr>
            </a:lvl2pPr>
            <a:lvl3pPr marL="1184275" indent="-236538" defTabSz="990600">
              <a:spcBef>
                <a:spcPct val="30000"/>
              </a:spcBef>
              <a:defRPr kumimoji="1" sz="1200">
                <a:solidFill>
                  <a:schemeClr val="tx1"/>
                </a:solidFill>
                <a:latin typeface="Times New Roman" panose="02020603050405020304" pitchFamily="18" charset="0"/>
              </a:defRPr>
            </a:lvl3pPr>
            <a:lvl4pPr marL="1658938" indent="-238125" defTabSz="990600">
              <a:spcBef>
                <a:spcPct val="30000"/>
              </a:spcBef>
              <a:defRPr kumimoji="1" sz="1200">
                <a:solidFill>
                  <a:schemeClr val="tx1"/>
                </a:solidFill>
                <a:latin typeface="Times New Roman" panose="02020603050405020304" pitchFamily="18" charset="0"/>
              </a:defRPr>
            </a:lvl4pPr>
            <a:lvl5pPr marL="2132013" indent="-236538" defTabSz="990600">
              <a:spcBef>
                <a:spcPct val="30000"/>
              </a:spcBef>
              <a:defRPr kumimoji="1" sz="1200">
                <a:solidFill>
                  <a:schemeClr val="tx1"/>
                </a:solidFill>
                <a:latin typeface="Times New Roman" panose="02020603050405020304" pitchFamily="18" charset="0"/>
              </a:defRPr>
            </a:lvl5pPr>
            <a:lvl6pPr marL="25892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30464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5036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9608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0"/>
              </a:spcBef>
            </a:pPr>
            <a:r>
              <a:rPr kumimoji="0" lang="de-CH" altLang="de-DE" sz="1300"/>
              <a:t>13. November 2012, Schwarzenburg</a:t>
            </a:r>
          </a:p>
        </p:txBody>
      </p:sp>
      <p:sp>
        <p:nvSpPr>
          <p:cNvPr id="53256" name="Rectangle 7">
            <a:extLst>
              <a:ext uri="{FF2B5EF4-FFF2-40B4-BE49-F238E27FC236}">
                <a16:creationId xmlns:a16="http://schemas.microsoft.com/office/drawing/2014/main" id="{C643893C-E022-45DC-A560-96889191E850}"/>
              </a:ext>
            </a:extLst>
          </p:cNvPr>
          <p:cNvSpPr txBox="1">
            <a:spLocks noGrp="1" noChangeArrowheads="1"/>
          </p:cNvSpPr>
          <p:nvPr/>
        </p:nvSpPr>
        <p:spPr bwMode="auto">
          <a:xfrm>
            <a:off x="5799138" y="6750050"/>
            <a:ext cx="4435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66" tIns="49482" rIns="98966" bIns="49482" anchor="b"/>
          <a:lstStyle>
            <a:lvl1pPr defTabSz="990600">
              <a:spcBef>
                <a:spcPct val="30000"/>
              </a:spcBef>
              <a:defRPr kumimoji="1" sz="1200">
                <a:solidFill>
                  <a:schemeClr val="tx1"/>
                </a:solidFill>
                <a:latin typeface="Times New Roman" panose="02020603050405020304" pitchFamily="18" charset="0"/>
              </a:defRPr>
            </a:lvl1pPr>
            <a:lvl2pPr marL="769938" indent="-296863" defTabSz="990600">
              <a:spcBef>
                <a:spcPct val="30000"/>
              </a:spcBef>
              <a:defRPr kumimoji="1" sz="1200">
                <a:solidFill>
                  <a:schemeClr val="tx1"/>
                </a:solidFill>
                <a:latin typeface="Times New Roman" panose="02020603050405020304" pitchFamily="18" charset="0"/>
              </a:defRPr>
            </a:lvl2pPr>
            <a:lvl3pPr marL="1184275" indent="-236538" defTabSz="990600">
              <a:spcBef>
                <a:spcPct val="30000"/>
              </a:spcBef>
              <a:defRPr kumimoji="1" sz="1200">
                <a:solidFill>
                  <a:schemeClr val="tx1"/>
                </a:solidFill>
                <a:latin typeface="Times New Roman" panose="02020603050405020304" pitchFamily="18" charset="0"/>
              </a:defRPr>
            </a:lvl3pPr>
            <a:lvl4pPr marL="1658938" indent="-238125" defTabSz="990600">
              <a:spcBef>
                <a:spcPct val="30000"/>
              </a:spcBef>
              <a:defRPr kumimoji="1" sz="1200">
                <a:solidFill>
                  <a:schemeClr val="tx1"/>
                </a:solidFill>
                <a:latin typeface="Times New Roman" panose="02020603050405020304" pitchFamily="18" charset="0"/>
              </a:defRPr>
            </a:lvl4pPr>
            <a:lvl5pPr marL="2132013" indent="-236538" defTabSz="990600">
              <a:spcBef>
                <a:spcPct val="30000"/>
              </a:spcBef>
              <a:defRPr kumimoji="1" sz="1200">
                <a:solidFill>
                  <a:schemeClr val="tx1"/>
                </a:solidFill>
                <a:latin typeface="Times New Roman" panose="02020603050405020304" pitchFamily="18" charset="0"/>
              </a:defRPr>
            </a:lvl5pPr>
            <a:lvl6pPr marL="25892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30464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5036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960813" indent="-236538"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eaLnBrk="1" hangingPunct="1">
              <a:spcBef>
                <a:spcPct val="0"/>
              </a:spcBef>
            </a:pPr>
            <a:fld id="{D9A33895-6E98-4F87-907C-F376BAD1AE2D}" type="slidenum">
              <a:rPr kumimoji="0" lang="de-CH" altLang="de-DE" sz="1300"/>
              <a:pPr algn="r" eaLnBrk="1" hangingPunct="1">
                <a:spcBef>
                  <a:spcPct val="0"/>
                </a:spcBef>
              </a:pPr>
              <a:t>12</a:t>
            </a:fld>
            <a:endParaRPr kumimoji="0" lang="de-CH" altLang="de-DE" sz="1300"/>
          </a:p>
        </p:txBody>
      </p:sp>
      <p:sp>
        <p:nvSpPr>
          <p:cNvPr id="53257" name="Rectangle 2">
            <a:extLst>
              <a:ext uri="{FF2B5EF4-FFF2-40B4-BE49-F238E27FC236}">
                <a16:creationId xmlns:a16="http://schemas.microsoft.com/office/drawing/2014/main" id="{83C4393C-79E4-40B9-B2D7-F898C4323D64}"/>
              </a:ext>
            </a:extLst>
          </p:cNvPr>
          <p:cNvSpPr>
            <a:spLocks noGrp="1" noRot="1" noChangeAspect="1" noChangeArrowheads="1" noTextEdit="1"/>
          </p:cNvSpPr>
          <p:nvPr>
            <p:ph type="sldImg"/>
          </p:nvPr>
        </p:nvSpPr>
        <p:spPr>
          <a:xfrm>
            <a:off x="2751138" y="531813"/>
            <a:ext cx="4735512" cy="2665412"/>
          </a:xfrm>
          <a:solidFill>
            <a:srgbClr val="FFFFFF"/>
          </a:solidFill>
          <a:ln/>
        </p:spPr>
      </p:sp>
      <p:sp>
        <p:nvSpPr>
          <p:cNvPr id="53258" name="Rectangle 3">
            <a:extLst>
              <a:ext uri="{FF2B5EF4-FFF2-40B4-BE49-F238E27FC236}">
                <a16:creationId xmlns:a16="http://schemas.microsoft.com/office/drawing/2014/main" id="{D86C4F1E-9EA2-4374-B35F-807CCDAB85D7}"/>
              </a:ext>
            </a:extLst>
          </p:cNvPr>
          <p:cNvSpPr>
            <a:spLocks noGrp="1" noChangeArrowheads="1"/>
          </p:cNvSpPr>
          <p:nvPr>
            <p:ph type="body" idx="1"/>
          </p:nvPr>
        </p:nvSpPr>
        <p:spPr>
          <a:xfrm>
            <a:off x="1363663" y="3373438"/>
            <a:ext cx="7507287" cy="3198812"/>
          </a:xfrm>
          <a:solidFill>
            <a:srgbClr val="FFFFFF"/>
          </a:solidFill>
          <a:ln>
            <a:solidFill>
              <a:srgbClr val="000000"/>
            </a:solidFill>
            <a:miter lim="800000"/>
            <a:headEnd/>
            <a:tailEnd/>
          </a:ln>
        </p:spPr>
        <p:txBody>
          <a:bodyPr lIns="91401" tIns="45702" rIns="91401" bIns="45702"/>
          <a:lstStyle/>
          <a:p>
            <a:pPr eaLnBrk="1" hangingPunct="1">
              <a:spcBef>
                <a:spcPct val="0"/>
              </a:spcBef>
            </a:pPr>
            <a:r>
              <a:rPr kumimoji="0" lang="de-CH" altLang="de-DE" sz="2300">
                <a:latin typeface="ITC Officina Sans Book" panose="020B0500000000000000" pitchFamily="34" charset="0"/>
              </a:rPr>
              <a:t>Aus dem Inhaltsverzeichnis:</a:t>
            </a:r>
          </a:p>
          <a:p>
            <a:pPr eaLnBrk="1" hangingPunct="1">
              <a:spcBef>
                <a:spcPct val="0"/>
              </a:spcBef>
              <a:buFontTx/>
              <a:buChar char="-"/>
            </a:pPr>
            <a:r>
              <a:rPr kumimoji="0" lang="de-DE" altLang="de-DE" sz="2300"/>
              <a:t> </a:t>
            </a:r>
            <a:r>
              <a:rPr kumimoji="0" lang="de-DE" altLang="de-DE" sz="2300">
                <a:latin typeface="ITC Officina Sans Book" panose="020B0500000000000000" pitchFamily="34" charset="0"/>
              </a:rPr>
              <a:t>Energieverbrauch</a:t>
            </a:r>
          </a:p>
          <a:p>
            <a:pPr eaLnBrk="1" hangingPunct="1">
              <a:spcBef>
                <a:spcPct val="0"/>
              </a:spcBef>
              <a:buFontTx/>
              <a:buChar char="-"/>
            </a:pPr>
            <a:r>
              <a:rPr kumimoji="0" lang="de-DE" altLang="de-DE" sz="2300">
                <a:latin typeface="ITC Officina Sans Book" panose="020B0500000000000000" pitchFamily="34" charset="0"/>
              </a:rPr>
              <a:t> Wasserverbrauch</a:t>
            </a:r>
          </a:p>
          <a:p>
            <a:pPr eaLnBrk="1" hangingPunct="1">
              <a:spcBef>
                <a:spcPct val="0"/>
              </a:spcBef>
              <a:buFontTx/>
              <a:buChar char="-"/>
            </a:pPr>
            <a:r>
              <a:rPr kumimoji="0" lang="de-DE" altLang="de-DE" sz="2300">
                <a:latin typeface="ITC Officina Sans Book" panose="020B0500000000000000" pitchFamily="34" charset="0"/>
              </a:rPr>
              <a:t> Reinigung</a:t>
            </a:r>
          </a:p>
          <a:p>
            <a:pPr eaLnBrk="1" hangingPunct="1">
              <a:spcBef>
                <a:spcPct val="0"/>
              </a:spcBef>
              <a:buFontTx/>
              <a:buChar char="-"/>
            </a:pPr>
            <a:r>
              <a:rPr kumimoji="0" lang="de-DE" altLang="de-DE" sz="2300">
                <a:latin typeface="ITC Officina Sans Book" panose="020B0500000000000000" pitchFamily="34" charset="0"/>
              </a:rPr>
              <a:t> Abfälle</a:t>
            </a:r>
          </a:p>
          <a:p>
            <a:pPr eaLnBrk="1" hangingPunct="1">
              <a:spcBef>
                <a:spcPct val="0"/>
              </a:spcBef>
              <a:buFontTx/>
              <a:buChar char="-"/>
            </a:pPr>
            <a:r>
              <a:rPr kumimoji="0" lang="de-DE" altLang="de-DE" sz="2300">
                <a:latin typeface="ITC Officina Sans Book" panose="020B0500000000000000" pitchFamily="34" charset="0"/>
              </a:rPr>
              <a:t> Speis und Trank</a:t>
            </a:r>
          </a:p>
          <a:p>
            <a:pPr eaLnBrk="1" hangingPunct="1">
              <a:spcBef>
                <a:spcPct val="0"/>
              </a:spcBef>
              <a:buFontTx/>
              <a:buChar char="-"/>
            </a:pPr>
            <a:r>
              <a:rPr kumimoji="0" lang="de-DE" altLang="de-DE" sz="2300">
                <a:latin typeface="ITC Officina Sans Book" panose="020B0500000000000000" pitchFamily="34" charset="0"/>
              </a:rPr>
              <a:t> Kerzenlicht</a:t>
            </a:r>
          </a:p>
          <a:p>
            <a:pPr eaLnBrk="1" hangingPunct="1">
              <a:spcBef>
                <a:spcPct val="0"/>
              </a:spcBef>
              <a:buFontTx/>
              <a:buChar char="-"/>
            </a:pPr>
            <a:r>
              <a:rPr kumimoji="0" lang="de-DE" altLang="de-DE" sz="2300">
                <a:latin typeface="ITC Officina Sans Book" panose="020B0500000000000000" pitchFamily="34" charset="0"/>
              </a:rPr>
              <a:t> Blumenschmuck</a:t>
            </a:r>
          </a:p>
          <a:p>
            <a:pPr eaLnBrk="1" hangingPunct="1">
              <a:spcBef>
                <a:spcPct val="0"/>
              </a:spcBef>
              <a:buFontTx/>
              <a:buChar char="-"/>
            </a:pPr>
            <a:r>
              <a:rPr kumimoji="0" lang="de-DE" altLang="de-DE" sz="2300">
                <a:latin typeface="ITC Officina Sans Book" panose="020B0500000000000000" pitchFamily="34" charset="0"/>
              </a:rPr>
              <a:t> Grünflächen</a:t>
            </a:r>
          </a:p>
          <a:p>
            <a:pPr eaLnBrk="1" hangingPunct="1">
              <a:spcBef>
                <a:spcPct val="0"/>
              </a:spcBef>
              <a:buFontTx/>
              <a:buChar char="-"/>
            </a:pPr>
            <a:r>
              <a:rPr kumimoji="0" lang="de-DE" altLang="de-DE" sz="2300">
                <a:latin typeface="ITC Officina Sans Book" panose="020B0500000000000000" pitchFamily="34" charset="0"/>
              </a:rPr>
              <a:t> Pflanzen und Tiere</a:t>
            </a:r>
          </a:p>
          <a:p>
            <a:pPr eaLnBrk="1" hangingPunct="1">
              <a:spcBef>
                <a:spcPct val="0"/>
              </a:spcBef>
              <a:buFontTx/>
              <a:buChar char="-"/>
            </a:pPr>
            <a:r>
              <a:rPr kumimoji="0" lang="de-DE" altLang="de-DE" sz="2300">
                <a:latin typeface="ITC Officina Sans Book" panose="020B0500000000000000" pitchFamily="34" charset="0"/>
              </a:rPr>
              <a:t> Ökologisches Bauen</a:t>
            </a:r>
          </a:p>
          <a:p>
            <a:pPr eaLnBrk="1" hangingPunct="1">
              <a:spcBef>
                <a:spcPct val="0"/>
              </a:spcBef>
              <a:buFontTx/>
              <a:buChar char="-"/>
            </a:pPr>
            <a:r>
              <a:rPr kumimoji="0" lang="de-DE" altLang="de-DE" sz="2300">
                <a:latin typeface="ITC Officina Sans Book" panose="020B0500000000000000" pitchFamily="34" charset="0"/>
              </a:rPr>
              <a:t> Umweltschutz im Büro</a:t>
            </a:r>
          </a:p>
          <a:p>
            <a:pPr eaLnBrk="1" hangingPunct="1">
              <a:spcBef>
                <a:spcPct val="0"/>
              </a:spcBef>
              <a:buFontTx/>
              <a:buChar char="-"/>
            </a:pPr>
            <a:r>
              <a:rPr kumimoji="0" lang="de-DE" altLang="de-DE" sz="2300">
                <a:latin typeface="ITC Officina Sans Book" panose="020B0500000000000000" pitchFamily="34" charset="0"/>
              </a:rPr>
              <a:t> Mobilität</a:t>
            </a:r>
          </a:p>
          <a:p>
            <a:pPr eaLnBrk="1" hangingPunct="1">
              <a:spcBef>
                <a:spcPct val="0"/>
              </a:spcBef>
              <a:buFontTx/>
              <a:buChar char="-"/>
            </a:pPr>
            <a:r>
              <a:rPr lang="de-CH" altLang="de-DE">
                <a:latin typeface="ITC Officina Sans Book" panose="020B0500000000000000" pitchFamily="34" charset="0"/>
                <a:cs typeface="Times New Roman" panose="02020603050405020304" pitchFamily="18" charset="0"/>
              </a:rPr>
              <a:t>--------------</a:t>
            </a:r>
          </a:p>
          <a:p>
            <a:pPr eaLnBrk="1" hangingPunct="1">
              <a:spcBef>
                <a:spcPct val="0"/>
              </a:spcBef>
              <a:buFontTx/>
              <a:buChar char="-"/>
            </a:pPr>
            <a:r>
              <a:rPr lang="de-CH" altLang="de-DE">
                <a:latin typeface="ITC Officina Sans Book" panose="020B0500000000000000" pitchFamily="34" charset="0"/>
                <a:cs typeface="Times New Roman" panose="02020603050405020304" pitchFamily="18" charset="0"/>
              </a:rPr>
              <a:t>Ganz zuoberst steht: Der Energieverbrauch und ganz zuoberst steht die nachhaltige Bewirtschaftung der eigenen Gebäude</a:t>
            </a:r>
          </a:p>
        </p:txBody>
      </p:sp>
    </p:spTree>
    <p:extLst>
      <p:ext uri="{BB962C8B-B14F-4D97-AF65-F5344CB8AC3E}">
        <p14:creationId xmlns:p14="http://schemas.microsoft.com/office/powerpoint/2010/main" val="178953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noProof="0" dirty="0"/>
          </a:p>
        </p:txBody>
      </p:sp>
      <p:sp>
        <p:nvSpPr>
          <p:cNvPr id="4" name="Espace réservé du numéro de diapositive 3"/>
          <p:cNvSpPr>
            <a:spLocks noGrp="1"/>
          </p:cNvSpPr>
          <p:nvPr>
            <p:ph type="sldNum" sz="quarter" idx="5"/>
          </p:nvPr>
        </p:nvSpPr>
        <p:spPr/>
        <p:txBody>
          <a:bodyPr/>
          <a:lstStyle/>
          <a:p>
            <a:fld id="{9026941F-EDA5-754F-9453-DAD40FB7D724}" type="slidenum">
              <a:rPr lang="fr-CH" smtClean="0"/>
              <a:t>18</a:t>
            </a:fld>
            <a:endParaRPr lang="fr-CH"/>
          </a:p>
        </p:txBody>
      </p:sp>
    </p:spTree>
    <p:extLst>
      <p:ext uri="{BB962C8B-B14F-4D97-AF65-F5344CB8AC3E}">
        <p14:creationId xmlns:p14="http://schemas.microsoft.com/office/powerpoint/2010/main" val="50309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noProof="0" dirty="0"/>
          </a:p>
        </p:txBody>
      </p:sp>
      <p:sp>
        <p:nvSpPr>
          <p:cNvPr id="4" name="Espace réservé du numéro de diapositive 3"/>
          <p:cNvSpPr>
            <a:spLocks noGrp="1"/>
          </p:cNvSpPr>
          <p:nvPr>
            <p:ph type="sldNum" sz="quarter" idx="5"/>
          </p:nvPr>
        </p:nvSpPr>
        <p:spPr/>
        <p:txBody>
          <a:bodyPr/>
          <a:lstStyle/>
          <a:p>
            <a:fld id="{9026941F-EDA5-754F-9453-DAD40FB7D724}" type="slidenum">
              <a:rPr lang="fr-CH" smtClean="0"/>
              <a:t>19</a:t>
            </a:fld>
            <a:endParaRPr lang="fr-CH"/>
          </a:p>
        </p:txBody>
      </p:sp>
    </p:spTree>
    <p:extLst>
      <p:ext uri="{BB962C8B-B14F-4D97-AF65-F5344CB8AC3E}">
        <p14:creationId xmlns:p14="http://schemas.microsoft.com/office/powerpoint/2010/main" val="754799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CH"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CH"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CH"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094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CH"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CH"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219201" y="1600200"/>
            <a:ext cx="5080001" cy="4530725"/>
          </a:xfrm>
        </p:spPr>
        <p:txBody>
          <a:bodyPr/>
          <a:lstStyle>
            <a:lvl1pPr>
              <a:defRPr sz="2952"/>
            </a:lvl1pPr>
            <a:lvl2pPr>
              <a:defRPr sz="2476"/>
            </a:lvl2pPr>
            <a:lvl3pPr>
              <a:defRPr sz="2095"/>
            </a:lvl3pPr>
            <a:lvl4pPr>
              <a:defRPr sz="1810"/>
            </a:lvl4pPr>
            <a:lvl5pPr>
              <a:defRPr sz="1810"/>
            </a:lvl5pPr>
            <a:lvl6pPr>
              <a:defRPr sz="1810"/>
            </a:lvl6pPr>
            <a:lvl7pPr>
              <a:defRPr sz="1810"/>
            </a:lvl7pPr>
            <a:lvl8pPr>
              <a:defRPr sz="1810"/>
            </a:lvl8pPr>
            <a:lvl9pPr>
              <a:defRPr sz="181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502400" y="1600200"/>
            <a:ext cx="5080001" cy="4530725"/>
          </a:xfrm>
        </p:spPr>
        <p:txBody>
          <a:bodyPr/>
          <a:lstStyle>
            <a:lvl1pPr>
              <a:defRPr sz="2952"/>
            </a:lvl1pPr>
            <a:lvl2pPr>
              <a:defRPr sz="2476"/>
            </a:lvl2pPr>
            <a:lvl3pPr>
              <a:defRPr sz="2095"/>
            </a:lvl3pPr>
            <a:lvl4pPr>
              <a:defRPr sz="1810"/>
            </a:lvl4pPr>
            <a:lvl5pPr>
              <a:defRPr sz="1810"/>
            </a:lvl5pPr>
            <a:lvl6pPr>
              <a:defRPr sz="1810"/>
            </a:lvl6pPr>
            <a:lvl7pPr>
              <a:defRPr sz="1810"/>
            </a:lvl7pPr>
            <a:lvl8pPr>
              <a:defRPr sz="1810"/>
            </a:lvl8pPr>
            <a:lvl9pPr>
              <a:defRPr sz="181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9">
            <a:extLst>
              <a:ext uri="{FF2B5EF4-FFF2-40B4-BE49-F238E27FC236}">
                <a16:creationId xmlns:a16="http://schemas.microsoft.com/office/drawing/2014/main" id="{49F7726C-A081-4E03-AF64-05F2FA152B87}"/>
              </a:ext>
            </a:extLst>
          </p:cNvPr>
          <p:cNvSpPr>
            <a:spLocks noGrp="1" noChangeArrowheads="1"/>
          </p:cNvSpPr>
          <p:nvPr>
            <p:ph type="dt" sz="half" idx="10"/>
          </p:nvPr>
        </p:nvSpPr>
        <p:spPr>
          <a:ln/>
        </p:spPr>
        <p:txBody>
          <a:bodyPr/>
          <a:lstStyle>
            <a:lvl1pPr>
              <a:defRPr/>
            </a:lvl1pPr>
          </a:lstStyle>
          <a:p>
            <a:pPr>
              <a:defRPr/>
            </a:pPr>
            <a:fld id="{1D19AF7F-303C-4829-910B-A10416DF401C}" type="datetimeFigureOut">
              <a:rPr lang="de-CH" altLang="de-DE"/>
              <a:pPr>
                <a:defRPr/>
              </a:pPr>
              <a:t>28.11.2022</a:t>
            </a:fld>
            <a:endParaRPr lang="de-CH" altLang="de-DE"/>
          </a:p>
        </p:txBody>
      </p:sp>
      <p:sp>
        <p:nvSpPr>
          <p:cNvPr id="6" name="Rectangle 10">
            <a:extLst>
              <a:ext uri="{FF2B5EF4-FFF2-40B4-BE49-F238E27FC236}">
                <a16:creationId xmlns:a16="http://schemas.microsoft.com/office/drawing/2014/main" id="{F52F7F4D-13FE-4E39-BCFE-C9065D136E02}"/>
              </a:ext>
            </a:extLst>
          </p:cNvPr>
          <p:cNvSpPr>
            <a:spLocks noGrp="1" noChangeArrowheads="1"/>
          </p:cNvSpPr>
          <p:nvPr>
            <p:ph type="ftr" sz="quarter" idx="11"/>
          </p:nvPr>
        </p:nvSpPr>
        <p:spPr>
          <a:ln/>
        </p:spPr>
        <p:txBody>
          <a:bodyPr/>
          <a:lstStyle>
            <a:lvl1pPr>
              <a:defRPr/>
            </a:lvl1pPr>
          </a:lstStyle>
          <a:p>
            <a:pPr>
              <a:defRPr/>
            </a:pPr>
            <a:endParaRPr lang="de-CH" altLang="de-DE"/>
          </a:p>
        </p:txBody>
      </p:sp>
      <p:sp>
        <p:nvSpPr>
          <p:cNvPr id="7" name="Rectangle 11">
            <a:extLst>
              <a:ext uri="{FF2B5EF4-FFF2-40B4-BE49-F238E27FC236}">
                <a16:creationId xmlns:a16="http://schemas.microsoft.com/office/drawing/2014/main" id="{27B5F817-15EA-4C57-9D74-90D5BE06B8BE}"/>
              </a:ext>
            </a:extLst>
          </p:cNvPr>
          <p:cNvSpPr>
            <a:spLocks noGrp="1" noChangeArrowheads="1"/>
          </p:cNvSpPr>
          <p:nvPr>
            <p:ph type="sldNum" sz="quarter" idx="12"/>
          </p:nvPr>
        </p:nvSpPr>
        <p:spPr>
          <a:ln/>
        </p:spPr>
        <p:txBody>
          <a:bodyPr/>
          <a:lstStyle>
            <a:lvl1pPr>
              <a:defRPr/>
            </a:lvl1pPr>
          </a:lstStyle>
          <a:p>
            <a:pPr>
              <a:defRPr/>
            </a:pPr>
            <a:fld id="{0775BFC5-F0C6-40C1-BDCB-772AFA451F17}" type="slidenum">
              <a:rPr lang="de-CH" altLang="de-DE"/>
              <a:pPr>
                <a:defRPr/>
              </a:pPr>
              <a:t>‹N°›</a:t>
            </a:fld>
            <a:endParaRPr lang="de-CH" altLang="de-DE"/>
          </a:p>
        </p:txBody>
      </p:sp>
    </p:spTree>
    <p:extLst>
      <p:ext uri="{BB962C8B-B14F-4D97-AF65-F5344CB8AC3E}">
        <p14:creationId xmlns:p14="http://schemas.microsoft.com/office/powerpoint/2010/main" val="214658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CH"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080" cy="1144440"/>
          </a:xfrm>
          <a:prstGeom prst="rect">
            <a:avLst/>
          </a:prstGeom>
        </p:spPr>
        <p:txBody>
          <a:bodyPr lIns="0" tIns="0" rIns="0" bIns="0" anchor="ctr">
            <a:noAutofit/>
          </a:bodyPr>
          <a:lstStyle/>
          <a:p>
            <a:r>
              <a:rPr lang="fr-FR" sz="4400" b="0" strike="noStrike" spc="-1">
                <a:solidFill>
                  <a:srgbClr val="000000"/>
                </a:solidFill>
                <a:latin typeface="Arial"/>
              </a:rPr>
              <a:t>Cliquez pour éditer le format du texte-titre</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fr-FR" sz="1800" b="0" strike="noStrike" spc="-1">
                <a:solidFill>
                  <a:srgbClr val="000000"/>
                </a:solidFill>
                <a:latin typeface="Arial"/>
              </a:rPr>
              <a:t>Cliquez pour éditer le format du texte-titre</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4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blip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fr-FR" sz="1800" b="0" strike="noStrike" spc="-1">
                <a:solidFill>
                  <a:srgbClr val="000000"/>
                </a:solidFill>
                <a:latin typeface="Arial"/>
              </a:rPr>
              <a:t>Cliquez pour éditer le format du texte-titre</a:t>
            </a: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4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tif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47406E39-92C1-C447-8AA3-F0C8F78F7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44" y="2325735"/>
            <a:ext cx="2867656" cy="886904"/>
          </a:xfrm>
          <a:prstGeom prst="rect">
            <a:avLst/>
          </a:prstGeom>
        </p:spPr>
      </p:pic>
      <p:sp>
        <p:nvSpPr>
          <p:cNvPr id="2" name="ZoneTexte 1">
            <a:extLst>
              <a:ext uri="{FF2B5EF4-FFF2-40B4-BE49-F238E27FC236}">
                <a16:creationId xmlns:a16="http://schemas.microsoft.com/office/drawing/2014/main" id="{64B7BF71-049F-D36F-6789-5C8A5039D127}"/>
              </a:ext>
            </a:extLst>
          </p:cNvPr>
          <p:cNvSpPr txBox="1"/>
          <p:nvPr/>
        </p:nvSpPr>
        <p:spPr>
          <a:xfrm>
            <a:off x="5753100" y="952500"/>
            <a:ext cx="5750292" cy="4247317"/>
          </a:xfrm>
          <a:prstGeom prst="rect">
            <a:avLst/>
          </a:prstGeom>
          <a:noFill/>
        </p:spPr>
        <p:txBody>
          <a:bodyPr wrap="none" rtlCol="0">
            <a:spAutoFit/>
          </a:bodyPr>
          <a:lstStyle/>
          <a:p>
            <a:r>
              <a:rPr lang="fr-CH" dirty="0"/>
              <a:t>Bonjour,</a:t>
            </a:r>
          </a:p>
          <a:p>
            <a:endParaRPr lang="fr-CH" dirty="0"/>
          </a:p>
          <a:p>
            <a:r>
              <a:rPr lang="fr-CH" dirty="0"/>
              <a:t>Cette présentation de la démarche Coq vert est une</a:t>
            </a:r>
          </a:p>
          <a:p>
            <a:r>
              <a:rPr lang="fr-CH" dirty="0"/>
              <a:t>proposition à adapter au public concerné. Si ce public</a:t>
            </a:r>
          </a:p>
          <a:p>
            <a:r>
              <a:rPr lang="fr-CH" dirty="0"/>
              <a:t>est déjà sensibilisé sur les questions écologiques,</a:t>
            </a:r>
          </a:p>
          <a:p>
            <a:r>
              <a:rPr lang="fr-CH" dirty="0"/>
              <a:t>supprimer les informations sur les enjeux écologiques</a:t>
            </a:r>
          </a:p>
          <a:p>
            <a:r>
              <a:rPr lang="fr-CH" dirty="0"/>
              <a:t>au début de la présentation. Si la paroisse s’intéresse </a:t>
            </a:r>
          </a:p>
          <a:p>
            <a:r>
              <a:rPr lang="fr-CH" dirty="0"/>
              <a:t>au Coq vert uniquement, supprimez le tableau de </a:t>
            </a:r>
          </a:p>
          <a:p>
            <a:r>
              <a:rPr lang="fr-CH" dirty="0"/>
              <a:t>comparaison Eco-diagnostic / Coq vert. Finalement, </a:t>
            </a:r>
          </a:p>
          <a:p>
            <a:r>
              <a:rPr lang="fr-CH" dirty="0"/>
              <a:t>pour cette présentation, adaptez la mise en page afin  </a:t>
            </a:r>
          </a:p>
          <a:p>
            <a:r>
              <a:rPr lang="fr-CH" dirty="0"/>
              <a:t>qu’elle vous corresponde ou qu’elle corresponde à la</a:t>
            </a:r>
          </a:p>
          <a:p>
            <a:r>
              <a:rPr lang="fr-CH"/>
              <a:t>ligne </a:t>
            </a:r>
            <a:r>
              <a:rPr lang="fr-CH" dirty="0"/>
              <a:t>graphique de </a:t>
            </a:r>
            <a:r>
              <a:rPr lang="fr-CH"/>
              <a:t>la paroisse concernée</a:t>
            </a:r>
            <a:r>
              <a:rPr lang="fr-CH" dirty="0"/>
              <a:t>.</a:t>
            </a:r>
          </a:p>
          <a:p>
            <a:endParaRPr lang="fr-CH" dirty="0"/>
          </a:p>
          <a:p>
            <a:r>
              <a:rPr lang="fr-CH" dirty="0"/>
              <a:t>Meilleures salutations </a:t>
            </a:r>
          </a:p>
          <a:p>
            <a:r>
              <a:rPr lang="fr-CH" dirty="0"/>
              <a:t>Marc Roethlisberger</a:t>
            </a:r>
          </a:p>
        </p:txBody>
      </p:sp>
    </p:spTree>
    <p:extLst>
      <p:ext uri="{BB962C8B-B14F-4D97-AF65-F5344CB8AC3E}">
        <p14:creationId xmlns:p14="http://schemas.microsoft.com/office/powerpoint/2010/main" val="298500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4AAC62F5-9FFE-46D2-A8D8-C36160655581}"/>
              </a:ext>
            </a:extLst>
          </p:cNvPr>
          <p:cNvSpPr>
            <a:spLocks noChangeArrowheads="1"/>
          </p:cNvSpPr>
          <p:nvPr/>
        </p:nvSpPr>
        <p:spPr bwMode="auto">
          <a:xfrm>
            <a:off x="2640013" y="188913"/>
            <a:ext cx="7620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buClr>
                <a:schemeClr val="accent1"/>
              </a:buClr>
              <a:buSzPct val="70000"/>
              <a:buFont typeface="Monotype Sorts" pitchFamily="2" charset="2"/>
              <a:buNone/>
            </a:pPr>
            <a:r>
              <a:rPr kumimoji="1" lang="de-DE" altLang="de-DE" sz="2400">
                <a:latin typeface="ITC Officina Sans Book" panose="020B0500000000000000" pitchFamily="34" charset="0"/>
              </a:rPr>
              <a:t>	</a:t>
            </a:r>
          </a:p>
        </p:txBody>
      </p:sp>
      <p:sp>
        <p:nvSpPr>
          <p:cNvPr id="52227" name="Rectangle 3">
            <a:extLst>
              <a:ext uri="{FF2B5EF4-FFF2-40B4-BE49-F238E27FC236}">
                <a16:creationId xmlns:a16="http://schemas.microsoft.com/office/drawing/2014/main" id="{75264526-D5B1-460B-B0C8-B33770C2BB6E}"/>
              </a:ext>
            </a:extLst>
          </p:cNvPr>
          <p:cNvSpPr>
            <a:spLocks noGrp="1" noChangeArrowheads="1"/>
          </p:cNvSpPr>
          <p:nvPr>
            <p:ph type="title" idx="4294967295"/>
          </p:nvPr>
        </p:nvSpPr>
        <p:spPr>
          <a:xfrm>
            <a:off x="3215680" y="260350"/>
            <a:ext cx="5256585" cy="806450"/>
          </a:xfrm>
        </p:spPr>
        <p:txBody>
          <a:bodyPr/>
          <a:lstStyle/>
          <a:p>
            <a:pPr algn="ctr" eaLnBrk="1" hangingPunct="1"/>
            <a:r>
              <a:rPr lang="fr-CH" altLang="de-DE" sz="2400" b="1" dirty="0">
                <a:latin typeface="ITC Officina Sans Book" panose="020B0500000000000000" pitchFamily="34" charset="0"/>
              </a:rPr>
              <a:t>Présentation de œco Églises pour </a:t>
            </a:r>
            <a:br>
              <a:rPr lang="fr-CH" altLang="de-DE" sz="2400" b="1" dirty="0">
                <a:latin typeface="ITC Officina Sans Book" panose="020B0500000000000000" pitchFamily="34" charset="0"/>
              </a:rPr>
            </a:br>
            <a:r>
              <a:rPr lang="fr-CH" altLang="de-DE" sz="2400" b="1" dirty="0">
                <a:latin typeface="ITC Officina Sans Book" panose="020B0500000000000000" pitchFamily="34" charset="0"/>
              </a:rPr>
              <a:t>l’environnement</a:t>
            </a:r>
          </a:p>
        </p:txBody>
      </p:sp>
      <p:pic>
        <p:nvPicPr>
          <p:cNvPr id="52228" name="Grafik 2">
            <a:extLst>
              <a:ext uri="{FF2B5EF4-FFF2-40B4-BE49-F238E27FC236}">
                <a16:creationId xmlns:a16="http://schemas.microsoft.com/office/drawing/2014/main" id="{27021742-3336-4EF5-8BE1-C4B2DC62BE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1484314"/>
            <a:ext cx="545465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hteck 2">
            <a:extLst>
              <a:ext uri="{FF2B5EF4-FFF2-40B4-BE49-F238E27FC236}">
                <a16:creationId xmlns:a16="http://schemas.microsoft.com/office/drawing/2014/main" id="{5FC49C05-8388-4999-A126-A88DC24043DD}"/>
              </a:ext>
            </a:extLst>
          </p:cNvPr>
          <p:cNvSpPr>
            <a:spLocks noChangeArrowheads="1"/>
          </p:cNvSpPr>
          <p:nvPr/>
        </p:nvSpPr>
        <p:spPr bwMode="auto">
          <a:xfrm>
            <a:off x="4800601" y="2565400"/>
            <a:ext cx="2663825"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spcAft>
                <a:spcPts val="600"/>
              </a:spcAft>
              <a:buClrTx/>
              <a:buSzTx/>
              <a:buNone/>
            </a:pPr>
            <a:r>
              <a:rPr lang="fr-CH" altLang="de-DE" sz="1800" b="1" dirty="0">
                <a:latin typeface="ITC Officina Sans Book" panose="020B0500000000000000" pitchFamily="34" charset="0"/>
                <a:cs typeface="Arial" panose="020B0604020202020204" pitchFamily="34" charset="0"/>
              </a:rPr>
              <a:t>œco Églises pour </a:t>
            </a:r>
            <a:br>
              <a:rPr lang="fr-CH" altLang="de-DE" sz="1800" b="1" dirty="0">
                <a:latin typeface="ITC Officina Sans Book" panose="020B0500000000000000" pitchFamily="34" charset="0"/>
                <a:cs typeface="Arial" panose="020B0604020202020204" pitchFamily="34" charset="0"/>
              </a:rPr>
            </a:br>
            <a:r>
              <a:rPr lang="fr-CH" altLang="de-DE" sz="1800" b="1" dirty="0">
                <a:latin typeface="ITC Officina Sans Book" panose="020B0500000000000000" pitchFamily="34" charset="0"/>
                <a:cs typeface="Arial" panose="020B0604020202020204" pitchFamily="34" charset="0"/>
              </a:rPr>
              <a:t>l’environnement</a:t>
            </a:r>
          </a:p>
          <a:p>
            <a:pPr algn="ctr">
              <a:spcBef>
                <a:spcPct val="50000"/>
              </a:spcBef>
              <a:spcAft>
                <a:spcPts val="600"/>
              </a:spcAft>
              <a:buClrTx/>
              <a:buSzTx/>
              <a:buNone/>
            </a:pPr>
            <a:r>
              <a:rPr lang="fr-CH" altLang="de-DE" sz="1800" dirty="0">
                <a:latin typeface="ITC Officina Sans Book" panose="020B0500000000000000" pitchFamily="34" charset="0"/>
                <a:cs typeface="Arial" panose="020B0604020202020204" pitchFamily="34" charset="0"/>
              </a:rPr>
              <a:t>600 membres: paroisses et membres individuels. C’est une association œcuménique</a:t>
            </a:r>
            <a:br>
              <a:rPr lang="fr-CH" altLang="de-DE" sz="1800" dirty="0">
                <a:latin typeface="ITC Officina Sans Book" panose="020B0500000000000000" pitchFamily="34" charset="0"/>
                <a:cs typeface="Arial" panose="020B0604020202020204" pitchFamily="34" charset="0"/>
              </a:rPr>
            </a:br>
            <a:r>
              <a:rPr lang="fr-CH" altLang="de-DE" sz="1800" dirty="0">
                <a:latin typeface="ITC Officina Sans Book" panose="020B0500000000000000" pitchFamily="34" charset="0"/>
                <a:cs typeface="Arial" panose="020B0604020202020204" pitchFamily="34" charset="0"/>
              </a:rPr>
              <a:t>(les membres sont catholiques, protestants et évangéliques).</a:t>
            </a:r>
            <a:br>
              <a:rPr lang="fr-CH" altLang="de-DE" sz="1800" dirty="0">
                <a:latin typeface="ITC Officina Sans Book" panose="020B0500000000000000" pitchFamily="34" charset="0"/>
                <a:cs typeface="Arial" panose="020B0604020202020204" pitchFamily="34" charset="0"/>
              </a:rPr>
            </a:br>
            <a:endParaRPr lang="de-CH" altLang="de-DE" sz="1800" dirty="0">
              <a:latin typeface="ITC Officina Sans Book" panose="020B0500000000000000" pitchFamily="34" charset="0"/>
              <a:cs typeface="Arial" panose="020B0604020202020204" pitchFamily="34" charset="0"/>
            </a:endParaRPr>
          </a:p>
        </p:txBody>
      </p:sp>
    </p:spTree>
    <p:extLst>
      <p:ext uri="{BB962C8B-B14F-4D97-AF65-F5344CB8AC3E}">
        <p14:creationId xmlns:p14="http://schemas.microsoft.com/office/powerpoint/2010/main" val="5085065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4AAC62F5-9FFE-46D2-A8D8-C36160655581}"/>
              </a:ext>
            </a:extLst>
          </p:cNvPr>
          <p:cNvSpPr>
            <a:spLocks noChangeArrowheads="1"/>
          </p:cNvSpPr>
          <p:nvPr/>
        </p:nvSpPr>
        <p:spPr bwMode="auto">
          <a:xfrm>
            <a:off x="2640013" y="188913"/>
            <a:ext cx="7620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buClr>
                <a:schemeClr val="accent1"/>
              </a:buClr>
              <a:buSzPct val="70000"/>
              <a:buFont typeface="Monotype Sorts" pitchFamily="2" charset="2"/>
              <a:buNone/>
            </a:pPr>
            <a:r>
              <a:rPr kumimoji="1" lang="de-DE" altLang="de-DE" sz="2400">
                <a:latin typeface="ITC Officina Sans Book" panose="020B0500000000000000" pitchFamily="34" charset="0"/>
              </a:rPr>
              <a:t>	</a:t>
            </a:r>
          </a:p>
        </p:txBody>
      </p:sp>
      <p:sp>
        <p:nvSpPr>
          <p:cNvPr id="52227" name="Rectangle 3">
            <a:extLst>
              <a:ext uri="{FF2B5EF4-FFF2-40B4-BE49-F238E27FC236}">
                <a16:creationId xmlns:a16="http://schemas.microsoft.com/office/drawing/2014/main" id="{75264526-D5B1-460B-B0C8-B33770C2BB6E}"/>
              </a:ext>
            </a:extLst>
          </p:cNvPr>
          <p:cNvSpPr>
            <a:spLocks noGrp="1" noChangeArrowheads="1"/>
          </p:cNvSpPr>
          <p:nvPr>
            <p:ph type="title" idx="4294967295"/>
          </p:nvPr>
        </p:nvSpPr>
        <p:spPr>
          <a:xfrm>
            <a:off x="3215680" y="260350"/>
            <a:ext cx="5256585" cy="806450"/>
          </a:xfrm>
        </p:spPr>
        <p:txBody>
          <a:bodyPr/>
          <a:lstStyle/>
          <a:p>
            <a:pPr algn="ctr" eaLnBrk="1" hangingPunct="1"/>
            <a:r>
              <a:rPr lang="fr-CH" altLang="de-DE" sz="2400" b="1" dirty="0">
                <a:latin typeface="ITC Officina Sans Book" panose="020B0500000000000000" pitchFamily="34" charset="0"/>
              </a:rPr>
              <a:t>Présentation de œco Églises pour </a:t>
            </a:r>
            <a:br>
              <a:rPr lang="fr-CH" altLang="de-DE" sz="2400" b="1" dirty="0">
                <a:latin typeface="ITC Officina Sans Book" panose="020B0500000000000000" pitchFamily="34" charset="0"/>
              </a:rPr>
            </a:br>
            <a:r>
              <a:rPr lang="fr-CH" altLang="de-DE" sz="2400" b="1" dirty="0">
                <a:latin typeface="ITC Officina Sans Book" panose="020B0500000000000000" pitchFamily="34" charset="0"/>
              </a:rPr>
              <a:t>l’environnement</a:t>
            </a:r>
          </a:p>
        </p:txBody>
      </p:sp>
      <p:pic>
        <p:nvPicPr>
          <p:cNvPr id="52228" name="Grafik 2">
            <a:extLst>
              <a:ext uri="{FF2B5EF4-FFF2-40B4-BE49-F238E27FC236}">
                <a16:creationId xmlns:a16="http://schemas.microsoft.com/office/drawing/2014/main" id="{27021742-3336-4EF5-8BE1-C4B2DC62BE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1484314"/>
            <a:ext cx="545465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hteck 2">
            <a:extLst>
              <a:ext uri="{FF2B5EF4-FFF2-40B4-BE49-F238E27FC236}">
                <a16:creationId xmlns:a16="http://schemas.microsoft.com/office/drawing/2014/main" id="{5FC49C05-8388-4999-A126-A88DC24043DD}"/>
              </a:ext>
            </a:extLst>
          </p:cNvPr>
          <p:cNvSpPr>
            <a:spLocks noChangeArrowheads="1"/>
          </p:cNvSpPr>
          <p:nvPr/>
        </p:nvSpPr>
        <p:spPr bwMode="auto">
          <a:xfrm>
            <a:off x="4800601" y="2565400"/>
            <a:ext cx="2663825"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spcAft>
                <a:spcPts val="600"/>
              </a:spcAft>
              <a:buClrTx/>
              <a:buSzTx/>
              <a:buNone/>
            </a:pPr>
            <a:r>
              <a:rPr lang="fr-CH" altLang="de-DE" sz="1800" b="1" dirty="0">
                <a:latin typeface="ITC Officina Sans Book" panose="020B0500000000000000" pitchFamily="34" charset="0"/>
                <a:cs typeface="Arial" panose="020B0604020202020204" pitchFamily="34" charset="0"/>
              </a:rPr>
              <a:t>œco Églises pour </a:t>
            </a:r>
            <a:br>
              <a:rPr lang="fr-CH" altLang="de-DE" sz="1800" b="1" dirty="0">
                <a:latin typeface="ITC Officina Sans Book" panose="020B0500000000000000" pitchFamily="34" charset="0"/>
                <a:cs typeface="Arial" panose="020B0604020202020204" pitchFamily="34" charset="0"/>
              </a:rPr>
            </a:br>
            <a:r>
              <a:rPr lang="fr-CH" altLang="de-DE" sz="1800" b="1" dirty="0">
                <a:latin typeface="ITC Officina Sans Book" panose="020B0500000000000000" pitchFamily="34" charset="0"/>
                <a:cs typeface="Arial" panose="020B0604020202020204" pitchFamily="34" charset="0"/>
              </a:rPr>
              <a:t>l’environnement</a:t>
            </a:r>
          </a:p>
          <a:p>
            <a:pPr algn="ctr">
              <a:spcBef>
                <a:spcPct val="50000"/>
              </a:spcBef>
              <a:spcAft>
                <a:spcPts val="600"/>
              </a:spcAft>
              <a:buClrTx/>
              <a:buSzTx/>
              <a:buNone/>
            </a:pPr>
            <a:r>
              <a:rPr lang="fr-CH" altLang="de-DE" sz="1800" dirty="0">
                <a:latin typeface="ITC Officina Sans Book" panose="020B0500000000000000" pitchFamily="34" charset="0"/>
                <a:cs typeface="Arial" panose="020B0604020202020204" pitchFamily="34" charset="0"/>
              </a:rPr>
              <a:t>Fondé en 1986 (36 ans déjà!)</a:t>
            </a:r>
          </a:p>
          <a:p>
            <a:pPr algn="ctr">
              <a:spcBef>
                <a:spcPct val="50000"/>
              </a:spcBef>
              <a:spcAft>
                <a:spcPts val="600"/>
              </a:spcAft>
              <a:buClrTx/>
              <a:buSzTx/>
              <a:buNone/>
            </a:pPr>
            <a:r>
              <a:rPr lang="fr-CH" altLang="de-DE" sz="1800" dirty="0">
                <a:latin typeface="ITC Officina Sans Book" panose="020B0500000000000000" pitchFamily="34" charset="0"/>
                <a:cs typeface="Arial" panose="020B0604020202020204" pitchFamily="34" charset="0"/>
              </a:rPr>
              <a:t>Approche initiale dès la fondation: </a:t>
            </a:r>
            <a:r>
              <a:rPr lang="fr-CH" altLang="de-DE" sz="1800" dirty="0" err="1">
                <a:latin typeface="ITC Officina Sans Book" panose="020B0500000000000000" pitchFamily="34" charset="0"/>
                <a:cs typeface="Arial" panose="020B0604020202020204" pitchFamily="34" charset="0"/>
              </a:rPr>
              <a:t>bottom</a:t>
            </a:r>
            <a:r>
              <a:rPr lang="fr-CH" altLang="de-DE" sz="1800" dirty="0">
                <a:latin typeface="ITC Officina Sans Book" panose="020B0500000000000000" pitchFamily="34" charset="0"/>
                <a:cs typeface="Arial" panose="020B0604020202020204" pitchFamily="34" charset="0"/>
              </a:rPr>
              <a:t>-up, à l’avenir, développement de l’approche top-down?</a:t>
            </a:r>
          </a:p>
          <a:p>
            <a:pPr algn="ctr">
              <a:spcBef>
                <a:spcPct val="50000"/>
              </a:spcBef>
              <a:spcAft>
                <a:spcPts val="600"/>
              </a:spcAft>
              <a:buClrTx/>
              <a:buSzTx/>
              <a:buNone/>
            </a:pPr>
            <a:br>
              <a:rPr lang="fr-CH" altLang="de-DE" sz="1800" dirty="0">
                <a:latin typeface="ITC Officina Sans Book" panose="020B0500000000000000" pitchFamily="34" charset="0"/>
                <a:cs typeface="Arial" panose="020B0604020202020204" pitchFamily="34" charset="0"/>
              </a:rPr>
            </a:br>
            <a:endParaRPr lang="de-CH" altLang="de-DE" sz="1800" dirty="0">
              <a:latin typeface="ITC Officina Sans Book" panose="020B0500000000000000" pitchFamily="34" charset="0"/>
              <a:cs typeface="Arial" panose="020B0604020202020204" pitchFamily="34" charset="0"/>
            </a:endParaRPr>
          </a:p>
        </p:txBody>
      </p:sp>
    </p:spTree>
    <p:extLst>
      <p:ext uri="{BB962C8B-B14F-4D97-AF65-F5344CB8AC3E}">
        <p14:creationId xmlns:p14="http://schemas.microsoft.com/office/powerpoint/2010/main" val="18695618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4AAC62F5-9FFE-46D2-A8D8-C36160655581}"/>
              </a:ext>
            </a:extLst>
          </p:cNvPr>
          <p:cNvSpPr>
            <a:spLocks noChangeArrowheads="1"/>
          </p:cNvSpPr>
          <p:nvPr/>
        </p:nvSpPr>
        <p:spPr bwMode="auto">
          <a:xfrm>
            <a:off x="2640013" y="188913"/>
            <a:ext cx="7620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buClr>
                <a:schemeClr val="accent1"/>
              </a:buClr>
              <a:buSzPct val="70000"/>
              <a:buFont typeface="Monotype Sorts" pitchFamily="2" charset="2"/>
              <a:buNone/>
            </a:pPr>
            <a:r>
              <a:rPr kumimoji="1" lang="de-DE" altLang="de-DE" sz="2400">
                <a:latin typeface="ITC Officina Sans Book" panose="020B0500000000000000" pitchFamily="34" charset="0"/>
              </a:rPr>
              <a:t>	</a:t>
            </a:r>
          </a:p>
        </p:txBody>
      </p:sp>
      <p:sp>
        <p:nvSpPr>
          <p:cNvPr id="52227" name="Rectangle 3">
            <a:extLst>
              <a:ext uri="{FF2B5EF4-FFF2-40B4-BE49-F238E27FC236}">
                <a16:creationId xmlns:a16="http://schemas.microsoft.com/office/drawing/2014/main" id="{75264526-D5B1-460B-B0C8-B33770C2BB6E}"/>
              </a:ext>
            </a:extLst>
          </p:cNvPr>
          <p:cNvSpPr>
            <a:spLocks noGrp="1" noChangeArrowheads="1"/>
          </p:cNvSpPr>
          <p:nvPr>
            <p:ph type="title" idx="4294967295"/>
          </p:nvPr>
        </p:nvSpPr>
        <p:spPr>
          <a:xfrm>
            <a:off x="3215680" y="260350"/>
            <a:ext cx="5256585" cy="806450"/>
          </a:xfrm>
        </p:spPr>
        <p:txBody>
          <a:bodyPr/>
          <a:lstStyle/>
          <a:p>
            <a:pPr algn="ctr" eaLnBrk="1" hangingPunct="1"/>
            <a:r>
              <a:rPr lang="fr-CH" altLang="de-DE" sz="2400" b="1" dirty="0">
                <a:latin typeface="ITC Officina Sans Book" panose="020B0500000000000000" pitchFamily="34" charset="0"/>
              </a:rPr>
              <a:t>Présentation de œco Églises pour </a:t>
            </a:r>
            <a:br>
              <a:rPr lang="fr-CH" altLang="de-DE" sz="2400" b="1" dirty="0">
                <a:latin typeface="ITC Officina Sans Book" panose="020B0500000000000000" pitchFamily="34" charset="0"/>
              </a:rPr>
            </a:br>
            <a:r>
              <a:rPr lang="fr-CH" altLang="de-DE" sz="2400" b="1" dirty="0">
                <a:latin typeface="ITC Officina Sans Book" panose="020B0500000000000000" pitchFamily="34" charset="0"/>
              </a:rPr>
              <a:t>l’environnement</a:t>
            </a:r>
          </a:p>
        </p:txBody>
      </p:sp>
      <p:pic>
        <p:nvPicPr>
          <p:cNvPr id="52228" name="Grafik 2">
            <a:extLst>
              <a:ext uri="{FF2B5EF4-FFF2-40B4-BE49-F238E27FC236}">
                <a16:creationId xmlns:a16="http://schemas.microsoft.com/office/drawing/2014/main" id="{27021742-3336-4EF5-8BE1-C4B2DC62BE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1484314"/>
            <a:ext cx="545465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hteck 2">
            <a:extLst>
              <a:ext uri="{FF2B5EF4-FFF2-40B4-BE49-F238E27FC236}">
                <a16:creationId xmlns:a16="http://schemas.microsoft.com/office/drawing/2014/main" id="{5FC49C05-8388-4999-A126-A88DC24043DD}"/>
              </a:ext>
            </a:extLst>
          </p:cNvPr>
          <p:cNvSpPr>
            <a:spLocks noChangeArrowheads="1"/>
          </p:cNvSpPr>
          <p:nvPr/>
        </p:nvSpPr>
        <p:spPr bwMode="auto">
          <a:xfrm>
            <a:off x="4800601" y="2565400"/>
            <a:ext cx="2663825"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spcAft>
                <a:spcPts val="600"/>
              </a:spcAft>
              <a:buClrTx/>
              <a:buSzTx/>
              <a:buNone/>
            </a:pPr>
            <a:r>
              <a:rPr lang="fr-CH" altLang="de-DE" sz="1800" b="1" dirty="0">
                <a:latin typeface="ITC Officina Sans Book" panose="020B0500000000000000" pitchFamily="34" charset="0"/>
                <a:cs typeface="Arial" panose="020B0604020202020204" pitchFamily="34" charset="0"/>
              </a:rPr>
              <a:t>œco Églises pour </a:t>
            </a:r>
            <a:br>
              <a:rPr lang="fr-CH" altLang="de-DE" sz="1800" b="1" dirty="0">
                <a:latin typeface="ITC Officina Sans Book" panose="020B0500000000000000" pitchFamily="34" charset="0"/>
                <a:cs typeface="Arial" panose="020B0604020202020204" pitchFamily="34" charset="0"/>
              </a:rPr>
            </a:br>
            <a:r>
              <a:rPr lang="fr-CH" altLang="de-DE" sz="1800" b="1" dirty="0">
                <a:latin typeface="ITC Officina Sans Book" panose="020B0500000000000000" pitchFamily="34" charset="0"/>
                <a:cs typeface="Arial" panose="020B0604020202020204" pitchFamily="34" charset="0"/>
              </a:rPr>
              <a:t>l’environnement</a:t>
            </a:r>
          </a:p>
          <a:p>
            <a:pPr algn="ctr">
              <a:spcBef>
                <a:spcPct val="50000"/>
              </a:spcBef>
              <a:spcAft>
                <a:spcPts val="600"/>
              </a:spcAft>
              <a:buClrTx/>
              <a:buSzTx/>
              <a:buNone/>
            </a:pPr>
            <a:r>
              <a:rPr lang="fr-CH" altLang="de-DE" sz="1800" dirty="0">
                <a:latin typeface="ITC Officina Sans Book" panose="020B0500000000000000" pitchFamily="34" charset="0"/>
                <a:cs typeface="Arial" panose="020B0604020202020204" pitchFamily="34" charset="0"/>
              </a:rPr>
              <a:t>Financement: Subventions des Eglises cantonales et nationales, collectes, dons et vente de documents</a:t>
            </a:r>
          </a:p>
          <a:p>
            <a:pPr algn="ctr">
              <a:spcBef>
                <a:spcPct val="50000"/>
              </a:spcBef>
              <a:spcAft>
                <a:spcPts val="600"/>
              </a:spcAft>
              <a:buClrTx/>
              <a:buSzTx/>
              <a:buNone/>
            </a:pPr>
            <a:r>
              <a:rPr lang="fr-CH" altLang="de-DE" sz="1800" dirty="0">
                <a:latin typeface="ITC Officina Sans Book" panose="020B0500000000000000" pitchFamily="34" charset="0"/>
                <a:cs typeface="Arial" panose="020B0604020202020204" pitchFamily="34" charset="0"/>
              </a:rPr>
              <a:t>Le budget annuel est de 500’000 francs environ!</a:t>
            </a:r>
            <a:br>
              <a:rPr lang="fr-CH" altLang="de-DE" sz="1800" dirty="0">
                <a:latin typeface="ITC Officina Sans Book" panose="020B0500000000000000" pitchFamily="34" charset="0"/>
                <a:cs typeface="Arial" panose="020B0604020202020204" pitchFamily="34" charset="0"/>
              </a:rPr>
            </a:br>
            <a:endParaRPr lang="de-CH" altLang="de-DE" sz="1800" dirty="0">
              <a:latin typeface="ITC Officina Sans Book" panose="020B0500000000000000" pitchFamily="34" charset="0"/>
              <a:cs typeface="Arial" panose="020B0604020202020204" pitchFamily="34" charset="0"/>
            </a:endParaRPr>
          </a:p>
        </p:txBody>
      </p:sp>
    </p:spTree>
    <p:extLst>
      <p:ext uri="{BB962C8B-B14F-4D97-AF65-F5344CB8AC3E}">
        <p14:creationId xmlns:p14="http://schemas.microsoft.com/office/powerpoint/2010/main" val="12436267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Box 2_0"/>
          <p:cNvSpPr/>
          <p:nvPr/>
        </p:nvSpPr>
        <p:spPr>
          <a:xfrm>
            <a:off x="1157760" y="3798164"/>
            <a:ext cx="2621160" cy="175287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5400" b="0" strike="noStrike" spc="-1" dirty="0" err="1">
                <a:solidFill>
                  <a:srgbClr val="000000"/>
                </a:solidFill>
                <a:latin typeface="Calibri Light"/>
                <a:ea typeface="DejaVu Sans"/>
              </a:rPr>
              <a:t>Presta-tions</a:t>
            </a:r>
            <a:endParaRPr lang="fr-CH" sz="5400" b="0" strike="noStrike" spc="-1" dirty="0">
              <a:latin typeface="Arial"/>
            </a:endParaRPr>
          </a:p>
        </p:txBody>
      </p:sp>
      <p:sp>
        <p:nvSpPr>
          <p:cNvPr id="280" name="TextBox 4_0"/>
          <p:cNvSpPr/>
          <p:nvPr/>
        </p:nvSpPr>
        <p:spPr>
          <a:xfrm>
            <a:off x="6095880" y="503375"/>
            <a:ext cx="545940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r>
              <a:rPr lang="en-GB" b="1" spc="-1" dirty="0">
                <a:solidFill>
                  <a:srgbClr val="ED7D31"/>
                </a:solidFill>
                <a:latin typeface="Calibri"/>
              </a:rPr>
              <a:t>2. </a:t>
            </a:r>
            <a:r>
              <a:rPr lang="fr-CH" b="1" spc="-1" dirty="0">
                <a:solidFill>
                  <a:srgbClr val="ED7D31"/>
                </a:solidFill>
                <a:latin typeface="Calibri"/>
              </a:rPr>
              <a:t>Connaître les prestations d’</a:t>
            </a:r>
            <a:r>
              <a:rPr lang="fr-CH" b="1" spc="-1" dirty="0">
                <a:solidFill>
                  <a:srgbClr val="ED7D31"/>
                </a:solidFill>
                <a:latin typeface="Calibri"/>
                <a:ea typeface="LingWai SC"/>
              </a:rPr>
              <a:t>œco</a:t>
            </a:r>
            <a:endParaRPr lang="fr-CH" sz="1800" b="0" strike="noStrike" spc="-1" dirty="0">
              <a:latin typeface="Arial"/>
            </a:endParaRPr>
          </a:p>
        </p:txBody>
      </p:sp>
      <p:sp>
        <p:nvSpPr>
          <p:cNvPr id="7" name="TextBox 5_0">
            <a:extLst>
              <a:ext uri="{FF2B5EF4-FFF2-40B4-BE49-F238E27FC236}">
                <a16:creationId xmlns:a16="http://schemas.microsoft.com/office/drawing/2014/main" id="{42F705E5-0701-0344-931A-14B6E7AC7A78}"/>
              </a:ext>
            </a:extLst>
          </p:cNvPr>
          <p:cNvSpPr/>
          <p:nvPr/>
        </p:nvSpPr>
        <p:spPr>
          <a:xfrm>
            <a:off x="6095880" y="952276"/>
            <a:ext cx="5459400" cy="20093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108000">
              <a:spcBef>
                <a:spcPts val="1417"/>
              </a:spcBef>
            </a:pPr>
            <a:r>
              <a:rPr lang="fr-CH" sz="1600" dirty="0">
                <a:solidFill>
                  <a:srgbClr val="262626"/>
                </a:solidFill>
                <a:latin typeface="+mj-lt"/>
              </a:rPr>
              <a:t>Les prestation sont réparties en 3 domaines:</a:t>
            </a:r>
          </a:p>
          <a:p>
            <a:pPr marL="450900" indent="-342900">
              <a:spcBef>
                <a:spcPts val="1417"/>
              </a:spcBef>
              <a:buFont typeface="+mj-lt"/>
              <a:buAutoNum type="alphaUcPeriod"/>
            </a:pPr>
            <a:r>
              <a:rPr lang="fr-CH" sz="1600" b="1" dirty="0">
                <a:solidFill>
                  <a:schemeClr val="accent6">
                    <a:lumMod val="75000"/>
                  </a:schemeClr>
                </a:solidFill>
                <a:latin typeface="+mj-lt"/>
              </a:rPr>
              <a:t>Ecospiritualité</a:t>
            </a:r>
          </a:p>
          <a:p>
            <a:pPr marL="450900" indent="-342900">
              <a:spcBef>
                <a:spcPts val="1417"/>
              </a:spcBef>
              <a:buFontTx/>
              <a:buAutoNum type="arabicParenR"/>
            </a:pPr>
            <a:r>
              <a:rPr lang="fr-CH" sz="1600" spc="-1" dirty="0"/>
              <a:t>Dossier «Saison de la Création»</a:t>
            </a:r>
          </a:p>
          <a:p>
            <a:pPr marL="108000">
              <a:spcBef>
                <a:spcPts val="1417"/>
              </a:spcBef>
            </a:pPr>
            <a:endParaRPr lang="fr-CH" sz="1600" b="0" strike="noStrike" spc="-1" dirty="0">
              <a:latin typeface="Arial"/>
            </a:endParaRPr>
          </a:p>
          <a:p>
            <a:pPr marL="450900" indent="-342900">
              <a:spcBef>
                <a:spcPts val="1417"/>
              </a:spcBef>
              <a:buAutoNum type="arabicParenR"/>
            </a:pPr>
            <a:endParaRPr lang="fr-CH" sz="1400" b="0" strike="noStrike" spc="-1" dirty="0">
              <a:latin typeface="Arial"/>
            </a:endParaRPr>
          </a:p>
        </p:txBody>
      </p:sp>
      <p:pic>
        <p:nvPicPr>
          <p:cNvPr id="8" name="Image 7">
            <a:extLst>
              <a:ext uri="{FF2B5EF4-FFF2-40B4-BE49-F238E27FC236}">
                <a16:creationId xmlns:a16="http://schemas.microsoft.com/office/drawing/2014/main" id="{BE4010D5-7A93-1C4E-949A-74489C551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64" y="2318756"/>
            <a:ext cx="2867656" cy="886904"/>
          </a:xfrm>
          <a:prstGeom prst="rect">
            <a:avLst/>
          </a:prstGeom>
        </p:spPr>
      </p:pic>
    </p:spTree>
    <p:extLst>
      <p:ext uri="{BB962C8B-B14F-4D97-AF65-F5344CB8AC3E}">
        <p14:creationId xmlns:p14="http://schemas.microsoft.com/office/powerpoint/2010/main" val="165488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Box 2_0"/>
          <p:cNvSpPr/>
          <p:nvPr/>
        </p:nvSpPr>
        <p:spPr>
          <a:xfrm>
            <a:off x="1157760" y="3798164"/>
            <a:ext cx="2621160" cy="175287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5400" b="0" strike="noStrike" spc="-1" dirty="0" err="1">
                <a:solidFill>
                  <a:srgbClr val="000000"/>
                </a:solidFill>
                <a:latin typeface="Calibri Light"/>
                <a:ea typeface="DejaVu Sans"/>
              </a:rPr>
              <a:t>Presta-tions</a:t>
            </a:r>
            <a:endParaRPr lang="fr-CH" sz="5400" b="0" strike="noStrike" spc="-1" dirty="0">
              <a:latin typeface="Arial"/>
            </a:endParaRPr>
          </a:p>
        </p:txBody>
      </p:sp>
      <p:sp>
        <p:nvSpPr>
          <p:cNvPr id="280" name="TextBox 4_0"/>
          <p:cNvSpPr/>
          <p:nvPr/>
        </p:nvSpPr>
        <p:spPr>
          <a:xfrm>
            <a:off x="6095880" y="503375"/>
            <a:ext cx="545940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r>
              <a:rPr lang="en-GB" b="1" spc="-1" dirty="0">
                <a:solidFill>
                  <a:srgbClr val="ED7D31"/>
                </a:solidFill>
                <a:latin typeface="Calibri"/>
              </a:rPr>
              <a:t>2. </a:t>
            </a:r>
            <a:r>
              <a:rPr lang="fr-CH" b="1" spc="-1" dirty="0">
                <a:solidFill>
                  <a:srgbClr val="ED7D31"/>
                </a:solidFill>
                <a:latin typeface="Calibri"/>
              </a:rPr>
              <a:t>Connaître les prestations d’</a:t>
            </a:r>
            <a:r>
              <a:rPr lang="fr-CH" b="1" spc="-1" dirty="0">
                <a:solidFill>
                  <a:srgbClr val="ED7D31"/>
                </a:solidFill>
                <a:latin typeface="Calibri"/>
                <a:ea typeface="LingWai SC"/>
              </a:rPr>
              <a:t>œco</a:t>
            </a:r>
            <a:endParaRPr lang="fr-CH" sz="1800" b="0" strike="noStrike" spc="-1" dirty="0">
              <a:latin typeface="Arial"/>
            </a:endParaRPr>
          </a:p>
        </p:txBody>
      </p:sp>
      <p:sp>
        <p:nvSpPr>
          <p:cNvPr id="7" name="TextBox 5_0">
            <a:extLst>
              <a:ext uri="{FF2B5EF4-FFF2-40B4-BE49-F238E27FC236}">
                <a16:creationId xmlns:a16="http://schemas.microsoft.com/office/drawing/2014/main" id="{42F705E5-0701-0344-931A-14B6E7AC7A78}"/>
              </a:ext>
            </a:extLst>
          </p:cNvPr>
          <p:cNvSpPr/>
          <p:nvPr/>
        </p:nvSpPr>
        <p:spPr>
          <a:xfrm>
            <a:off x="6095880" y="952276"/>
            <a:ext cx="5459400" cy="505634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108000">
              <a:spcBef>
                <a:spcPts val="1417"/>
              </a:spcBef>
            </a:pPr>
            <a:r>
              <a:rPr lang="fr-CH" sz="1600" dirty="0">
                <a:solidFill>
                  <a:srgbClr val="262626"/>
                </a:solidFill>
                <a:latin typeface="+mj-lt"/>
              </a:rPr>
              <a:t>Les prestation sont réparties en 3 domaines:</a:t>
            </a:r>
          </a:p>
          <a:p>
            <a:pPr marL="450900" indent="-342900">
              <a:spcBef>
                <a:spcPts val="1417"/>
              </a:spcBef>
              <a:buFont typeface="+mj-lt"/>
              <a:buAutoNum type="alphaUcPeriod" startAt="2"/>
            </a:pPr>
            <a:r>
              <a:rPr lang="fr-CH" sz="1600" b="1" dirty="0">
                <a:solidFill>
                  <a:schemeClr val="accent6">
                    <a:lumMod val="75000"/>
                  </a:schemeClr>
                </a:solidFill>
                <a:latin typeface="+mj-lt"/>
              </a:rPr>
              <a:t>Management environnemental</a:t>
            </a:r>
          </a:p>
          <a:p>
            <a:pPr marL="450900" indent="-342900">
              <a:spcBef>
                <a:spcPts val="1417"/>
              </a:spcBef>
              <a:buAutoNum type="arabicParenR"/>
            </a:pPr>
            <a:r>
              <a:rPr lang="fr-CH" sz="1600" dirty="0">
                <a:solidFill>
                  <a:srgbClr val="262626"/>
                </a:solidFill>
                <a:latin typeface="+mj-lt"/>
              </a:rPr>
              <a:t>Soirée d’information sur les prestations d’œco</a:t>
            </a:r>
          </a:p>
          <a:p>
            <a:pPr marL="450900" indent="-342900">
              <a:spcBef>
                <a:spcPts val="1417"/>
              </a:spcBef>
              <a:buAutoNum type="arabicParenR"/>
            </a:pPr>
            <a:r>
              <a:rPr lang="fr-CH" sz="1600" b="0" strike="noStrike" spc="-1" dirty="0">
                <a:latin typeface="Arial"/>
              </a:rPr>
              <a:t>Conseils pratiques pour favoriser la biodiversité sur les terrains de la paroisse</a:t>
            </a:r>
          </a:p>
          <a:p>
            <a:pPr marL="450900" indent="-342900">
              <a:spcBef>
                <a:spcPts val="1417"/>
              </a:spcBef>
              <a:buAutoNum type="arabicParenR"/>
            </a:pPr>
            <a:r>
              <a:rPr lang="fr-CH" sz="1600" b="0" strike="noStrike" spc="-1" dirty="0">
                <a:latin typeface="Arial"/>
              </a:rPr>
              <a:t>Certification au management environnemental (label Coq vert)</a:t>
            </a:r>
          </a:p>
          <a:p>
            <a:pPr marL="450900" indent="-342900">
              <a:spcBef>
                <a:spcPts val="1417"/>
              </a:spcBef>
              <a:buAutoNum type="arabicParenR"/>
            </a:pPr>
            <a:r>
              <a:rPr lang="fr-CH" sz="1600" spc="-1" dirty="0">
                <a:latin typeface="Arial"/>
              </a:rPr>
              <a:t>L’éco-diagnostic </a:t>
            </a:r>
            <a:r>
              <a:rPr lang="fr-CH" sz="1600" spc="-1" dirty="0" err="1">
                <a:latin typeface="Arial"/>
              </a:rPr>
              <a:t>EcoEglise</a:t>
            </a:r>
            <a:endParaRPr lang="fr-CH" sz="1600" spc="-1" dirty="0">
              <a:latin typeface="Arial"/>
            </a:endParaRPr>
          </a:p>
          <a:p>
            <a:pPr marL="450900" indent="-342900">
              <a:spcBef>
                <a:spcPts val="1417"/>
              </a:spcBef>
              <a:buAutoNum type="arabicParenR"/>
            </a:pPr>
            <a:r>
              <a:rPr lang="fr-CH" sz="1600" b="0" strike="noStrike" spc="-1" dirty="0">
                <a:latin typeface="Arial"/>
              </a:rPr>
              <a:t>Manuel «Paroisses vertes»</a:t>
            </a:r>
          </a:p>
          <a:p>
            <a:pPr marL="450900" indent="-342900">
              <a:spcBef>
                <a:spcPts val="1417"/>
              </a:spcBef>
              <a:buAutoNum type="arabicParenR"/>
            </a:pPr>
            <a:r>
              <a:rPr lang="fr-CH" sz="1600" spc="-1" dirty="0">
                <a:latin typeface="Arial"/>
              </a:rPr>
              <a:t>Compte des données vertes</a:t>
            </a:r>
          </a:p>
          <a:p>
            <a:pPr marL="450900" indent="-342900">
              <a:spcBef>
                <a:spcPts val="1417"/>
              </a:spcBef>
              <a:buAutoNum type="arabicParenR"/>
            </a:pPr>
            <a:r>
              <a:rPr lang="fr-CH" sz="1600" spc="-1" dirty="0">
                <a:latin typeface="Arial"/>
              </a:rPr>
              <a:t>Liste de projets exemplaires dans toute la Suisse</a:t>
            </a:r>
          </a:p>
          <a:p>
            <a:pPr marL="450900" indent="-342900">
              <a:spcBef>
                <a:spcPts val="1417"/>
              </a:spcBef>
              <a:buAutoNum type="arabicParenR"/>
            </a:pPr>
            <a:endParaRPr lang="fr-CH" sz="1600" b="0" strike="noStrike" spc="-1" dirty="0">
              <a:latin typeface="Arial"/>
            </a:endParaRPr>
          </a:p>
          <a:p>
            <a:pPr marL="450900" indent="-342900">
              <a:spcBef>
                <a:spcPts val="1417"/>
              </a:spcBef>
              <a:buAutoNum type="arabicParenR"/>
            </a:pPr>
            <a:endParaRPr lang="fr-CH" sz="1400" b="0" strike="noStrike" spc="-1" dirty="0">
              <a:latin typeface="Arial"/>
            </a:endParaRPr>
          </a:p>
        </p:txBody>
      </p:sp>
      <p:pic>
        <p:nvPicPr>
          <p:cNvPr id="8" name="Image 7">
            <a:extLst>
              <a:ext uri="{FF2B5EF4-FFF2-40B4-BE49-F238E27FC236}">
                <a16:creationId xmlns:a16="http://schemas.microsoft.com/office/drawing/2014/main" id="{7F410E14-572C-8B49-A2B0-F72AB03BF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64" y="2342506"/>
            <a:ext cx="2867656" cy="886904"/>
          </a:xfrm>
          <a:prstGeom prst="rect">
            <a:avLst/>
          </a:prstGeom>
        </p:spPr>
      </p:pic>
    </p:spTree>
    <p:extLst>
      <p:ext uri="{BB962C8B-B14F-4D97-AF65-F5344CB8AC3E}">
        <p14:creationId xmlns:p14="http://schemas.microsoft.com/office/powerpoint/2010/main" val="920041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Box 2_0"/>
          <p:cNvSpPr/>
          <p:nvPr/>
        </p:nvSpPr>
        <p:spPr>
          <a:xfrm>
            <a:off x="1157760" y="3798164"/>
            <a:ext cx="2621160" cy="175287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5400" b="0" strike="noStrike" spc="-1" dirty="0" err="1">
                <a:solidFill>
                  <a:srgbClr val="000000"/>
                </a:solidFill>
                <a:latin typeface="Calibri Light"/>
                <a:ea typeface="DejaVu Sans"/>
              </a:rPr>
              <a:t>Presta-tions</a:t>
            </a:r>
            <a:endParaRPr lang="fr-CH" sz="5400" b="0" strike="noStrike" spc="-1" dirty="0">
              <a:latin typeface="Arial"/>
            </a:endParaRPr>
          </a:p>
        </p:txBody>
      </p:sp>
      <p:sp>
        <p:nvSpPr>
          <p:cNvPr id="280" name="TextBox 4_0"/>
          <p:cNvSpPr/>
          <p:nvPr/>
        </p:nvSpPr>
        <p:spPr>
          <a:xfrm>
            <a:off x="6095880" y="503375"/>
            <a:ext cx="545940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r>
              <a:rPr lang="en-GB" b="1" spc="-1" dirty="0">
                <a:solidFill>
                  <a:srgbClr val="ED7D31"/>
                </a:solidFill>
                <a:latin typeface="Calibri"/>
              </a:rPr>
              <a:t>2. </a:t>
            </a:r>
            <a:r>
              <a:rPr lang="fr-CH" b="1" spc="-1" dirty="0">
                <a:solidFill>
                  <a:srgbClr val="ED7D31"/>
                </a:solidFill>
                <a:latin typeface="Calibri"/>
              </a:rPr>
              <a:t>Connaître les prestations d’</a:t>
            </a:r>
            <a:r>
              <a:rPr lang="fr-CH" b="1" spc="-1" dirty="0">
                <a:solidFill>
                  <a:srgbClr val="ED7D31"/>
                </a:solidFill>
                <a:latin typeface="Calibri"/>
                <a:ea typeface="LingWai SC"/>
              </a:rPr>
              <a:t>œco</a:t>
            </a:r>
            <a:endParaRPr lang="fr-CH" sz="1800" b="0" strike="noStrike" spc="-1" dirty="0">
              <a:latin typeface="Arial"/>
            </a:endParaRPr>
          </a:p>
        </p:txBody>
      </p:sp>
      <p:sp>
        <p:nvSpPr>
          <p:cNvPr id="7" name="TextBox 5_0">
            <a:extLst>
              <a:ext uri="{FF2B5EF4-FFF2-40B4-BE49-F238E27FC236}">
                <a16:creationId xmlns:a16="http://schemas.microsoft.com/office/drawing/2014/main" id="{42F705E5-0701-0344-931A-14B6E7AC7A78}"/>
              </a:ext>
            </a:extLst>
          </p:cNvPr>
          <p:cNvSpPr/>
          <p:nvPr/>
        </p:nvSpPr>
        <p:spPr>
          <a:xfrm>
            <a:off x="6095880" y="952276"/>
            <a:ext cx="5459400" cy="18298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108000">
              <a:spcBef>
                <a:spcPts val="1417"/>
              </a:spcBef>
            </a:pPr>
            <a:r>
              <a:rPr lang="fr-CH" sz="1600" dirty="0">
                <a:solidFill>
                  <a:srgbClr val="262626"/>
                </a:solidFill>
                <a:latin typeface="+mj-lt"/>
              </a:rPr>
              <a:t>Les prestations sont réparties en 3 domaines:</a:t>
            </a:r>
          </a:p>
          <a:p>
            <a:pPr marL="450900" indent="-342900">
              <a:spcBef>
                <a:spcPts val="1417"/>
              </a:spcBef>
              <a:buFont typeface="+mj-lt"/>
              <a:buAutoNum type="alphaUcPeriod" startAt="3"/>
            </a:pPr>
            <a:r>
              <a:rPr lang="fr-CH" sz="1600" b="1" strike="noStrike" spc="-1" dirty="0">
                <a:solidFill>
                  <a:schemeClr val="accent6">
                    <a:lumMod val="75000"/>
                  </a:schemeClr>
                </a:solidFill>
                <a:latin typeface="Arial"/>
              </a:rPr>
              <a:t>Prises de position dans les enjeux de société     concernant l’environnement</a:t>
            </a:r>
          </a:p>
          <a:p>
            <a:pPr marL="450900" indent="-342900">
              <a:spcBef>
                <a:spcPts val="1417"/>
              </a:spcBef>
              <a:buAutoNum type="arabicParenR"/>
            </a:pPr>
            <a:endParaRPr lang="fr-CH" sz="1600" b="0" strike="noStrike" spc="-1" dirty="0">
              <a:latin typeface="Arial"/>
            </a:endParaRPr>
          </a:p>
          <a:p>
            <a:pPr marL="450900" indent="-342900">
              <a:spcBef>
                <a:spcPts val="1417"/>
              </a:spcBef>
              <a:buAutoNum type="arabicParenR"/>
            </a:pPr>
            <a:endParaRPr lang="fr-CH" sz="1400" b="0" strike="noStrike" spc="-1" dirty="0">
              <a:latin typeface="Arial"/>
            </a:endParaRPr>
          </a:p>
        </p:txBody>
      </p:sp>
      <p:pic>
        <p:nvPicPr>
          <p:cNvPr id="8" name="Image 7">
            <a:extLst>
              <a:ext uri="{FF2B5EF4-FFF2-40B4-BE49-F238E27FC236}">
                <a16:creationId xmlns:a16="http://schemas.microsoft.com/office/drawing/2014/main" id="{64E883F3-8EC8-D14B-9C27-DD163CFB8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64" y="2338640"/>
            <a:ext cx="2867656" cy="886904"/>
          </a:xfrm>
          <a:prstGeom prst="rect">
            <a:avLst/>
          </a:prstGeom>
        </p:spPr>
      </p:pic>
    </p:spTree>
    <p:extLst>
      <p:ext uri="{BB962C8B-B14F-4D97-AF65-F5344CB8AC3E}">
        <p14:creationId xmlns:p14="http://schemas.microsoft.com/office/powerpoint/2010/main" val="258792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3" name="Rectangle 95">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97">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99" name="Freeform: Shape 98">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99">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6" name="Freeform: Shape 101">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9" name="TextBox 2_0"/>
          <p:cNvSpPr/>
          <p:nvPr/>
        </p:nvSpPr>
        <p:spPr>
          <a:xfrm>
            <a:off x="6095270" y="1188935"/>
            <a:ext cx="5238138" cy="460215"/>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fr-CH" dirty="0"/>
              <a:t>Comprendre le management environnemental</a:t>
            </a:r>
            <a:endParaRPr lang="en-US" b="0" strike="noStrike" spc="-1" dirty="0">
              <a:solidFill>
                <a:schemeClr val="tx2"/>
              </a:solidFill>
            </a:endParaRPr>
          </a:p>
        </p:txBody>
      </p:sp>
      <p:sp>
        <p:nvSpPr>
          <p:cNvPr id="280" name="TextBox 4_0"/>
          <p:cNvSpPr/>
          <p:nvPr/>
        </p:nvSpPr>
        <p:spPr>
          <a:xfrm>
            <a:off x="6095880" y="711720"/>
            <a:ext cx="5459400" cy="7218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spcAft>
                <a:spcPts val="600"/>
              </a:spcAft>
            </a:pPr>
            <a:r>
              <a:rPr lang="en-GB" b="1" spc="-1" dirty="0">
                <a:solidFill>
                  <a:srgbClr val="00B050"/>
                </a:solidFill>
                <a:latin typeface="Calibri"/>
              </a:rPr>
              <a:t>3. </a:t>
            </a:r>
            <a:r>
              <a:rPr lang="fr-CH" b="1" spc="-1" dirty="0">
                <a:solidFill>
                  <a:srgbClr val="00B050"/>
                </a:solidFill>
                <a:latin typeface="Calibri"/>
              </a:rPr>
              <a:t>Comprendre la démarche Coq vert</a:t>
            </a:r>
            <a:endParaRPr lang="fr-CH" spc="-1" dirty="0"/>
          </a:p>
          <a:p>
            <a:pPr>
              <a:spcAft>
                <a:spcPts val="600"/>
              </a:spcAft>
            </a:pPr>
            <a:endParaRPr lang="fr-CH" b="0" strike="noStrike" spc="-1" dirty="0">
              <a:latin typeface="Arial"/>
            </a:endParaRPr>
          </a:p>
        </p:txBody>
      </p:sp>
      <p:sp>
        <p:nvSpPr>
          <p:cNvPr id="7" name="TextBox 5_0">
            <a:extLst>
              <a:ext uri="{FF2B5EF4-FFF2-40B4-BE49-F238E27FC236}">
                <a16:creationId xmlns:a16="http://schemas.microsoft.com/office/drawing/2014/main" id="{42F705E5-0701-0344-931A-14B6E7AC7A78}"/>
              </a:ext>
            </a:extLst>
          </p:cNvPr>
          <p:cNvSpPr/>
          <p:nvPr/>
        </p:nvSpPr>
        <p:spPr>
          <a:xfrm>
            <a:off x="6095270" y="1975483"/>
            <a:ext cx="5459400" cy="15682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108000">
              <a:spcBef>
                <a:spcPts val="1417"/>
              </a:spcBef>
            </a:pPr>
            <a:r>
              <a:rPr lang="fr-CH" sz="1600" dirty="0"/>
              <a:t>Le Système de management environnemental (SME) Coq vert est une approche par processus et vise une amélioration continue de ceux-ci dans le domaine de l’environnement. Il reprend la démarche qualité des normes internationales ISO 14’001 et celle des normes européennes EMAS.</a:t>
            </a:r>
            <a:endParaRPr lang="fr-CH" sz="1400" b="0" strike="noStrike" spc="-1" dirty="0">
              <a:latin typeface="Arial"/>
            </a:endParaRPr>
          </a:p>
        </p:txBody>
      </p:sp>
      <p:pic>
        <p:nvPicPr>
          <p:cNvPr id="4" name="Image 3">
            <a:extLst>
              <a:ext uri="{FF2B5EF4-FFF2-40B4-BE49-F238E27FC236}">
                <a16:creationId xmlns:a16="http://schemas.microsoft.com/office/drawing/2014/main" id="{C970B9B6-1C43-914F-80DE-6B1CE9F58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62" y="546506"/>
            <a:ext cx="2951678" cy="2933825"/>
          </a:xfrm>
          <a:prstGeom prst="rect">
            <a:avLst/>
          </a:prstGeom>
        </p:spPr>
      </p:pic>
      <p:pic>
        <p:nvPicPr>
          <p:cNvPr id="15" name="Image 14">
            <a:extLst>
              <a:ext uri="{FF2B5EF4-FFF2-40B4-BE49-F238E27FC236}">
                <a16:creationId xmlns:a16="http://schemas.microsoft.com/office/drawing/2014/main" id="{DD034B61-60CA-8C4C-AA09-ABB2F1B32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089" y="4444438"/>
            <a:ext cx="2867656" cy="886904"/>
          </a:xfrm>
          <a:prstGeom prst="rect">
            <a:avLst/>
          </a:prstGeom>
        </p:spPr>
      </p:pic>
    </p:spTree>
    <p:extLst>
      <p:ext uri="{BB962C8B-B14F-4D97-AF65-F5344CB8AC3E}">
        <p14:creationId xmlns:p14="http://schemas.microsoft.com/office/powerpoint/2010/main" val="4066823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3" name="Rectangle 95">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97">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99" name="Freeform: Shape 98">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99">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6" name="Freeform: Shape 101">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9" name="TextBox 2_0"/>
          <p:cNvSpPr/>
          <p:nvPr/>
        </p:nvSpPr>
        <p:spPr>
          <a:xfrm>
            <a:off x="6095270" y="1188935"/>
            <a:ext cx="5238138" cy="460215"/>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fr-CH" dirty="0"/>
              <a:t>Objectifs du management environnemental</a:t>
            </a:r>
            <a:endParaRPr lang="en-US" b="0" strike="noStrike" spc="-1" dirty="0">
              <a:solidFill>
                <a:schemeClr val="tx2"/>
              </a:solidFill>
            </a:endParaRPr>
          </a:p>
        </p:txBody>
      </p:sp>
      <p:sp>
        <p:nvSpPr>
          <p:cNvPr id="280" name="TextBox 4_0"/>
          <p:cNvSpPr/>
          <p:nvPr/>
        </p:nvSpPr>
        <p:spPr>
          <a:xfrm>
            <a:off x="6095880" y="711720"/>
            <a:ext cx="5459400" cy="7218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spcAft>
                <a:spcPts val="600"/>
              </a:spcAft>
            </a:pPr>
            <a:r>
              <a:rPr lang="en-GB" b="1" spc="-1" dirty="0">
                <a:solidFill>
                  <a:srgbClr val="00B050"/>
                </a:solidFill>
                <a:latin typeface="Calibri"/>
              </a:rPr>
              <a:t>3. </a:t>
            </a:r>
            <a:r>
              <a:rPr lang="fr-CH" b="1" spc="-1" dirty="0">
                <a:solidFill>
                  <a:srgbClr val="00B050"/>
                </a:solidFill>
                <a:latin typeface="Calibri"/>
              </a:rPr>
              <a:t>Comprendre la démarche Coq vert</a:t>
            </a:r>
            <a:endParaRPr lang="fr-CH" spc="-1" dirty="0"/>
          </a:p>
          <a:p>
            <a:pPr>
              <a:spcAft>
                <a:spcPts val="600"/>
              </a:spcAft>
            </a:pPr>
            <a:endParaRPr lang="fr-CH" b="0" strike="noStrike" spc="-1" dirty="0">
              <a:latin typeface="Arial"/>
            </a:endParaRPr>
          </a:p>
        </p:txBody>
      </p:sp>
      <p:sp>
        <p:nvSpPr>
          <p:cNvPr id="7" name="TextBox 5_0">
            <a:extLst>
              <a:ext uri="{FF2B5EF4-FFF2-40B4-BE49-F238E27FC236}">
                <a16:creationId xmlns:a16="http://schemas.microsoft.com/office/drawing/2014/main" id="{42F705E5-0701-0344-931A-14B6E7AC7A78}"/>
              </a:ext>
            </a:extLst>
          </p:cNvPr>
          <p:cNvSpPr/>
          <p:nvPr/>
        </p:nvSpPr>
        <p:spPr>
          <a:xfrm>
            <a:off x="6095270" y="1975483"/>
            <a:ext cx="5459400" cy="290703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450900" indent="-342900">
              <a:spcBef>
                <a:spcPts val="1417"/>
              </a:spcBef>
              <a:buAutoNum type="arabicParenR"/>
            </a:pPr>
            <a:r>
              <a:rPr lang="fr-CH" spc="-1" dirty="0">
                <a:solidFill>
                  <a:srgbClr val="00B050"/>
                </a:solidFill>
                <a:latin typeface="Calibri"/>
              </a:rPr>
              <a:t>Performance</a:t>
            </a:r>
            <a:r>
              <a:rPr lang="fr-CH" dirty="0"/>
              <a:t>. </a:t>
            </a:r>
            <a:r>
              <a:rPr lang="fr-CH" sz="1600" dirty="0"/>
              <a:t>Le Système de management environnemental (SME) Coq vert aide les paroisses à améliorer leur performance environnementale.</a:t>
            </a:r>
          </a:p>
          <a:p>
            <a:pPr marL="450900" indent="-342900">
              <a:spcBef>
                <a:spcPts val="1417"/>
              </a:spcBef>
              <a:buAutoNum type="arabicParenR"/>
            </a:pPr>
            <a:r>
              <a:rPr lang="fr-CH" spc="-1" dirty="0">
                <a:solidFill>
                  <a:srgbClr val="00B050"/>
                </a:solidFill>
                <a:latin typeface="Calibri"/>
              </a:rPr>
              <a:t>Economie et optimisation des ressources. </a:t>
            </a:r>
            <a:r>
              <a:rPr lang="fr-CH" sz="1600" dirty="0"/>
              <a:t>Il sert à optimiser la consommation des ressources, économise des frais d’exploitation.</a:t>
            </a:r>
          </a:p>
          <a:p>
            <a:pPr marL="450900" indent="-342900">
              <a:spcBef>
                <a:spcPts val="1417"/>
              </a:spcBef>
              <a:buAutoNum type="arabicParenR"/>
            </a:pPr>
            <a:r>
              <a:rPr lang="fr-CH" spc="-1" dirty="0">
                <a:solidFill>
                  <a:srgbClr val="00B050"/>
                </a:solidFill>
                <a:latin typeface="Calibri"/>
              </a:rPr>
              <a:t>Motivation. </a:t>
            </a:r>
            <a:r>
              <a:rPr lang="fr-CH" sz="1600" dirty="0"/>
              <a:t>Il a un effet durable et motivant dans la paroisse et au-delà des frontières de la paroisse.</a:t>
            </a:r>
            <a:endParaRPr lang="fr-CH" sz="1600" b="0" strike="noStrike" spc="-1" dirty="0">
              <a:latin typeface="Arial"/>
            </a:endParaRPr>
          </a:p>
          <a:p>
            <a:pPr marL="450900" indent="-342900">
              <a:spcBef>
                <a:spcPts val="1417"/>
              </a:spcBef>
              <a:buAutoNum type="arabicParenR"/>
            </a:pPr>
            <a:endParaRPr lang="fr-CH" sz="1400" b="0" strike="noStrike" spc="-1" dirty="0">
              <a:latin typeface="Arial"/>
            </a:endParaRPr>
          </a:p>
        </p:txBody>
      </p:sp>
      <p:pic>
        <p:nvPicPr>
          <p:cNvPr id="13" name="Image 12">
            <a:extLst>
              <a:ext uri="{FF2B5EF4-FFF2-40B4-BE49-F238E27FC236}">
                <a16:creationId xmlns:a16="http://schemas.microsoft.com/office/drawing/2014/main" id="{FCF88B8A-9629-D847-BB54-6798A3AC4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62" y="528373"/>
            <a:ext cx="2951678" cy="2933825"/>
          </a:xfrm>
          <a:prstGeom prst="rect">
            <a:avLst/>
          </a:prstGeom>
        </p:spPr>
      </p:pic>
      <p:pic>
        <p:nvPicPr>
          <p:cNvPr id="14" name="Image 13">
            <a:extLst>
              <a:ext uri="{FF2B5EF4-FFF2-40B4-BE49-F238E27FC236}">
                <a16:creationId xmlns:a16="http://schemas.microsoft.com/office/drawing/2014/main" id="{604C2FB1-E364-D644-970A-1A1F5E637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966" y="4439065"/>
            <a:ext cx="2867656" cy="886904"/>
          </a:xfrm>
          <a:prstGeom prst="rect">
            <a:avLst/>
          </a:prstGeom>
        </p:spPr>
      </p:pic>
    </p:spTree>
    <p:extLst>
      <p:ext uri="{BB962C8B-B14F-4D97-AF65-F5344CB8AC3E}">
        <p14:creationId xmlns:p14="http://schemas.microsoft.com/office/powerpoint/2010/main" val="294510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4294967295"/>
          </p:nvPr>
        </p:nvSpPr>
        <p:spPr>
          <a:xfrm>
            <a:off x="619125" y="339725"/>
            <a:ext cx="11572875" cy="723900"/>
          </a:xfrm>
        </p:spPr>
        <p:txBody>
          <a:bodyPr/>
          <a:lstStyle/>
          <a:p>
            <a:pPr marL="0" indent="0">
              <a:buNone/>
            </a:pPr>
            <a:r>
              <a:rPr lang="en-US" dirty="0"/>
              <a:t>Les 10 étapes du Coq vert</a:t>
            </a:r>
          </a:p>
        </p:txBody>
      </p:sp>
      <p:cxnSp>
        <p:nvCxnSpPr>
          <p:cNvPr id="3" name="Straight Arrow Connector 2">
            <a:extLst>
              <a:ext uri="{FF2B5EF4-FFF2-40B4-BE49-F238E27FC236}">
                <a16:creationId xmlns:a16="http://schemas.microsoft.com/office/drawing/2014/main" id="{684A3FCF-B493-4F04-A844-947B2203DBE7}"/>
              </a:ext>
            </a:extLst>
          </p:cNvPr>
          <p:cNvCxnSpPr>
            <a:cxnSpLocks/>
          </p:cNvCxnSpPr>
          <p:nvPr/>
        </p:nvCxnSpPr>
        <p:spPr>
          <a:xfrm>
            <a:off x="904876" y="2727126"/>
            <a:ext cx="10410825" cy="0"/>
          </a:xfrm>
          <a:prstGeom prst="straightConnector1">
            <a:avLst/>
          </a:prstGeom>
          <a:ln w="28575">
            <a:solidFill>
              <a:schemeClr val="tx1">
                <a:lumMod val="65000"/>
                <a:lumOff val="3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 name="Rounded Rectangle 3">
            <a:extLst>
              <a:ext uri="{FF2B5EF4-FFF2-40B4-BE49-F238E27FC236}">
                <a16:creationId xmlns:a16="http://schemas.microsoft.com/office/drawing/2014/main" id="{ACEB7D71-72D5-4A4C-99AD-348DEFFB3EB8}"/>
              </a:ext>
            </a:extLst>
          </p:cNvPr>
          <p:cNvSpPr/>
          <p:nvPr/>
        </p:nvSpPr>
        <p:spPr>
          <a:xfrm>
            <a:off x="1497263" y="2065200"/>
            <a:ext cx="1080000" cy="1080000"/>
          </a:xfrm>
          <a:prstGeom prst="round2DiagRect">
            <a:avLst>
              <a:gd name="adj1" fmla="val 23924"/>
              <a:gd name="adj2" fmla="val 0"/>
            </a:avLst>
          </a:prstGeom>
          <a:solidFill>
            <a:schemeClr val="accent6">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ounded Rectangle 4">
            <a:extLst>
              <a:ext uri="{FF2B5EF4-FFF2-40B4-BE49-F238E27FC236}">
                <a16:creationId xmlns:a16="http://schemas.microsoft.com/office/drawing/2014/main" id="{3A59AAE5-3122-4B1D-AD8D-A95B5857083E}"/>
              </a:ext>
            </a:extLst>
          </p:cNvPr>
          <p:cNvSpPr/>
          <p:nvPr/>
        </p:nvSpPr>
        <p:spPr>
          <a:xfrm>
            <a:off x="3357812" y="1975858"/>
            <a:ext cx="1258686" cy="1258686"/>
          </a:xfrm>
          <a:prstGeom prst="round2DiagRect">
            <a:avLst>
              <a:gd name="adj1" fmla="val 25661"/>
              <a:gd name="adj2" fmla="val 0"/>
            </a:avLst>
          </a:prstGeom>
          <a:solidFill>
            <a:srgbClr val="92D05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ounded Rectangle 5">
            <a:extLst>
              <a:ext uri="{FF2B5EF4-FFF2-40B4-BE49-F238E27FC236}">
                <a16:creationId xmlns:a16="http://schemas.microsoft.com/office/drawing/2014/main" id="{6324DA81-D044-4D74-8418-93103CB0CF6C}"/>
              </a:ext>
            </a:extLst>
          </p:cNvPr>
          <p:cNvSpPr/>
          <p:nvPr/>
        </p:nvSpPr>
        <p:spPr>
          <a:xfrm>
            <a:off x="5397047" y="1885200"/>
            <a:ext cx="1440000" cy="1440000"/>
          </a:xfrm>
          <a:prstGeom prst="round2DiagRect">
            <a:avLst>
              <a:gd name="adj1" fmla="val 24529"/>
              <a:gd name="adj2" fmla="val 0"/>
            </a:avLst>
          </a:prstGeom>
          <a:solidFill>
            <a:schemeClr val="accent6">
              <a:lumMod val="7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6">
            <a:extLst>
              <a:ext uri="{FF2B5EF4-FFF2-40B4-BE49-F238E27FC236}">
                <a16:creationId xmlns:a16="http://schemas.microsoft.com/office/drawing/2014/main" id="{09EE315D-673B-47E1-AE9E-6684B7632C55}"/>
              </a:ext>
            </a:extLst>
          </p:cNvPr>
          <p:cNvSpPr/>
          <p:nvPr/>
        </p:nvSpPr>
        <p:spPr>
          <a:xfrm>
            <a:off x="7617596" y="1975858"/>
            <a:ext cx="1258686" cy="1258686"/>
          </a:xfrm>
          <a:prstGeom prst="round2DiagRect">
            <a:avLst>
              <a:gd name="adj1" fmla="val 28429"/>
              <a:gd name="adj2" fmla="val 0"/>
            </a:avLst>
          </a:prstGeom>
          <a:solidFill>
            <a:schemeClr val="accent6">
              <a:lumMod val="5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7">
            <a:extLst>
              <a:ext uri="{FF2B5EF4-FFF2-40B4-BE49-F238E27FC236}">
                <a16:creationId xmlns:a16="http://schemas.microsoft.com/office/drawing/2014/main" id="{CEF6E1DA-8C4B-4C95-B034-B7E7B2F5566E}"/>
              </a:ext>
            </a:extLst>
          </p:cNvPr>
          <p:cNvSpPr/>
          <p:nvPr/>
        </p:nvSpPr>
        <p:spPr>
          <a:xfrm>
            <a:off x="9656830" y="2065200"/>
            <a:ext cx="1080000" cy="1080000"/>
          </a:xfrm>
          <a:prstGeom prst="round2DiagRect">
            <a:avLst>
              <a:gd name="adj1" fmla="val 24730"/>
              <a:gd name="adj2" fmla="val 0"/>
            </a:avLst>
          </a:prstGeom>
          <a:solidFill>
            <a:schemeClr val="accent6"/>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TextBox 9">
            <a:extLst>
              <a:ext uri="{FF2B5EF4-FFF2-40B4-BE49-F238E27FC236}">
                <a16:creationId xmlns:a16="http://schemas.microsoft.com/office/drawing/2014/main" id="{672C3854-D9E0-4C6D-9851-4E927579E62B}"/>
              </a:ext>
            </a:extLst>
          </p:cNvPr>
          <p:cNvSpPr txBox="1"/>
          <p:nvPr/>
        </p:nvSpPr>
        <p:spPr>
          <a:xfrm>
            <a:off x="5432971" y="4171293"/>
            <a:ext cx="1368152" cy="830997"/>
          </a:xfrm>
          <a:prstGeom prst="rect">
            <a:avLst/>
          </a:prstGeom>
          <a:noFill/>
        </p:spPr>
        <p:txBody>
          <a:bodyPr wrap="square" rtlCol="0">
            <a:spAutoFit/>
          </a:bodyPr>
          <a:lstStyle/>
          <a:p>
            <a:pPr algn="ctr"/>
            <a:r>
              <a:rPr lang="fr-CH" altLang="ko-KR" sz="1200" b="1" dirty="0">
                <a:solidFill>
                  <a:schemeClr val="tx1">
                    <a:lumMod val="75000"/>
                    <a:lumOff val="25000"/>
                  </a:schemeClr>
                </a:solidFill>
                <a:cs typeface="Arial" pitchFamily="34" charset="0"/>
              </a:rPr>
              <a:t>Rédaction des Lignes directrices pour la Création</a:t>
            </a:r>
          </a:p>
        </p:txBody>
      </p:sp>
      <p:sp>
        <p:nvSpPr>
          <p:cNvPr id="13" name="TextBox 12">
            <a:extLst>
              <a:ext uri="{FF2B5EF4-FFF2-40B4-BE49-F238E27FC236}">
                <a16:creationId xmlns:a16="http://schemas.microsoft.com/office/drawing/2014/main" id="{2524AADB-3AD7-47DC-8DCC-30A62B09D7F7}"/>
              </a:ext>
            </a:extLst>
          </p:cNvPr>
          <p:cNvSpPr txBox="1"/>
          <p:nvPr/>
        </p:nvSpPr>
        <p:spPr>
          <a:xfrm>
            <a:off x="9512754" y="4171293"/>
            <a:ext cx="1368152" cy="646331"/>
          </a:xfrm>
          <a:prstGeom prst="rect">
            <a:avLst/>
          </a:prstGeom>
          <a:noFill/>
        </p:spPr>
        <p:txBody>
          <a:bodyPr wrap="square" rtlCol="0">
            <a:spAutoFit/>
          </a:bodyPr>
          <a:lstStyle/>
          <a:p>
            <a:pPr algn="ctr"/>
            <a:r>
              <a:rPr lang="fr-CH" altLang="ko-KR" sz="1200" b="1" dirty="0">
                <a:solidFill>
                  <a:schemeClr val="tx1">
                    <a:lumMod val="75000"/>
                    <a:lumOff val="25000"/>
                  </a:schemeClr>
                </a:solidFill>
                <a:cs typeface="Arial" pitchFamily="34" charset="0"/>
              </a:rPr>
              <a:t>Définition des actions prioritaires</a:t>
            </a:r>
          </a:p>
        </p:txBody>
      </p:sp>
      <p:sp>
        <p:nvSpPr>
          <p:cNvPr id="16" name="TextBox 15">
            <a:extLst>
              <a:ext uri="{FF2B5EF4-FFF2-40B4-BE49-F238E27FC236}">
                <a16:creationId xmlns:a16="http://schemas.microsoft.com/office/drawing/2014/main" id="{5EB2DF63-1F19-4FEA-A663-2AAF6D9F20D8}"/>
              </a:ext>
            </a:extLst>
          </p:cNvPr>
          <p:cNvSpPr txBox="1"/>
          <p:nvPr/>
        </p:nvSpPr>
        <p:spPr>
          <a:xfrm>
            <a:off x="7558588" y="4171293"/>
            <a:ext cx="1368152" cy="276999"/>
          </a:xfrm>
          <a:prstGeom prst="rect">
            <a:avLst/>
          </a:prstGeom>
          <a:noFill/>
        </p:spPr>
        <p:txBody>
          <a:bodyPr wrap="square" rtlCol="0">
            <a:spAutoFit/>
          </a:bodyPr>
          <a:lstStyle/>
          <a:p>
            <a:pPr algn="ctr"/>
            <a:r>
              <a:rPr lang="fr-CH" altLang="ko-KR" sz="1200" b="1" dirty="0">
                <a:solidFill>
                  <a:schemeClr val="tx1">
                    <a:lumMod val="75000"/>
                    <a:lumOff val="25000"/>
                  </a:schemeClr>
                </a:solidFill>
                <a:cs typeface="Arial" pitchFamily="34" charset="0"/>
              </a:rPr>
              <a:t>État des lieux</a:t>
            </a:r>
          </a:p>
        </p:txBody>
      </p:sp>
      <p:grpSp>
        <p:nvGrpSpPr>
          <p:cNvPr id="18" name="Group 17">
            <a:extLst>
              <a:ext uri="{FF2B5EF4-FFF2-40B4-BE49-F238E27FC236}">
                <a16:creationId xmlns:a16="http://schemas.microsoft.com/office/drawing/2014/main" id="{BA91B1D2-7BC2-4376-9C14-2A304B24E16E}"/>
              </a:ext>
            </a:extLst>
          </p:cNvPr>
          <p:cNvGrpSpPr/>
          <p:nvPr/>
        </p:nvGrpSpPr>
        <p:grpSpPr>
          <a:xfrm>
            <a:off x="3297829" y="4171293"/>
            <a:ext cx="1368152" cy="830997"/>
            <a:chOff x="3324740" y="1715063"/>
            <a:chExt cx="1260140" cy="830997"/>
          </a:xfrm>
        </p:grpSpPr>
        <p:sp>
          <p:nvSpPr>
            <p:cNvPr id="19" name="TextBox 18">
              <a:extLst>
                <a:ext uri="{FF2B5EF4-FFF2-40B4-BE49-F238E27FC236}">
                  <a16:creationId xmlns:a16="http://schemas.microsoft.com/office/drawing/2014/main" id="{8690D0FB-292C-4704-8941-851B46A42A00}"/>
                </a:ext>
              </a:extLst>
            </p:cNvPr>
            <p:cNvSpPr txBox="1"/>
            <p:nvPr/>
          </p:nvSpPr>
          <p:spPr>
            <a:xfrm>
              <a:off x="3324740" y="1715063"/>
              <a:ext cx="1260140" cy="830997"/>
            </a:xfrm>
            <a:prstGeom prst="rect">
              <a:avLst/>
            </a:prstGeom>
            <a:noFill/>
          </p:spPr>
          <p:txBody>
            <a:bodyPr wrap="square" rtlCol="0">
              <a:spAutoFit/>
            </a:bodyPr>
            <a:lstStyle/>
            <a:p>
              <a:pPr algn="ctr"/>
              <a:r>
                <a:rPr lang="fr-CH" altLang="ko-KR" sz="1200" b="1" dirty="0">
                  <a:solidFill>
                    <a:schemeClr val="tx1">
                      <a:lumMod val="75000"/>
                      <a:lumOff val="25000"/>
                    </a:schemeClr>
                  </a:solidFill>
                  <a:cs typeface="Arial" pitchFamily="34" charset="0"/>
                </a:rPr>
                <a:t>Mise en place de l’équipe Environnement</a:t>
              </a:r>
            </a:p>
            <a:p>
              <a:pPr algn="ctr"/>
              <a:endParaRPr lang="ko-KR" altLang="en-US" sz="12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F86F0783-4B62-4472-AAA5-62D507E69057}"/>
                </a:ext>
              </a:extLst>
            </p:cNvPr>
            <p:cNvSpPr txBox="1"/>
            <p:nvPr/>
          </p:nvSpPr>
          <p:spPr>
            <a:xfrm>
              <a:off x="3324740" y="1992062"/>
              <a:ext cx="1260140"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21" name="Group 20">
            <a:extLst>
              <a:ext uri="{FF2B5EF4-FFF2-40B4-BE49-F238E27FC236}">
                <a16:creationId xmlns:a16="http://schemas.microsoft.com/office/drawing/2014/main" id="{2E7523C0-EDD4-4858-9E2B-4BC255030155}"/>
              </a:ext>
            </a:extLst>
          </p:cNvPr>
          <p:cNvGrpSpPr/>
          <p:nvPr/>
        </p:nvGrpSpPr>
        <p:grpSpPr>
          <a:xfrm>
            <a:off x="1353187" y="4171293"/>
            <a:ext cx="1368152" cy="646331"/>
            <a:chOff x="3324740" y="1715063"/>
            <a:chExt cx="1260140" cy="646331"/>
          </a:xfrm>
        </p:grpSpPr>
        <p:sp>
          <p:nvSpPr>
            <p:cNvPr id="22" name="TextBox 21">
              <a:extLst>
                <a:ext uri="{FF2B5EF4-FFF2-40B4-BE49-F238E27FC236}">
                  <a16:creationId xmlns:a16="http://schemas.microsoft.com/office/drawing/2014/main" id="{C1BD41E3-9A2D-4686-88C0-43CC7257D9F5}"/>
                </a:ext>
              </a:extLst>
            </p:cNvPr>
            <p:cNvSpPr txBox="1"/>
            <p:nvPr/>
          </p:nvSpPr>
          <p:spPr>
            <a:xfrm>
              <a:off x="3324740" y="1715063"/>
              <a:ext cx="1260140" cy="646331"/>
            </a:xfrm>
            <a:prstGeom prst="rect">
              <a:avLst/>
            </a:prstGeom>
            <a:noFill/>
          </p:spPr>
          <p:txBody>
            <a:bodyPr wrap="square" rtlCol="0">
              <a:spAutoFit/>
            </a:bodyPr>
            <a:lstStyle/>
            <a:p>
              <a:pPr algn="ctr"/>
              <a:r>
                <a:rPr lang="fr-CH" altLang="ko-KR" sz="1200" b="1" dirty="0">
                  <a:solidFill>
                    <a:schemeClr val="tx1">
                      <a:lumMod val="75000"/>
                      <a:lumOff val="25000"/>
                    </a:schemeClr>
                  </a:solidFill>
                  <a:cs typeface="Arial" pitchFamily="34" charset="0"/>
                </a:rPr>
                <a:t>Prise de décision et planification</a:t>
              </a:r>
            </a:p>
          </p:txBody>
        </p:sp>
        <p:sp>
          <p:nvSpPr>
            <p:cNvPr id="23" name="TextBox 22">
              <a:extLst>
                <a:ext uri="{FF2B5EF4-FFF2-40B4-BE49-F238E27FC236}">
                  <a16:creationId xmlns:a16="http://schemas.microsoft.com/office/drawing/2014/main" id="{471598E3-7693-4C3A-AF13-719DB529E21B}"/>
                </a:ext>
              </a:extLst>
            </p:cNvPr>
            <p:cNvSpPr txBox="1"/>
            <p:nvPr/>
          </p:nvSpPr>
          <p:spPr>
            <a:xfrm>
              <a:off x="3324740" y="1992062"/>
              <a:ext cx="1260140"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sp>
        <p:nvSpPr>
          <p:cNvPr id="24" name="Oval 23">
            <a:extLst>
              <a:ext uri="{FF2B5EF4-FFF2-40B4-BE49-F238E27FC236}">
                <a16:creationId xmlns:a16="http://schemas.microsoft.com/office/drawing/2014/main" id="{7242A3EE-4F68-4E04-80EB-C9C4DFEC2999}"/>
              </a:ext>
            </a:extLst>
          </p:cNvPr>
          <p:cNvSpPr/>
          <p:nvPr/>
        </p:nvSpPr>
        <p:spPr>
          <a:xfrm>
            <a:off x="1775463" y="3527372"/>
            <a:ext cx="523600" cy="487900"/>
          </a:xfrm>
          <a:prstGeom prst="ellipse">
            <a:avLst/>
          </a:prstGeom>
          <a:solidFill>
            <a:schemeClr val="accent6">
              <a:lumMod val="40000"/>
              <a:lumOff val="6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bg1"/>
                </a:solidFill>
              </a:rPr>
              <a:t>01</a:t>
            </a:r>
            <a:endParaRPr lang="ko-KR" altLang="en-US" sz="1200" b="1" dirty="0">
              <a:solidFill>
                <a:schemeClr val="bg1"/>
              </a:solidFill>
            </a:endParaRPr>
          </a:p>
        </p:txBody>
      </p:sp>
      <p:sp>
        <p:nvSpPr>
          <p:cNvPr id="25" name="Oval 24">
            <a:extLst>
              <a:ext uri="{FF2B5EF4-FFF2-40B4-BE49-F238E27FC236}">
                <a16:creationId xmlns:a16="http://schemas.microsoft.com/office/drawing/2014/main" id="{C77646C6-D9E9-4422-9442-54B315603350}"/>
              </a:ext>
            </a:extLst>
          </p:cNvPr>
          <p:cNvSpPr/>
          <p:nvPr/>
        </p:nvSpPr>
        <p:spPr>
          <a:xfrm>
            <a:off x="5855247" y="3527372"/>
            <a:ext cx="523600" cy="487900"/>
          </a:xfrm>
          <a:prstGeom prst="ellipse">
            <a:avLst/>
          </a:prstGeom>
          <a:solidFill>
            <a:schemeClr val="accent6">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bg1"/>
                </a:solidFill>
              </a:rPr>
              <a:t>03</a:t>
            </a:r>
            <a:endParaRPr lang="ko-KR" altLang="en-US" sz="1200" b="1" dirty="0">
              <a:solidFill>
                <a:schemeClr val="bg1"/>
              </a:solidFill>
            </a:endParaRPr>
          </a:p>
        </p:txBody>
      </p:sp>
      <p:sp>
        <p:nvSpPr>
          <p:cNvPr id="26" name="Oval 25">
            <a:extLst>
              <a:ext uri="{FF2B5EF4-FFF2-40B4-BE49-F238E27FC236}">
                <a16:creationId xmlns:a16="http://schemas.microsoft.com/office/drawing/2014/main" id="{B6635411-EEBB-4AE5-8419-C59914637582}"/>
              </a:ext>
            </a:extLst>
          </p:cNvPr>
          <p:cNvSpPr/>
          <p:nvPr/>
        </p:nvSpPr>
        <p:spPr>
          <a:xfrm>
            <a:off x="7980864" y="3527372"/>
            <a:ext cx="523600" cy="487900"/>
          </a:xfrm>
          <a:prstGeom prst="ellipse">
            <a:avLst/>
          </a:prstGeom>
          <a:solidFill>
            <a:schemeClr val="accent6">
              <a:lumMod val="5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bg1"/>
                </a:solidFill>
              </a:rPr>
              <a:t>04</a:t>
            </a:r>
            <a:endParaRPr lang="ko-KR" altLang="en-US" sz="1200" b="1" dirty="0">
              <a:solidFill>
                <a:schemeClr val="bg1"/>
              </a:solidFill>
            </a:endParaRPr>
          </a:p>
        </p:txBody>
      </p:sp>
      <p:sp>
        <p:nvSpPr>
          <p:cNvPr id="27" name="Oval 26">
            <a:extLst>
              <a:ext uri="{FF2B5EF4-FFF2-40B4-BE49-F238E27FC236}">
                <a16:creationId xmlns:a16="http://schemas.microsoft.com/office/drawing/2014/main" id="{4031797A-2C85-45F9-A563-75B313493358}"/>
              </a:ext>
            </a:extLst>
          </p:cNvPr>
          <p:cNvSpPr/>
          <p:nvPr/>
        </p:nvSpPr>
        <p:spPr>
          <a:xfrm>
            <a:off x="9935030" y="3527372"/>
            <a:ext cx="523600" cy="487900"/>
          </a:xfrm>
          <a:prstGeom prst="ellipse">
            <a:avLst/>
          </a:prstGeom>
          <a:solidFill>
            <a:schemeClr val="accent6">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bg1"/>
                </a:solidFill>
              </a:rPr>
              <a:t>05</a:t>
            </a:r>
            <a:endParaRPr lang="ko-KR" altLang="en-US" sz="1200" b="1" dirty="0">
              <a:solidFill>
                <a:schemeClr val="bg1"/>
              </a:solidFill>
            </a:endParaRPr>
          </a:p>
        </p:txBody>
      </p:sp>
      <p:sp>
        <p:nvSpPr>
          <p:cNvPr id="28" name="Oval 27">
            <a:extLst>
              <a:ext uri="{FF2B5EF4-FFF2-40B4-BE49-F238E27FC236}">
                <a16:creationId xmlns:a16="http://schemas.microsoft.com/office/drawing/2014/main" id="{343AB3C6-A3EA-464B-AE59-CBE283EAAEF1}"/>
              </a:ext>
            </a:extLst>
          </p:cNvPr>
          <p:cNvSpPr/>
          <p:nvPr/>
        </p:nvSpPr>
        <p:spPr>
          <a:xfrm>
            <a:off x="3720105" y="3527372"/>
            <a:ext cx="523600" cy="487900"/>
          </a:xfrm>
          <a:prstGeom prst="ellipse">
            <a:avLst/>
          </a:prstGeom>
          <a:solidFill>
            <a:srgbClr val="92D050">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bg1"/>
                </a:solidFill>
              </a:rPr>
              <a:t>02</a:t>
            </a:r>
            <a:endParaRPr lang="ko-KR" altLang="en-US" sz="1200" b="1" dirty="0">
              <a:solidFill>
                <a:schemeClr val="bg1"/>
              </a:solidFill>
            </a:endParaRPr>
          </a:p>
        </p:txBody>
      </p:sp>
      <p:sp>
        <p:nvSpPr>
          <p:cNvPr id="30" name="Rectangle 16">
            <a:extLst>
              <a:ext uri="{FF2B5EF4-FFF2-40B4-BE49-F238E27FC236}">
                <a16:creationId xmlns:a16="http://schemas.microsoft.com/office/drawing/2014/main" id="{DB035922-E166-4954-BCB2-7199EEFBDD58}"/>
              </a:ext>
            </a:extLst>
          </p:cNvPr>
          <p:cNvSpPr/>
          <p:nvPr/>
        </p:nvSpPr>
        <p:spPr>
          <a:xfrm rot="2700000">
            <a:off x="3001379" y="1193218"/>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ectangle 9">
            <a:extLst>
              <a:ext uri="{FF2B5EF4-FFF2-40B4-BE49-F238E27FC236}">
                <a16:creationId xmlns:a16="http://schemas.microsoft.com/office/drawing/2014/main" id="{DCA978FA-F7B3-4F7A-85BA-3C4AD7110637}"/>
              </a:ext>
            </a:extLst>
          </p:cNvPr>
          <p:cNvSpPr/>
          <p:nvPr/>
        </p:nvSpPr>
        <p:spPr>
          <a:xfrm>
            <a:off x="1900993" y="2450997"/>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36">
            <a:extLst>
              <a:ext uri="{FF2B5EF4-FFF2-40B4-BE49-F238E27FC236}">
                <a16:creationId xmlns:a16="http://schemas.microsoft.com/office/drawing/2014/main" id="{7934AD96-7E5B-4A1B-A90F-74879EF50B9E}"/>
              </a:ext>
            </a:extLst>
          </p:cNvPr>
          <p:cNvSpPr/>
          <p:nvPr/>
        </p:nvSpPr>
        <p:spPr>
          <a:xfrm>
            <a:off x="8083058" y="2442460"/>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Oval 21">
            <a:extLst>
              <a:ext uri="{FF2B5EF4-FFF2-40B4-BE49-F238E27FC236}">
                <a16:creationId xmlns:a16="http://schemas.microsoft.com/office/drawing/2014/main" id="{08EC79B5-BCB7-4986-9F28-7B53C88E8A87}"/>
              </a:ext>
            </a:extLst>
          </p:cNvPr>
          <p:cNvSpPr>
            <a:spLocks noChangeAspect="1"/>
          </p:cNvSpPr>
          <p:nvPr/>
        </p:nvSpPr>
        <p:spPr>
          <a:xfrm>
            <a:off x="10035346" y="2421646"/>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Block Arc 14">
            <a:extLst>
              <a:ext uri="{FF2B5EF4-FFF2-40B4-BE49-F238E27FC236}">
                <a16:creationId xmlns:a16="http://schemas.microsoft.com/office/drawing/2014/main" id="{4636F02F-902C-4ECB-8D0D-44762A853613}"/>
              </a:ext>
            </a:extLst>
          </p:cNvPr>
          <p:cNvSpPr/>
          <p:nvPr/>
        </p:nvSpPr>
        <p:spPr>
          <a:xfrm rot="16200000">
            <a:off x="5728813" y="2200298"/>
            <a:ext cx="776468" cy="77697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6" name="Round Same Side Corner Rectangle 8">
            <a:extLst>
              <a:ext uri="{FF2B5EF4-FFF2-40B4-BE49-F238E27FC236}">
                <a16:creationId xmlns:a16="http://schemas.microsoft.com/office/drawing/2014/main" id="{AEFFB413-2432-5D48-8F50-F42825B55D6E}"/>
              </a:ext>
            </a:extLst>
          </p:cNvPr>
          <p:cNvSpPr/>
          <p:nvPr/>
        </p:nvSpPr>
        <p:spPr>
          <a:xfrm>
            <a:off x="3651681" y="2272319"/>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ound Same Side Corner Rectangle 20">
            <a:extLst>
              <a:ext uri="{FF2B5EF4-FFF2-40B4-BE49-F238E27FC236}">
                <a16:creationId xmlns:a16="http://schemas.microsoft.com/office/drawing/2014/main" id="{46FC6699-8FD1-D34D-A53F-60F2B109D0E5}"/>
              </a:ext>
            </a:extLst>
          </p:cNvPr>
          <p:cNvSpPr/>
          <p:nvPr/>
        </p:nvSpPr>
        <p:spPr>
          <a:xfrm rot="10800000">
            <a:off x="3977548" y="2266745"/>
            <a:ext cx="312480" cy="667440"/>
          </a:xfrm>
          <a:custGeom>
            <a:avLst/>
            <a:gdLst/>
            <a:ahLst/>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38" name="Image 37">
            <a:extLst>
              <a:ext uri="{FF2B5EF4-FFF2-40B4-BE49-F238E27FC236}">
                <a16:creationId xmlns:a16="http://schemas.microsoft.com/office/drawing/2014/main" id="{CD1FB14D-B904-2442-9C70-8D3320562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185" y="141686"/>
            <a:ext cx="902114" cy="896657"/>
          </a:xfrm>
          <a:prstGeom prst="rect">
            <a:avLst/>
          </a:prstGeom>
        </p:spPr>
      </p:pic>
      <p:pic>
        <p:nvPicPr>
          <p:cNvPr id="11" name="Image 10">
            <a:extLst>
              <a:ext uri="{FF2B5EF4-FFF2-40B4-BE49-F238E27FC236}">
                <a16:creationId xmlns:a16="http://schemas.microsoft.com/office/drawing/2014/main" id="{FEBCD437-0754-F446-BC4C-36C051DC6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4802" y="216823"/>
            <a:ext cx="2867656" cy="886904"/>
          </a:xfrm>
          <a:prstGeom prst="rect">
            <a:avLst/>
          </a:prstGeom>
        </p:spPr>
      </p:pic>
    </p:spTree>
    <p:extLst>
      <p:ext uri="{BB962C8B-B14F-4D97-AF65-F5344CB8AC3E}">
        <p14:creationId xmlns:p14="http://schemas.microsoft.com/office/powerpoint/2010/main" val="130978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4294967295"/>
          </p:nvPr>
        </p:nvSpPr>
        <p:spPr>
          <a:xfrm>
            <a:off x="619125" y="339725"/>
            <a:ext cx="11572875" cy="723900"/>
          </a:xfrm>
        </p:spPr>
        <p:txBody>
          <a:bodyPr/>
          <a:lstStyle/>
          <a:p>
            <a:pPr marL="0" indent="0">
              <a:buNone/>
            </a:pPr>
            <a:r>
              <a:rPr lang="en-US" dirty="0"/>
              <a:t>Les 10 étapes du Coq vert</a:t>
            </a:r>
          </a:p>
        </p:txBody>
      </p:sp>
      <p:cxnSp>
        <p:nvCxnSpPr>
          <p:cNvPr id="3" name="Straight Arrow Connector 2">
            <a:extLst>
              <a:ext uri="{FF2B5EF4-FFF2-40B4-BE49-F238E27FC236}">
                <a16:creationId xmlns:a16="http://schemas.microsoft.com/office/drawing/2014/main" id="{684A3FCF-B493-4F04-A844-947B2203DBE7}"/>
              </a:ext>
            </a:extLst>
          </p:cNvPr>
          <p:cNvCxnSpPr>
            <a:cxnSpLocks/>
          </p:cNvCxnSpPr>
          <p:nvPr/>
        </p:nvCxnSpPr>
        <p:spPr>
          <a:xfrm>
            <a:off x="904876" y="2727126"/>
            <a:ext cx="10410825" cy="0"/>
          </a:xfrm>
          <a:prstGeom prst="straightConnector1">
            <a:avLst/>
          </a:prstGeom>
          <a:ln w="28575">
            <a:solidFill>
              <a:schemeClr val="tx1">
                <a:lumMod val="65000"/>
                <a:lumOff val="3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 name="Rounded Rectangle 3">
            <a:extLst>
              <a:ext uri="{FF2B5EF4-FFF2-40B4-BE49-F238E27FC236}">
                <a16:creationId xmlns:a16="http://schemas.microsoft.com/office/drawing/2014/main" id="{ACEB7D71-72D5-4A4C-99AD-348DEFFB3EB8}"/>
              </a:ext>
            </a:extLst>
          </p:cNvPr>
          <p:cNvSpPr/>
          <p:nvPr/>
        </p:nvSpPr>
        <p:spPr>
          <a:xfrm>
            <a:off x="1497263" y="2065200"/>
            <a:ext cx="1080000" cy="1080000"/>
          </a:xfrm>
          <a:prstGeom prst="round2DiagRect">
            <a:avLst>
              <a:gd name="adj1" fmla="val 23924"/>
              <a:gd name="adj2" fmla="val 0"/>
            </a:avLst>
          </a:prstGeom>
          <a:solidFill>
            <a:schemeClr val="accent1">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ounded Rectangle 4">
            <a:extLst>
              <a:ext uri="{FF2B5EF4-FFF2-40B4-BE49-F238E27FC236}">
                <a16:creationId xmlns:a16="http://schemas.microsoft.com/office/drawing/2014/main" id="{3A59AAE5-3122-4B1D-AD8D-A95B5857083E}"/>
              </a:ext>
            </a:extLst>
          </p:cNvPr>
          <p:cNvSpPr/>
          <p:nvPr/>
        </p:nvSpPr>
        <p:spPr>
          <a:xfrm>
            <a:off x="3357812" y="1975858"/>
            <a:ext cx="1258686" cy="1258686"/>
          </a:xfrm>
          <a:prstGeom prst="round2DiagRect">
            <a:avLst>
              <a:gd name="adj1" fmla="val 25661"/>
              <a:gd name="adj2" fmla="val 0"/>
            </a:avLst>
          </a:prstGeom>
          <a:solidFill>
            <a:schemeClr val="accent1">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5">
            <a:extLst>
              <a:ext uri="{FF2B5EF4-FFF2-40B4-BE49-F238E27FC236}">
                <a16:creationId xmlns:a16="http://schemas.microsoft.com/office/drawing/2014/main" id="{6324DA81-D044-4D74-8418-93103CB0CF6C}"/>
              </a:ext>
            </a:extLst>
          </p:cNvPr>
          <p:cNvSpPr/>
          <p:nvPr/>
        </p:nvSpPr>
        <p:spPr>
          <a:xfrm>
            <a:off x="5397047" y="1885200"/>
            <a:ext cx="1440000" cy="1440000"/>
          </a:xfrm>
          <a:prstGeom prst="round2DiagRect">
            <a:avLst>
              <a:gd name="adj1" fmla="val 24529"/>
              <a:gd name="adj2" fmla="val 0"/>
            </a:avLst>
          </a:prstGeom>
          <a:solidFill>
            <a:schemeClr val="accent1">
              <a:lumMod val="60000"/>
              <a:lumOff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6">
            <a:extLst>
              <a:ext uri="{FF2B5EF4-FFF2-40B4-BE49-F238E27FC236}">
                <a16:creationId xmlns:a16="http://schemas.microsoft.com/office/drawing/2014/main" id="{09EE315D-673B-47E1-AE9E-6684B7632C55}"/>
              </a:ext>
            </a:extLst>
          </p:cNvPr>
          <p:cNvSpPr/>
          <p:nvPr/>
        </p:nvSpPr>
        <p:spPr>
          <a:xfrm>
            <a:off x="7617596" y="1975858"/>
            <a:ext cx="1258686" cy="1258686"/>
          </a:xfrm>
          <a:prstGeom prst="round2DiagRect">
            <a:avLst>
              <a:gd name="adj1" fmla="val 28429"/>
              <a:gd name="adj2" fmla="val 0"/>
            </a:avLst>
          </a:prstGeom>
          <a:solidFill>
            <a:schemeClr val="accent1">
              <a:lumMod val="7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7">
            <a:extLst>
              <a:ext uri="{FF2B5EF4-FFF2-40B4-BE49-F238E27FC236}">
                <a16:creationId xmlns:a16="http://schemas.microsoft.com/office/drawing/2014/main" id="{CEF6E1DA-8C4B-4C95-B034-B7E7B2F5566E}"/>
              </a:ext>
            </a:extLst>
          </p:cNvPr>
          <p:cNvSpPr/>
          <p:nvPr/>
        </p:nvSpPr>
        <p:spPr>
          <a:xfrm>
            <a:off x="9547364" y="1975857"/>
            <a:ext cx="1258686" cy="1258677"/>
          </a:xfrm>
          <a:prstGeom prst="round2DiagRect">
            <a:avLst>
              <a:gd name="adj1" fmla="val 24730"/>
              <a:gd name="adj2" fmla="val 0"/>
            </a:avLst>
          </a:prstGeom>
          <a:solidFill>
            <a:schemeClr val="accent1">
              <a:lumMod val="5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TextBox 9">
            <a:extLst>
              <a:ext uri="{FF2B5EF4-FFF2-40B4-BE49-F238E27FC236}">
                <a16:creationId xmlns:a16="http://schemas.microsoft.com/office/drawing/2014/main" id="{672C3854-D9E0-4C6D-9851-4E927579E62B}"/>
              </a:ext>
            </a:extLst>
          </p:cNvPr>
          <p:cNvSpPr txBox="1"/>
          <p:nvPr/>
        </p:nvSpPr>
        <p:spPr>
          <a:xfrm>
            <a:off x="5432971" y="4171293"/>
            <a:ext cx="1368152" cy="830997"/>
          </a:xfrm>
          <a:prstGeom prst="rect">
            <a:avLst/>
          </a:prstGeom>
          <a:noFill/>
        </p:spPr>
        <p:txBody>
          <a:bodyPr wrap="square" rtlCol="0">
            <a:spAutoFit/>
          </a:bodyPr>
          <a:lstStyle/>
          <a:p>
            <a:pPr algn="ctr"/>
            <a:r>
              <a:rPr lang="fr-CH" altLang="ko-KR" sz="1200" b="1" dirty="0">
                <a:solidFill>
                  <a:schemeClr val="tx1">
                    <a:lumMod val="75000"/>
                    <a:lumOff val="25000"/>
                  </a:schemeClr>
                </a:solidFill>
                <a:cs typeface="Arial" pitchFamily="34" charset="0"/>
              </a:rPr>
              <a:t>Rédaction du rapport </a:t>
            </a:r>
            <a:r>
              <a:rPr lang="fr-CH" altLang="ko-KR" sz="1200" b="1" dirty="0" err="1">
                <a:solidFill>
                  <a:schemeClr val="tx1">
                    <a:lumMod val="75000"/>
                    <a:lumOff val="25000"/>
                  </a:schemeClr>
                </a:solidFill>
                <a:cs typeface="Arial" pitchFamily="34" charset="0"/>
              </a:rPr>
              <a:t>environnemen-tal</a:t>
            </a:r>
            <a:endParaRPr lang="fr-CH" altLang="ko-KR" sz="12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2524AADB-3AD7-47DC-8DCC-30A62B09D7F7}"/>
              </a:ext>
            </a:extLst>
          </p:cNvPr>
          <p:cNvSpPr txBox="1"/>
          <p:nvPr/>
        </p:nvSpPr>
        <p:spPr>
          <a:xfrm>
            <a:off x="9512754" y="4171293"/>
            <a:ext cx="1368152" cy="276999"/>
          </a:xfrm>
          <a:prstGeom prst="rect">
            <a:avLst/>
          </a:prstGeom>
          <a:noFill/>
        </p:spPr>
        <p:txBody>
          <a:bodyPr wrap="square" rtlCol="0">
            <a:spAutoFit/>
          </a:bodyPr>
          <a:lstStyle/>
          <a:p>
            <a:pPr algn="ctr"/>
            <a:r>
              <a:rPr lang="fr-CH" altLang="ko-KR" sz="1200" b="1" dirty="0">
                <a:solidFill>
                  <a:schemeClr val="tx1">
                    <a:lumMod val="75000"/>
                    <a:lumOff val="25000"/>
                  </a:schemeClr>
                </a:solidFill>
                <a:cs typeface="Arial" pitchFamily="34" charset="0"/>
              </a:rPr>
              <a:t>Certification</a:t>
            </a:r>
          </a:p>
        </p:txBody>
      </p:sp>
      <p:sp>
        <p:nvSpPr>
          <p:cNvPr id="16" name="TextBox 15">
            <a:extLst>
              <a:ext uri="{FF2B5EF4-FFF2-40B4-BE49-F238E27FC236}">
                <a16:creationId xmlns:a16="http://schemas.microsoft.com/office/drawing/2014/main" id="{5EB2DF63-1F19-4FEA-A663-2AAF6D9F20D8}"/>
              </a:ext>
            </a:extLst>
          </p:cNvPr>
          <p:cNvSpPr txBox="1"/>
          <p:nvPr/>
        </p:nvSpPr>
        <p:spPr>
          <a:xfrm>
            <a:off x="7558588" y="4171293"/>
            <a:ext cx="1368152" cy="276999"/>
          </a:xfrm>
          <a:prstGeom prst="rect">
            <a:avLst/>
          </a:prstGeom>
          <a:noFill/>
        </p:spPr>
        <p:txBody>
          <a:bodyPr wrap="square" rtlCol="0">
            <a:spAutoFit/>
          </a:bodyPr>
          <a:lstStyle/>
          <a:p>
            <a:pPr algn="ctr"/>
            <a:r>
              <a:rPr lang="fr-CH" altLang="ko-KR" sz="1200" b="1" dirty="0">
                <a:solidFill>
                  <a:schemeClr val="tx1">
                    <a:lumMod val="75000"/>
                    <a:lumOff val="25000"/>
                  </a:schemeClr>
                </a:solidFill>
                <a:cs typeface="Arial" pitchFamily="34" charset="0"/>
              </a:rPr>
              <a:t>Audit interne</a:t>
            </a:r>
          </a:p>
        </p:txBody>
      </p:sp>
      <p:sp>
        <p:nvSpPr>
          <p:cNvPr id="19" name="TextBox 18">
            <a:extLst>
              <a:ext uri="{FF2B5EF4-FFF2-40B4-BE49-F238E27FC236}">
                <a16:creationId xmlns:a16="http://schemas.microsoft.com/office/drawing/2014/main" id="{8690D0FB-292C-4704-8941-851B46A42A00}"/>
              </a:ext>
            </a:extLst>
          </p:cNvPr>
          <p:cNvSpPr txBox="1"/>
          <p:nvPr/>
        </p:nvSpPr>
        <p:spPr>
          <a:xfrm>
            <a:off x="3297829" y="4171293"/>
            <a:ext cx="1368152" cy="1015663"/>
          </a:xfrm>
          <a:prstGeom prst="rect">
            <a:avLst/>
          </a:prstGeom>
          <a:noFill/>
        </p:spPr>
        <p:txBody>
          <a:bodyPr wrap="square" rtlCol="0">
            <a:spAutoFit/>
          </a:bodyPr>
          <a:lstStyle/>
          <a:p>
            <a:pPr algn="ctr"/>
            <a:r>
              <a:rPr lang="fr-CH" altLang="ko-KR" sz="1200" b="1" dirty="0">
                <a:solidFill>
                  <a:schemeClr val="tx1">
                    <a:lumMod val="75000"/>
                    <a:lumOff val="25000"/>
                  </a:schemeClr>
                </a:solidFill>
                <a:cs typeface="Arial" pitchFamily="34" charset="0"/>
              </a:rPr>
              <a:t>Mise en place d’un système de gestion </a:t>
            </a:r>
            <a:r>
              <a:rPr lang="fr-CH" altLang="ko-KR" sz="1200" b="1" dirty="0" err="1">
                <a:solidFill>
                  <a:schemeClr val="tx1">
                    <a:lumMod val="75000"/>
                    <a:lumOff val="25000"/>
                  </a:schemeClr>
                </a:solidFill>
                <a:cs typeface="Arial" pitchFamily="34" charset="0"/>
              </a:rPr>
              <a:t>environnemen-tal</a:t>
            </a:r>
            <a:endParaRPr lang="ko-KR" altLang="en-US" sz="1200" b="1" dirty="0">
              <a:solidFill>
                <a:schemeClr val="tx1">
                  <a:lumMod val="75000"/>
                  <a:lumOff val="25000"/>
                </a:schemeClr>
              </a:solidFill>
              <a:cs typeface="Arial" pitchFamily="34" charset="0"/>
            </a:endParaRPr>
          </a:p>
        </p:txBody>
      </p:sp>
      <p:grpSp>
        <p:nvGrpSpPr>
          <p:cNvPr id="21" name="Group 20">
            <a:extLst>
              <a:ext uri="{FF2B5EF4-FFF2-40B4-BE49-F238E27FC236}">
                <a16:creationId xmlns:a16="http://schemas.microsoft.com/office/drawing/2014/main" id="{2E7523C0-EDD4-4858-9E2B-4BC255030155}"/>
              </a:ext>
            </a:extLst>
          </p:cNvPr>
          <p:cNvGrpSpPr/>
          <p:nvPr/>
        </p:nvGrpSpPr>
        <p:grpSpPr>
          <a:xfrm>
            <a:off x="1353187" y="4171293"/>
            <a:ext cx="1368152" cy="830997"/>
            <a:chOff x="3324740" y="1715063"/>
            <a:chExt cx="1260140" cy="830997"/>
          </a:xfrm>
        </p:grpSpPr>
        <p:sp>
          <p:nvSpPr>
            <p:cNvPr id="22" name="TextBox 21">
              <a:extLst>
                <a:ext uri="{FF2B5EF4-FFF2-40B4-BE49-F238E27FC236}">
                  <a16:creationId xmlns:a16="http://schemas.microsoft.com/office/drawing/2014/main" id="{C1BD41E3-9A2D-4686-88C0-43CC7257D9F5}"/>
                </a:ext>
              </a:extLst>
            </p:cNvPr>
            <p:cNvSpPr txBox="1"/>
            <p:nvPr/>
          </p:nvSpPr>
          <p:spPr>
            <a:xfrm>
              <a:off x="3324740" y="1715063"/>
              <a:ext cx="1260140" cy="830997"/>
            </a:xfrm>
            <a:prstGeom prst="rect">
              <a:avLst/>
            </a:prstGeom>
            <a:noFill/>
          </p:spPr>
          <p:txBody>
            <a:bodyPr wrap="square" rtlCol="0">
              <a:spAutoFit/>
            </a:bodyPr>
            <a:lstStyle/>
            <a:p>
              <a:pPr algn="ctr"/>
              <a:r>
                <a:rPr lang="fr-CH" altLang="ko-KR" sz="1200" b="1" dirty="0">
                  <a:solidFill>
                    <a:schemeClr val="tx1">
                      <a:lumMod val="75000"/>
                      <a:lumOff val="25000"/>
                    </a:schemeClr>
                  </a:solidFill>
                  <a:cs typeface="Arial" pitchFamily="34" charset="0"/>
                </a:rPr>
                <a:t>Rédaction du programme </a:t>
              </a:r>
              <a:r>
                <a:rPr lang="fr-CH" altLang="ko-KR" sz="1200" b="1" dirty="0" err="1">
                  <a:solidFill>
                    <a:schemeClr val="tx1">
                      <a:lumMod val="75000"/>
                      <a:lumOff val="25000"/>
                    </a:schemeClr>
                  </a:solidFill>
                  <a:cs typeface="Arial" pitchFamily="34" charset="0"/>
                </a:rPr>
                <a:t>environnemen-tal</a:t>
              </a:r>
              <a:endParaRPr lang="fr-CH" altLang="ko-KR" sz="12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471598E3-7693-4C3A-AF13-719DB529E21B}"/>
                </a:ext>
              </a:extLst>
            </p:cNvPr>
            <p:cNvSpPr txBox="1"/>
            <p:nvPr/>
          </p:nvSpPr>
          <p:spPr>
            <a:xfrm>
              <a:off x="3324740" y="1992062"/>
              <a:ext cx="1260140"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sp>
        <p:nvSpPr>
          <p:cNvPr id="24" name="Oval 23">
            <a:extLst>
              <a:ext uri="{FF2B5EF4-FFF2-40B4-BE49-F238E27FC236}">
                <a16:creationId xmlns:a16="http://schemas.microsoft.com/office/drawing/2014/main" id="{7242A3EE-4F68-4E04-80EB-C9C4DFEC2999}"/>
              </a:ext>
            </a:extLst>
          </p:cNvPr>
          <p:cNvSpPr/>
          <p:nvPr/>
        </p:nvSpPr>
        <p:spPr>
          <a:xfrm>
            <a:off x="1775463" y="3527372"/>
            <a:ext cx="523600" cy="487900"/>
          </a:xfrm>
          <a:prstGeom prst="ellipse">
            <a:avLst/>
          </a:prstGeom>
          <a:solidFill>
            <a:schemeClr val="accent5">
              <a:lumMod val="20000"/>
              <a:lumOff val="8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bg1"/>
                </a:solidFill>
              </a:rPr>
              <a:t>06</a:t>
            </a:r>
            <a:endParaRPr lang="ko-KR" altLang="en-US" sz="1200" b="1" dirty="0">
              <a:solidFill>
                <a:schemeClr val="bg1"/>
              </a:solidFill>
            </a:endParaRPr>
          </a:p>
        </p:txBody>
      </p:sp>
      <p:sp>
        <p:nvSpPr>
          <p:cNvPr id="25" name="Oval 24">
            <a:extLst>
              <a:ext uri="{FF2B5EF4-FFF2-40B4-BE49-F238E27FC236}">
                <a16:creationId xmlns:a16="http://schemas.microsoft.com/office/drawing/2014/main" id="{C77646C6-D9E9-4422-9442-54B315603350}"/>
              </a:ext>
            </a:extLst>
          </p:cNvPr>
          <p:cNvSpPr/>
          <p:nvPr/>
        </p:nvSpPr>
        <p:spPr>
          <a:xfrm>
            <a:off x="5855247" y="3527372"/>
            <a:ext cx="523600" cy="487900"/>
          </a:xfrm>
          <a:prstGeom prst="ellipse">
            <a:avLst/>
          </a:prstGeom>
          <a:solidFill>
            <a:schemeClr val="accent1">
              <a:lumMod val="60000"/>
              <a:lumOff val="4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bg1"/>
                </a:solidFill>
              </a:rPr>
              <a:t>08</a:t>
            </a:r>
            <a:endParaRPr lang="ko-KR" altLang="en-US" sz="1200" b="1" dirty="0">
              <a:solidFill>
                <a:schemeClr val="bg1"/>
              </a:solidFill>
            </a:endParaRPr>
          </a:p>
        </p:txBody>
      </p:sp>
      <p:sp>
        <p:nvSpPr>
          <p:cNvPr id="26" name="Oval 25">
            <a:extLst>
              <a:ext uri="{FF2B5EF4-FFF2-40B4-BE49-F238E27FC236}">
                <a16:creationId xmlns:a16="http://schemas.microsoft.com/office/drawing/2014/main" id="{B6635411-EEBB-4AE5-8419-C59914637582}"/>
              </a:ext>
            </a:extLst>
          </p:cNvPr>
          <p:cNvSpPr/>
          <p:nvPr/>
        </p:nvSpPr>
        <p:spPr>
          <a:xfrm>
            <a:off x="7980864" y="3527372"/>
            <a:ext cx="523600" cy="487900"/>
          </a:xfrm>
          <a:prstGeom prst="ellipse">
            <a:avLst/>
          </a:prstGeom>
          <a:solidFill>
            <a:schemeClr val="accent1">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bg1"/>
                </a:solidFill>
              </a:rPr>
              <a:t>09</a:t>
            </a:r>
            <a:endParaRPr lang="ko-KR" altLang="en-US" sz="1200" b="1" dirty="0">
              <a:solidFill>
                <a:schemeClr val="bg1"/>
              </a:solidFill>
            </a:endParaRPr>
          </a:p>
        </p:txBody>
      </p:sp>
      <p:sp>
        <p:nvSpPr>
          <p:cNvPr id="27" name="Oval 26">
            <a:extLst>
              <a:ext uri="{FF2B5EF4-FFF2-40B4-BE49-F238E27FC236}">
                <a16:creationId xmlns:a16="http://schemas.microsoft.com/office/drawing/2014/main" id="{4031797A-2C85-45F9-A563-75B313493358}"/>
              </a:ext>
            </a:extLst>
          </p:cNvPr>
          <p:cNvSpPr/>
          <p:nvPr/>
        </p:nvSpPr>
        <p:spPr>
          <a:xfrm>
            <a:off x="9935030" y="3527372"/>
            <a:ext cx="523600" cy="487900"/>
          </a:xfrm>
          <a:prstGeom prst="ellipse">
            <a:avLst/>
          </a:prstGeom>
          <a:solidFill>
            <a:schemeClr val="accent1">
              <a:lumMod val="5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bg1"/>
                </a:solidFill>
              </a:rPr>
              <a:t>10</a:t>
            </a:r>
            <a:endParaRPr lang="ko-KR" altLang="en-US" sz="1200" b="1" dirty="0">
              <a:solidFill>
                <a:schemeClr val="bg1"/>
              </a:solidFill>
            </a:endParaRPr>
          </a:p>
        </p:txBody>
      </p:sp>
      <p:sp>
        <p:nvSpPr>
          <p:cNvPr id="28" name="Oval 27">
            <a:extLst>
              <a:ext uri="{FF2B5EF4-FFF2-40B4-BE49-F238E27FC236}">
                <a16:creationId xmlns:a16="http://schemas.microsoft.com/office/drawing/2014/main" id="{343AB3C6-A3EA-464B-AE59-CBE283EAAEF1}"/>
              </a:ext>
            </a:extLst>
          </p:cNvPr>
          <p:cNvSpPr/>
          <p:nvPr/>
        </p:nvSpPr>
        <p:spPr>
          <a:xfrm>
            <a:off x="3720105" y="3527372"/>
            <a:ext cx="523600" cy="487900"/>
          </a:xfrm>
          <a:prstGeom prst="ellipse">
            <a:avLst/>
          </a:prstGeom>
          <a:solidFill>
            <a:schemeClr val="accent1">
              <a:lumMod val="40000"/>
              <a:lumOff val="60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bg1"/>
                </a:solidFill>
              </a:rPr>
              <a:t>07</a:t>
            </a:r>
            <a:endParaRPr lang="ko-KR" altLang="en-US" sz="1200" b="1" dirty="0">
              <a:solidFill>
                <a:schemeClr val="bg1"/>
              </a:solidFill>
            </a:endParaRPr>
          </a:p>
        </p:txBody>
      </p:sp>
      <p:sp>
        <p:nvSpPr>
          <p:cNvPr id="31" name="Rectangle 9">
            <a:extLst>
              <a:ext uri="{FF2B5EF4-FFF2-40B4-BE49-F238E27FC236}">
                <a16:creationId xmlns:a16="http://schemas.microsoft.com/office/drawing/2014/main" id="{DCA978FA-F7B3-4F7A-85BA-3C4AD7110637}"/>
              </a:ext>
            </a:extLst>
          </p:cNvPr>
          <p:cNvSpPr/>
          <p:nvPr/>
        </p:nvSpPr>
        <p:spPr>
          <a:xfrm>
            <a:off x="1900993" y="2450997"/>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Block Arc 14">
            <a:extLst>
              <a:ext uri="{FF2B5EF4-FFF2-40B4-BE49-F238E27FC236}">
                <a16:creationId xmlns:a16="http://schemas.microsoft.com/office/drawing/2014/main" id="{4636F02F-902C-4ECB-8D0D-44762A853613}"/>
              </a:ext>
            </a:extLst>
          </p:cNvPr>
          <p:cNvSpPr/>
          <p:nvPr/>
        </p:nvSpPr>
        <p:spPr>
          <a:xfrm rot="16200000">
            <a:off x="5855503" y="690403"/>
            <a:ext cx="776468" cy="77697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5" name="Chord 14">
            <a:extLst>
              <a:ext uri="{FF2B5EF4-FFF2-40B4-BE49-F238E27FC236}">
                <a16:creationId xmlns:a16="http://schemas.microsoft.com/office/drawing/2014/main" id="{39B3B11D-1092-284D-97C0-87740FFF016A}"/>
              </a:ext>
            </a:extLst>
          </p:cNvPr>
          <p:cNvSpPr/>
          <p:nvPr/>
        </p:nvSpPr>
        <p:spPr>
          <a:xfrm>
            <a:off x="9945991" y="2300904"/>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6" name="Rectangle 7">
            <a:extLst>
              <a:ext uri="{FF2B5EF4-FFF2-40B4-BE49-F238E27FC236}">
                <a16:creationId xmlns:a16="http://schemas.microsoft.com/office/drawing/2014/main" id="{545E419D-1358-0B46-997C-D072DCF08DE2}"/>
              </a:ext>
            </a:extLst>
          </p:cNvPr>
          <p:cNvSpPr/>
          <p:nvPr/>
        </p:nvSpPr>
        <p:spPr>
          <a:xfrm rot="18900000">
            <a:off x="8134106" y="2353833"/>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Oval 31">
            <a:extLst>
              <a:ext uri="{FF2B5EF4-FFF2-40B4-BE49-F238E27FC236}">
                <a16:creationId xmlns:a16="http://schemas.microsoft.com/office/drawing/2014/main" id="{79F9706F-34C4-0146-88AC-A9D9C5C2D61F}"/>
              </a:ext>
            </a:extLst>
          </p:cNvPr>
          <p:cNvSpPr/>
          <p:nvPr/>
        </p:nvSpPr>
        <p:spPr>
          <a:xfrm>
            <a:off x="3720105" y="2354046"/>
            <a:ext cx="503640" cy="50868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9" name="Round Same Side Corner Rectangle 6">
            <a:extLst>
              <a:ext uri="{FF2B5EF4-FFF2-40B4-BE49-F238E27FC236}">
                <a16:creationId xmlns:a16="http://schemas.microsoft.com/office/drawing/2014/main" id="{27AC1AE0-3499-764A-9662-889A61D3015D}"/>
              </a:ext>
            </a:extLst>
          </p:cNvPr>
          <p:cNvSpPr/>
          <p:nvPr/>
        </p:nvSpPr>
        <p:spPr>
          <a:xfrm rot="2700000">
            <a:off x="5972438" y="2256358"/>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29" name="Image 28">
            <a:extLst>
              <a:ext uri="{FF2B5EF4-FFF2-40B4-BE49-F238E27FC236}">
                <a16:creationId xmlns:a16="http://schemas.microsoft.com/office/drawing/2014/main" id="{E395434B-3F87-1649-B0BF-B7997D049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756" y="154683"/>
            <a:ext cx="902114" cy="896657"/>
          </a:xfrm>
          <a:prstGeom prst="rect">
            <a:avLst/>
          </a:prstGeom>
        </p:spPr>
      </p:pic>
      <p:pic>
        <p:nvPicPr>
          <p:cNvPr id="30" name="Image 29">
            <a:extLst>
              <a:ext uri="{FF2B5EF4-FFF2-40B4-BE49-F238E27FC236}">
                <a16:creationId xmlns:a16="http://schemas.microsoft.com/office/drawing/2014/main" id="{652F9209-95B0-524F-82BE-DBC7982047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4802" y="216823"/>
            <a:ext cx="2867656" cy="886904"/>
          </a:xfrm>
          <a:prstGeom prst="rect">
            <a:avLst/>
          </a:prstGeom>
        </p:spPr>
      </p:pic>
    </p:spTree>
    <p:extLst>
      <p:ext uri="{BB962C8B-B14F-4D97-AF65-F5344CB8AC3E}">
        <p14:creationId xmlns:p14="http://schemas.microsoft.com/office/powerpoint/2010/main" val="49561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 name="Group 5"/>
          <p:cNvGrpSpPr/>
          <p:nvPr/>
        </p:nvGrpSpPr>
        <p:grpSpPr>
          <a:xfrm>
            <a:off x="43560" y="2905560"/>
            <a:ext cx="12191400" cy="1985519"/>
            <a:chOff x="43560" y="2905560"/>
            <a:chExt cx="12191400" cy="1985519"/>
          </a:xfrm>
        </p:grpSpPr>
        <p:sp>
          <p:nvSpPr>
            <p:cNvPr id="239" name="TextBox 7"/>
            <p:cNvSpPr/>
            <p:nvPr/>
          </p:nvSpPr>
          <p:spPr>
            <a:xfrm>
              <a:off x="43560" y="2905560"/>
              <a:ext cx="12191400" cy="91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fr-CH" sz="5400" b="0" strike="noStrike" spc="-1" dirty="0">
                  <a:solidFill>
                    <a:srgbClr val="000000"/>
                  </a:solidFill>
                  <a:latin typeface="Calibri Light"/>
                  <a:ea typeface="DejaVu Sans"/>
                </a:rPr>
                <a:t>Présentation</a:t>
              </a:r>
              <a:endParaRPr lang="fr-CH" sz="5400" b="0" strike="noStrike" spc="-1" dirty="0">
                <a:latin typeface="Arial"/>
              </a:endParaRPr>
            </a:p>
          </p:txBody>
        </p:sp>
        <p:sp>
          <p:nvSpPr>
            <p:cNvPr id="240" name="TextBox 8"/>
            <p:cNvSpPr/>
            <p:nvPr/>
          </p:nvSpPr>
          <p:spPr>
            <a:xfrm>
              <a:off x="3981691" y="4224658"/>
              <a:ext cx="4273667" cy="666421"/>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pPr>
              <a:r>
                <a:rPr lang="fr-FR" sz="1870" b="0" strike="noStrike" spc="-1" dirty="0">
                  <a:solidFill>
                    <a:srgbClr val="000000"/>
                  </a:solidFill>
                  <a:latin typeface="Calibri"/>
                  <a:ea typeface="DejaVu Sans"/>
                </a:rPr>
                <a:t>Le Coq vert et l’éventail des prestations d’</a:t>
              </a:r>
              <a:r>
                <a:rPr lang="fr-FR" sz="1870" spc="-1" dirty="0">
                  <a:solidFill>
                    <a:srgbClr val="000000"/>
                  </a:solidFill>
                  <a:latin typeface="Calibri"/>
                  <a:ea typeface="DejaVu Sans"/>
                </a:rPr>
                <a:t>œ</a:t>
              </a:r>
              <a:r>
                <a:rPr lang="fr-FR" sz="1870" b="0" strike="noStrike" spc="-1" dirty="0">
                  <a:solidFill>
                    <a:srgbClr val="000000"/>
                  </a:solidFill>
                  <a:latin typeface="Calibri"/>
                  <a:ea typeface="DejaVu Sans"/>
                </a:rPr>
                <a:t>co</a:t>
              </a:r>
              <a:endParaRPr lang="fr-CH" sz="1870" b="0" strike="noStrike" spc="-1" dirty="0">
                <a:latin typeface="Arial"/>
              </a:endParaRPr>
            </a:p>
          </p:txBody>
        </p:sp>
      </p:grpSp>
      <p:pic>
        <p:nvPicPr>
          <p:cNvPr id="6" name="Image 5">
            <a:extLst>
              <a:ext uri="{FF2B5EF4-FFF2-40B4-BE49-F238E27FC236}">
                <a16:creationId xmlns:a16="http://schemas.microsoft.com/office/drawing/2014/main" id="{9EFA8E98-738F-D941-A84E-6BEFED450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189" y="1612878"/>
            <a:ext cx="2867656" cy="8869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Box 2_0"/>
          <p:cNvSpPr/>
          <p:nvPr/>
        </p:nvSpPr>
        <p:spPr>
          <a:xfrm>
            <a:off x="1157760" y="4213662"/>
            <a:ext cx="2621160" cy="9218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5400" b="0" strike="noStrike" spc="-1" dirty="0">
                <a:solidFill>
                  <a:srgbClr val="000000"/>
                </a:solidFill>
                <a:latin typeface="Calibri Light"/>
                <a:ea typeface="DejaVu Sans"/>
              </a:rPr>
              <a:t>Le SME</a:t>
            </a:r>
            <a:endParaRPr lang="fr-CH" sz="5400" b="0" strike="noStrike" spc="-1" dirty="0">
              <a:latin typeface="Arial"/>
            </a:endParaRPr>
          </a:p>
        </p:txBody>
      </p:sp>
      <p:sp>
        <p:nvSpPr>
          <p:cNvPr id="280" name="TextBox 4_0"/>
          <p:cNvSpPr/>
          <p:nvPr/>
        </p:nvSpPr>
        <p:spPr>
          <a:xfrm>
            <a:off x="6095880" y="711720"/>
            <a:ext cx="545940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r>
              <a:rPr lang="en-GB" b="1" spc="-1" dirty="0">
                <a:solidFill>
                  <a:srgbClr val="00B050"/>
                </a:solidFill>
                <a:latin typeface="Calibri"/>
              </a:rPr>
              <a:t>4. </a:t>
            </a:r>
            <a:r>
              <a:rPr lang="fr-CH" b="1" spc="-1" dirty="0">
                <a:solidFill>
                  <a:srgbClr val="00B050"/>
                </a:solidFill>
                <a:latin typeface="Calibri"/>
              </a:rPr>
              <a:t>Avantages de la démarche Coq vert</a:t>
            </a:r>
            <a:endParaRPr lang="fr-CH" spc="-1" dirty="0"/>
          </a:p>
          <a:p>
            <a:endParaRPr lang="fr-CH" sz="1800" b="0" strike="noStrike" spc="-1" dirty="0">
              <a:latin typeface="Arial"/>
            </a:endParaRPr>
          </a:p>
        </p:txBody>
      </p:sp>
      <p:sp>
        <p:nvSpPr>
          <p:cNvPr id="7" name="TextBox 5_0">
            <a:extLst>
              <a:ext uri="{FF2B5EF4-FFF2-40B4-BE49-F238E27FC236}">
                <a16:creationId xmlns:a16="http://schemas.microsoft.com/office/drawing/2014/main" id="{42F705E5-0701-0344-931A-14B6E7AC7A78}"/>
              </a:ext>
            </a:extLst>
          </p:cNvPr>
          <p:cNvSpPr/>
          <p:nvPr/>
        </p:nvSpPr>
        <p:spPr>
          <a:xfrm>
            <a:off x="6095880" y="1590908"/>
            <a:ext cx="5459400" cy="290703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450900" indent="-342900">
              <a:spcBef>
                <a:spcPts val="1417"/>
              </a:spcBef>
              <a:buAutoNum type="arabicParenR"/>
            </a:pPr>
            <a:r>
              <a:rPr lang="fr-CH" spc="-1" dirty="0">
                <a:solidFill>
                  <a:srgbClr val="00B050"/>
                </a:solidFill>
                <a:latin typeface="Calibri"/>
              </a:rPr>
              <a:t>Performance</a:t>
            </a:r>
            <a:r>
              <a:rPr lang="fr-CH" dirty="0"/>
              <a:t>. </a:t>
            </a:r>
            <a:r>
              <a:rPr lang="fr-CH" sz="1600" dirty="0"/>
              <a:t>Le Système de management environnemental (SME) Coq vert aide les paroisses à améliorer leur performance environnementale.</a:t>
            </a:r>
          </a:p>
          <a:p>
            <a:pPr marL="450900" indent="-342900">
              <a:spcBef>
                <a:spcPts val="1417"/>
              </a:spcBef>
              <a:buAutoNum type="arabicParenR"/>
            </a:pPr>
            <a:r>
              <a:rPr lang="fr-CH" spc="-1" dirty="0">
                <a:solidFill>
                  <a:srgbClr val="00B050"/>
                </a:solidFill>
                <a:latin typeface="Calibri"/>
              </a:rPr>
              <a:t>Economie et optimisation des ressources. </a:t>
            </a:r>
            <a:r>
              <a:rPr lang="fr-CH" sz="1600" dirty="0"/>
              <a:t>Il sert à optimiser la consommation des ressources, économise des frais d’exploitation.</a:t>
            </a:r>
          </a:p>
          <a:p>
            <a:pPr marL="450900" indent="-342900">
              <a:spcBef>
                <a:spcPts val="1417"/>
              </a:spcBef>
              <a:buAutoNum type="arabicParenR"/>
            </a:pPr>
            <a:r>
              <a:rPr lang="fr-CH" spc="-1" dirty="0">
                <a:solidFill>
                  <a:srgbClr val="00B050"/>
                </a:solidFill>
                <a:latin typeface="Calibri"/>
              </a:rPr>
              <a:t>Motivation. </a:t>
            </a:r>
            <a:r>
              <a:rPr lang="fr-CH" sz="1600" dirty="0"/>
              <a:t>Il a un effet durable et motivant dans la paroisse et au-delà des frontières de la paroisse.</a:t>
            </a:r>
          </a:p>
          <a:p>
            <a:pPr marL="108000">
              <a:spcBef>
                <a:spcPts val="1417"/>
              </a:spcBef>
            </a:pPr>
            <a:endParaRPr lang="fr-CH" sz="1400" b="0" strike="noStrike" spc="-1" dirty="0">
              <a:latin typeface="Arial"/>
            </a:endParaRPr>
          </a:p>
        </p:txBody>
      </p:sp>
      <p:pic>
        <p:nvPicPr>
          <p:cNvPr id="8" name="Image 16">
            <a:extLst>
              <a:ext uri="{FF2B5EF4-FFF2-40B4-BE49-F238E27FC236}">
                <a16:creationId xmlns:a16="http://schemas.microsoft.com/office/drawing/2014/main" id="{320CB48D-A866-C948-B005-A540E7149781}"/>
              </a:ext>
            </a:extLst>
          </p:cNvPr>
          <p:cNvPicPr/>
          <p:nvPr/>
        </p:nvPicPr>
        <p:blipFill>
          <a:blip r:embed="rId2"/>
          <a:stretch/>
        </p:blipFill>
        <p:spPr>
          <a:xfrm>
            <a:off x="1200975" y="1963440"/>
            <a:ext cx="2412360" cy="1208520"/>
          </a:xfrm>
          <a:prstGeom prst="rect">
            <a:avLst/>
          </a:prstGeom>
          <a:ln w="0">
            <a:noFill/>
          </a:ln>
        </p:spPr>
      </p:pic>
      <p:pic>
        <p:nvPicPr>
          <p:cNvPr id="9" name="Image 8">
            <a:extLst>
              <a:ext uri="{FF2B5EF4-FFF2-40B4-BE49-F238E27FC236}">
                <a16:creationId xmlns:a16="http://schemas.microsoft.com/office/drawing/2014/main" id="{C8F64B68-1B72-D042-AAAC-8AEB859FD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429" y="4088111"/>
            <a:ext cx="2786744" cy="2769889"/>
          </a:xfrm>
          <a:prstGeom prst="rect">
            <a:avLst/>
          </a:prstGeom>
        </p:spPr>
      </p:pic>
    </p:spTree>
    <p:extLst>
      <p:ext uri="{BB962C8B-B14F-4D97-AF65-F5344CB8AC3E}">
        <p14:creationId xmlns:p14="http://schemas.microsoft.com/office/powerpoint/2010/main" val="1927574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Box 2_0"/>
          <p:cNvSpPr/>
          <p:nvPr/>
        </p:nvSpPr>
        <p:spPr>
          <a:xfrm>
            <a:off x="1157760" y="4213662"/>
            <a:ext cx="2621160" cy="9218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5400" b="0" strike="noStrike" spc="-1" dirty="0">
                <a:solidFill>
                  <a:srgbClr val="000000"/>
                </a:solidFill>
                <a:latin typeface="Calibri Light"/>
                <a:ea typeface="DejaVu Sans"/>
              </a:rPr>
              <a:t>Le SME</a:t>
            </a:r>
            <a:endParaRPr lang="fr-CH" sz="5400" b="0" strike="noStrike" spc="-1" dirty="0">
              <a:latin typeface="Arial"/>
            </a:endParaRPr>
          </a:p>
        </p:txBody>
      </p:sp>
      <p:sp>
        <p:nvSpPr>
          <p:cNvPr id="280" name="TextBox 4_0"/>
          <p:cNvSpPr/>
          <p:nvPr/>
        </p:nvSpPr>
        <p:spPr>
          <a:xfrm>
            <a:off x="6095880" y="711720"/>
            <a:ext cx="545940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r>
              <a:rPr lang="en-GB" b="1" spc="-1" dirty="0">
                <a:solidFill>
                  <a:srgbClr val="00B050"/>
                </a:solidFill>
                <a:latin typeface="Calibri"/>
              </a:rPr>
              <a:t>4. </a:t>
            </a:r>
            <a:r>
              <a:rPr lang="fr-CH" b="1" spc="-1" dirty="0">
                <a:solidFill>
                  <a:srgbClr val="00B050"/>
                </a:solidFill>
                <a:latin typeface="Calibri"/>
              </a:rPr>
              <a:t>Avantages de la démarche Coq vert</a:t>
            </a:r>
            <a:endParaRPr lang="fr-CH" spc="-1" dirty="0"/>
          </a:p>
          <a:p>
            <a:endParaRPr lang="fr-CH" sz="1800" b="0" strike="noStrike" spc="-1" dirty="0">
              <a:latin typeface="Arial"/>
            </a:endParaRPr>
          </a:p>
        </p:txBody>
      </p:sp>
      <p:sp>
        <p:nvSpPr>
          <p:cNvPr id="7" name="TextBox 5_0">
            <a:extLst>
              <a:ext uri="{FF2B5EF4-FFF2-40B4-BE49-F238E27FC236}">
                <a16:creationId xmlns:a16="http://schemas.microsoft.com/office/drawing/2014/main" id="{42F705E5-0701-0344-931A-14B6E7AC7A78}"/>
              </a:ext>
            </a:extLst>
          </p:cNvPr>
          <p:cNvSpPr/>
          <p:nvPr/>
        </p:nvSpPr>
        <p:spPr>
          <a:xfrm>
            <a:off x="6095880" y="1953720"/>
            <a:ext cx="5459400" cy="241459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450900" indent="-342900">
              <a:spcBef>
                <a:spcPts val="1417"/>
              </a:spcBef>
              <a:buFont typeface="+mj-lt"/>
              <a:buAutoNum type="arabicParenR" startAt="4"/>
            </a:pPr>
            <a:r>
              <a:rPr lang="fr-CH" sz="1600" dirty="0"/>
              <a:t>Introduit un </a:t>
            </a:r>
            <a:r>
              <a:rPr lang="fr-CH" spc="-1" dirty="0">
                <a:solidFill>
                  <a:srgbClr val="00B050"/>
                </a:solidFill>
                <a:latin typeface="Calibri"/>
              </a:rPr>
              <a:t>système de management</a:t>
            </a:r>
            <a:r>
              <a:rPr lang="fr-CH" sz="1600" dirty="0"/>
              <a:t> dans la paroisse ou l’institution.</a:t>
            </a:r>
          </a:p>
          <a:p>
            <a:pPr marL="450900" indent="-342900">
              <a:spcBef>
                <a:spcPts val="1417"/>
              </a:spcBef>
              <a:buAutoNum type="arabicParenR" startAt="4"/>
            </a:pPr>
            <a:r>
              <a:rPr lang="fr-CH" sz="1600" dirty="0"/>
              <a:t>Motivation des </a:t>
            </a:r>
            <a:r>
              <a:rPr lang="fr-CH" spc="-1" dirty="0">
                <a:solidFill>
                  <a:srgbClr val="00B050"/>
                </a:solidFill>
                <a:latin typeface="Calibri"/>
              </a:rPr>
              <a:t>jeunes générations </a:t>
            </a:r>
            <a:r>
              <a:rPr lang="fr-CH" sz="1600" dirty="0"/>
              <a:t>à participer à la vie de la communauté.</a:t>
            </a:r>
          </a:p>
          <a:p>
            <a:pPr marL="450900" indent="-342900">
              <a:spcBef>
                <a:spcPts val="1417"/>
              </a:spcBef>
              <a:buAutoNum type="arabicParenR" startAt="4"/>
            </a:pPr>
            <a:r>
              <a:rPr lang="fr-CH" sz="1600" dirty="0"/>
              <a:t>Introduit un aspect de gestion </a:t>
            </a:r>
            <a:r>
              <a:rPr lang="fr-CH" spc="-1" dirty="0">
                <a:solidFill>
                  <a:srgbClr val="00B050"/>
                </a:solidFill>
                <a:latin typeface="Calibri"/>
              </a:rPr>
              <a:t>participative </a:t>
            </a:r>
            <a:r>
              <a:rPr lang="fr-CH" sz="1600" dirty="0"/>
              <a:t>au niveau du conseil de paroisse et des paroissiens.</a:t>
            </a:r>
          </a:p>
          <a:p>
            <a:pPr marL="108000">
              <a:spcBef>
                <a:spcPts val="1417"/>
              </a:spcBef>
            </a:pPr>
            <a:endParaRPr lang="fr-CH" sz="1400" b="0" strike="noStrike" spc="-1" dirty="0">
              <a:latin typeface="Arial"/>
            </a:endParaRPr>
          </a:p>
        </p:txBody>
      </p:sp>
      <p:pic>
        <p:nvPicPr>
          <p:cNvPr id="8" name="Image 16">
            <a:extLst>
              <a:ext uri="{FF2B5EF4-FFF2-40B4-BE49-F238E27FC236}">
                <a16:creationId xmlns:a16="http://schemas.microsoft.com/office/drawing/2014/main" id="{1A746B9D-EB02-5D48-8888-0FC568C4990C}"/>
              </a:ext>
            </a:extLst>
          </p:cNvPr>
          <p:cNvPicPr/>
          <p:nvPr/>
        </p:nvPicPr>
        <p:blipFill>
          <a:blip r:embed="rId2"/>
          <a:stretch/>
        </p:blipFill>
        <p:spPr>
          <a:xfrm>
            <a:off x="1200975" y="1963440"/>
            <a:ext cx="2412360" cy="1208520"/>
          </a:xfrm>
          <a:prstGeom prst="rect">
            <a:avLst/>
          </a:prstGeom>
          <a:ln w="0">
            <a:noFill/>
          </a:ln>
        </p:spPr>
      </p:pic>
      <p:pic>
        <p:nvPicPr>
          <p:cNvPr id="9" name="Image 8">
            <a:extLst>
              <a:ext uri="{FF2B5EF4-FFF2-40B4-BE49-F238E27FC236}">
                <a16:creationId xmlns:a16="http://schemas.microsoft.com/office/drawing/2014/main" id="{39ED2705-822B-474E-974C-52B95632B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429" y="4088111"/>
            <a:ext cx="2786744" cy="2769889"/>
          </a:xfrm>
          <a:prstGeom prst="rect">
            <a:avLst/>
          </a:prstGeom>
        </p:spPr>
      </p:pic>
    </p:spTree>
    <p:extLst>
      <p:ext uri="{BB962C8B-B14F-4D97-AF65-F5344CB8AC3E}">
        <p14:creationId xmlns:p14="http://schemas.microsoft.com/office/powerpoint/2010/main" val="1468056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Box 2_0"/>
          <p:cNvSpPr/>
          <p:nvPr/>
        </p:nvSpPr>
        <p:spPr>
          <a:xfrm>
            <a:off x="1157760" y="4213662"/>
            <a:ext cx="2621160" cy="9218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5400" b="0" strike="noStrike" spc="-1" dirty="0">
                <a:solidFill>
                  <a:srgbClr val="000000"/>
                </a:solidFill>
                <a:latin typeface="Calibri Light"/>
                <a:ea typeface="DejaVu Sans"/>
              </a:rPr>
              <a:t>Le SME</a:t>
            </a:r>
            <a:endParaRPr lang="fr-CH" sz="5400" b="0" strike="noStrike" spc="-1" dirty="0">
              <a:latin typeface="Arial"/>
            </a:endParaRPr>
          </a:p>
        </p:txBody>
      </p:sp>
      <p:sp>
        <p:nvSpPr>
          <p:cNvPr id="280" name="TextBox 4_0"/>
          <p:cNvSpPr/>
          <p:nvPr/>
        </p:nvSpPr>
        <p:spPr>
          <a:xfrm>
            <a:off x="6095880" y="711720"/>
            <a:ext cx="545940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r>
              <a:rPr lang="en-GB" b="1" spc="-1" dirty="0">
                <a:solidFill>
                  <a:srgbClr val="00B050"/>
                </a:solidFill>
                <a:latin typeface="Calibri"/>
              </a:rPr>
              <a:t>4. </a:t>
            </a:r>
            <a:r>
              <a:rPr lang="fr-CH" b="1" spc="-1" dirty="0">
                <a:solidFill>
                  <a:srgbClr val="00B050"/>
                </a:solidFill>
                <a:latin typeface="Calibri"/>
              </a:rPr>
              <a:t>Avantage de la démarche Coq vert</a:t>
            </a:r>
            <a:endParaRPr lang="fr-CH" spc="-1" dirty="0"/>
          </a:p>
          <a:p>
            <a:endParaRPr lang="fr-CH" sz="1800" b="0" strike="noStrike" spc="-1" dirty="0">
              <a:latin typeface="Arial"/>
            </a:endParaRPr>
          </a:p>
        </p:txBody>
      </p:sp>
      <p:sp>
        <p:nvSpPr>
          <p:cNvPr id="7" name="TextBox 5_0">
            <a:extLst>
              <a:ext uri="{FF2B5EF4-FFF2-40B4-BE49-F238E27FC236}">
                <a16:creationId xmlns:a16="http://schemas.microsoft.com/office/drawing/2014/main" id="{42F705E5-0701-0344-931A-14B6E7AC7A78}"/>
              </a:ext>
            </a:extLst>
          </p:cNvPr>
          <p:cNvSpPr/>
          <p:nvPr/>
        </p:nvSpPr>
        <p:spPr>
          <a:xfrm>
            <a:off x="6095880" y="1953720"/>
            <a:ext cx="5459400" cy="177339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450900" indent="-342900">
              <a:spcBef>
                <a:spcPts val="1417"/>
              </a:spcBef>
              <a:buFont typeface="+mj-lt"/>
              <a:buAutoNum type="arabicParenR" startAt="7"/>
            </a:pPr>
            <a:r>
              <a:rPr lang="fr-CH" sz="1600" dirty="0"/>
              <a:t>Augmente la </a:t>
            </a:r>
            <a:r>
              <a:rPr lang="fr-CH" spc="-1" dirty="0">
                <a:solidFill>
                  <a:srgbClr val="00B050"/>
                </a:solidFill>
                <a:latin typeface="Calibri"/>
              </a:rPr>
              <a:t>visibilité de la paroisse ou communauté au niveau régional ou cantonal. </a:t>
            </a:r>
          </a:p>
          <a:p>
            <a:pPr marL="450900" indent="-342900">
              <a:spcBef>
                <a:spcPts val="1417"/>
              </a:spcBef>
              <a:buFont typeface="+mj-lt"/>
              <a:buAutoNum type="arabicParenR" startAt="7"/>
            </a:pPr>
            <a:r>
              <a:rPr lang="fr-CH" spc="-1" dirty="0">
                <a:latin typeface="Calibri"/>
              </a:rPr>
              <a:t>Facilite </a:t>
            </a:r>
            <a:r>
              <a:rPr lang="fr-CH" spc="-1" dirty="0">
                <a:solidFill>
                  <a:srgbClr val="00B050"/>
                </a:solidFill>
                <a:latin typeface="Calibri"/>
              </a:rPr>
              <a:t>les discussions </a:t>
            </a:r>
            <a:r>
              <a:rPr lang="fr-CH" spc="-1" dirty="0">
                <a:latin typeface="Calibri"/>
              </a:rPr>
              <a:t>au niveau de la transition écologique au niveau de la paroisse.</a:t>
            </a:r>
            <a:endParaRPr lang="fr-CH" sz="1600" dirty="0"/>
          </a:p>
          <a:p>
            <a:pPr marL="108000">
              <a:spcBef>
                <a:spcPts val="1417"/>
              </a:spcBef>
            </a:pPr>
            <a:endParaRPr lang="fr-CH" sz="1400" b="0" strike="noStrike" spc="-1" dirty="0">
              <a:latin typeface="Arial"/>
            </a:endParaRPr>
          </a:p>
        </p:txBody>
      </p:sp>
      <p:pic>
        <p:nvPicPr>
          <p:cNvPr id="8" name="Image 16">
            <a:extLst>
              <a:ext uri="{FF2B5EF4-FFF2-40B4-BE49-F238E27FC236}">
                <a16:creationId xmlns:a16="http://schemas.microsoft.com/office/drawing/2014/main" id="{14671226-4197-4F4F-B4C9-7AA7293B1ACD}"/>
              </a:ext>
            </a:extLst>
          </p:cNvPr>
          <p:cNvPicPr/>
          <p:nvPr/>
        </p:nvPicPr>
        <p:blipFill>
          <a:blip r:embed="rId2"/>
          <a:stretch/>
        </p:blipFill>
        <p:spPr>
          <a:xfrm>
            <a:off x="1200975" y="1963440"/>
            <a:ext cx="2412360" cy="1208520"/>
          </a:xfrm>
          <a:prstGeom prst="rect">
            <a:avLst/>
          </a:prstGeom>
          <a:ln w="0">
            <a:noFill/>
          </a:ln>
        </p:spPr>
      </p:pic>
      <p:pic>
        <p:nvPicPr>
          <p:cNvPr id="9" name="Image 8">
            <a:extLst>
              <a:ext uri="{FF2B5EF4-FFF2-40B4-BE49-F238E27FC236}">
                <a16:creationId xmlns:a16="http://schemas.microsoft.com/office/drawing/2014/main" id="{833E6A27-8720-D349-8663-BB184BA14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429" y="4088111"/>
            <a:ext cx="2786744" cy="2769889"/>
          </a:xfrm>
          <a:prstGeom prst="rect">
            <a:avLst/>
          </a:prstGeom>
        </p:spPr>
      </p:pic>
    </p:spTree>
    <p:extLst>
      <p:ext uri="{BB962C8B-B14F-4D97-AF65-F5344CB8AC3E}">
        <p14:creationId xmlns:p14="http://schemas.microsoft.com/office/powerpoint/2010/main" val="845550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Box 2_0"/>
          <p:cNvSpPr/>
          <p:nvPr/>
        </p:nvSpPr>
        <p:spPr>
          <a:xfrm>
            <a:off x="1157760" y="4213662"/>
            <a:ext cx="2621160" cy="9218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5400" b="0" strike="noStrike" spc="-1" dirty="0">
                <a:solidFill>
                  <a:srgbClr val="000000"/>
                </a:solidFill>
                <a:latin typeface="Calibri Light"/>
                <a:ea typeface="DejaVu Sans"/>
              </a:rPr>
              <a:t>Le SME</a:t>
            </a:r>
            <a:endParaRPr lang="fr-CH" sz="5400" b="0" strike="noStrike" spc="-1" dirty="0">
              <a:latin typeface="Arial"/>
            </a:endParaRPr>
          </a:p>
        </p:txBody>
      </p:sp>
      <p:sp>
        <p:nvSpPr>
          <p:cNvPr id="280" name="TextBox 4_0"/>
          <p:cNvSpPr/>
          <p:nvPr/>
        </p:nvSpPr>
        <p:spPr>
          <a:xfrm>
            <a:off x="6095880" y="711720"/>
            <a:ext cx="545940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r>
              <a:rPr lang="en-GB" b="1" spc="-1" dirty="0">
                <a:solidFill>
                  <a:srgbClr val="00B050"/>
                </a:solidFill>
                <a:latin typeface="Calibri"/>
              </a:rPr>
              <a:t>4. </a:t>
            </a:r>
            <a:r>
              <a:rPr lang="fr-CH" b="1" spc="-1" dirty="0">
                <a:solidFill>
                  <a:srgbClr val="00B050"/>
                </a:solidFill>
                <a:latin typeface="Calibri"/>
              </a:rPr>
              <a:t>Défis principaux de la démarche Coq vert</a:t>
            </a:r>
            <a:endParaRPr lang="fr-CH" spc="-1" dirty="0"/>
          </a:p>
          <a:p>
            <a:endParaRPr lang="fr-CH" sz="1800" b="0" strike="noStrike" spc="-1" dirty="0">
              <a:latin typeface="Arial"/>
            </a:endParaRPr>
          </a:p>
        </p:txBody>
      </p:sp>
      <p:sp>
        <p:nvSpPr>
          <p:cNvPr id="7" name="TextBox 5_0">
            <a:extLst>
              <a:ext uri="{FF2B5EF4-FFF2-40B4-BE49-F238E27FC236}">
                <a16:creationId xmlns:a16="http://schemas.microsoft.com/office/drawing/2014/main" id="{42F705E5-0701-0344-931A-14B6E7AC7A78}"/>
              </a:ext>
            </a:extLst>
          </p:cNvPr>
          <p:cNvSpPr/>
          <p:nvPr/>
        </p:nvSpPr>
        <p:spPr>
          <a:xfrm>
            <a:off x="6095880" y="1953720"/>
            <a:ext cx="5459400" cy="171183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450900" indent="-342900">
              <a:spcBef>
                <a:spcPts val="1417"/>
              </a:spcBef>
              <a:buFont typeface="+mj-lt"/>
              <a:buAutoNum type="arabicParenR"/>
            </a:pPr>
            <a:r>
              <a:rPr lang="fr-CH" sz="1600" dirty="0"/>
              <a:t>Trouver des  personnes motivées et positives pour former l’équipe Environnement de la paroisse </a:t>
            </a:r>
          </a:p>
          <a:p>
            <a:pPr marL="450900" indent="-342900">
              <a:spcBef>
                <a:spcPts val="1417"/>
              </a:spcBef>
              <a:buFont typeface="+mj-lt"/>
              <a:buAutoNum type="arabicParenR"/>
            </a:pPr>
            <a:r>
              <a:rPr lang="fr-CH" spc="-1" dirty="0">
                <a:latin typeface="Calibri"/>
              </a:rPr>
              <a:t>Trouver le budget et le temps nécessaire pour la démarche</a:t>
            </a:r>
            <a:endParaRPr lang="fr-CH" sz="1600" dirty="0"/>
          </a:p>
          <a:p>
            <a:pPr marL="108000">
              <a:spcBef>
                <a:spcPts val="1417"/>
              </a:spcBef>
            </a:pPr>
            <a:endParaRPr lang="fr-CH" sz="1400" b="0" strike="noStrike" spc="-1" dirty="0">
              <a:latin typeface="Arial"/>
            </a:endParaRPr>
          </a:p>
        </p:txBody>
      </p:sp>
      <p:pic>
        <p:nvPicPr>
          <p:cNvPr id="8" name="Image 16">
            <a:extLst>
              <a:ext uri="{FF2B5EF4-FFF2-40B4-BE49-F238E27FC236}">
                <a16:creationId xmlns:a16="http://schemas.microsoft.com/office/drawing/2014/main" id="{583E7A48-EFA5-2244-85D0-FA7FBA2864E4}"/>
              </a:ext>
            </a:extLst>
          </p:cNvPr>
          <p:cNvPicPr/>
          <p:nvPr/>
        </p:nvPicPr>
        <p:blipFill>
          <a:blip r:embed="rId2"/>
          <a:stretch/>
        </p:blipFill>
        <p:spPr>
          <a:xfrm>
            <a:off x="1200975" y="1963440"/>
            <a:ext cx="2412360" cy="1208520"/>
          </a:xfrm>
          <a:prstGeom prst="rect">
            <a:avLst/>
          </a:prstGeom>
          <a:ln w="0">
            <a:noFill/>
          </a:ln>
        </p:spPr>
      </p:pic>
      <p:pic>
        <p:nvPicPr>
          <p:cNvPr id="9" name="Image 8">
            <a:extLst>
              <a:ext uri="{FF2B5EF4-FFF2-40B4-BE49-F238E27FC236}">
                <a16:creationId xmlns:a16="http://schemas.microsoft.com/office/drawing/2014/main" id="{BBE0636B-71A6-704A-A58E-067D0EF56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429" y="4088111"/>
            <a:ext cx="2786744" cy="2769889"/>
          </a:xfrm>
          <a:prstGeom prst="rect">
            <a:avLst/>
          </a:prstGeom>
        </p:spPr>
      </p:pic>
    </p:spTree>
    <p:extLst>
      <p:ext uri="{BB962C8B-B14F-4D97-AF65-F5344CB8AC3E}">
        <p14:creationId xmlns:p14="http://schemas.microsoft.com/office/powerpoint/2010/main" val="177338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4_0"/>
          <p:cNvSpPr/>
          <p:nvPr/>
        </p:nvSpPr>
        <p:spPr>
          <a:xfrm>
            <a:off x="2579511" y="327275"/>
            <a:ext cx="7570687" cy="921876"/>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CH" spc="-1" dirty="0">
                <a:latin typeface="Calibri"/>
              </a:rPr>
              <a:t>5. Tableau comparatif de Coq vert et </a:t>
            </a:r>
            <a:r>
              <a:rPr lang="fr-CH" spc="-1" dirty="0" err="1">
                <a:latin typeface="Calibri"/>
              </a:rPr>
              <a:t>EcoEglise</a:t>
            </a:r>
            <a:r>
              <a:rPr lang="fr-CH" spc="-1" dirty="0">
                <a:latin typeface="Calibri"/>
              </a:rPr>
              <a:t> en vue d’une paroisse ou communauté écologiquement plus responsable en Suisse romande.</a:t>
            </a:r>
          </a:p>
          <a:p>
            <a:endParaRPr lang="fr-CH" sz="1800" b="0" strike="noStrike" spc="-1" dirty="0">
              <a:latin typeface="Arial"/>
            </a:endParaRPr>
          </a:p>
        </p:txBody>
      </p:sp>
      <p:pic>
        <p:nvPicPr>
          <p:cNvPr id="283" name="Image 3_2"/>
          <p:cNvPicPr/>
          <p:nvPr/>
        </p:nvPicPr>
        <p:blipFill>
          <a:blip r:embed="rId2"/>
          <a:stretch/>
        </p:blipFill>
        <p:spPr>
          <a:xfrm>
            <a:off x="940905" y="327273"/>
            <a:ext cx="1638606" cy="921877"/>
          </a:xfrm>
          <a:prstGeom prst="rect">
            <a:avLst/>
          </a:prstGeom>
          <a:ln w="0">
            <a:noFill/>
          </a:ln>
        </p:spPr>
      </p:pic>
      <p:graphicFrame>
        <p:nvGraphicFramePr>
          <p:cNvPr id="4" name="Tableau 4">
            <a:extLst>
              <a:ext uri="{FF2B5EF4-FFF2-40B4-BE49-F238E27FC236}">
                <a16:creationId xmlns:a16="http://schemas.microsoft.com/office/drawing/2014/main" id="{5C7CD7E5-054B-404B-B7C9-8B8F2AAA2C37}"/>
              </a:ext>
            </a:extLst>
          </p:cNvPr>
          <p:cNvGraphicFramePr>
            <a:graphicFrameLocks noGrp="1"/>
          </p:cNvGraphicFramePr>
          <p:nvPr>
            <p:extLst>
              <p:ext uri="{D42A27DB-BD31-4B8C-83A1-F6EECF244321}">
                <p14:modId xmlns:p14="http://schemas.microsoft.com/office/powerpoint/2010/main" val="793541126"/>
              </p:ext>
            </p:extLst>
          </p:nvPr>
        </p:nvGraphicFramePr>
        <p:xfrm>
          <a:off x="940905" y="1249151"/>
          <a:ext cx="10111407" cy="4485640"/>
        </p:xfrm>
        <a:graphic>
          <a:graphicData uri="http://schemas.openxmlformats.org/drawingml/2006/table">
            <a:tbl>
              <a:tblPr firstRow="1" bandRow="1">
                <a:tableStyleId>{5C22544A-7EE6-4342-B048-85BDC9FD1C3A}</a:tableStyleId>
              </a:tblPr>
              <a:tblGrid>
                <a:gridCol w="2044283">
                  <a:extLst>
                    <a:ext uri="{9D8B030D-6E8A-4147-A177-3AD203B41FA5}">
                      <a16:colId xmlns:a16="http://schemas.microsoft.com/office/drawing/2014/main" val="2793674410"/>
                    </a:ext>
                  </a:extLst>
                </a:gridCol>
                <a:gridCol w="3984094">
                  <a:extLst>
                    <a:ext uri="{9D8B030D-6E8A-4147-A177-3AD203B41FA5}">
                      <a16:colId xmlns:a16="http://schemas.microsoft.com/office/drawing/2014/main" val="2231784664"/>
                    </a:ext>
                  </a:extLst>
                </a:gridCol>
                <a:gridCol w="4083030">
                  <a:extLst>
                    <a:ext uri="{9D8B030D-6E8A-4147-A177-3AD203B41FA5}">
                      <a16:colId xmlns:a16="http://schemas.microsoft.com/office/drawing/2014/main" val="1565142184"/>
                    </a:ext>
                  </a:extLst>
                </a:gridCol>
              </a:tblGrid>
              <a:tr h="370840">
                <a:tc>
                  <a:txBody>
                    <a:bodyPr/>
                    <a:lstStyle/>
                    <a:p>
                      <a:endParaRPr lang="fr-CH" dirty="0"/>
                    </a:p>
                  </a:txBody>
                  <a:tcPr/>
                </a:tc>
                <a:tc>
                  <a:txBody>
                    <a:bodyPr/>
                    <a:lstStyle/>
                    <a:p>
                      <a:pPr algn="ctr"/>
                      <a:r>
                        <a:rPr lang="fr-CH" dirty="0" err="1"/>
                        <a:t>EcoEglise</a:t>
                      </a:r>
                      <a:endParaRPr lang="fr-CH" dirty="0"/>
                    </a:p>
                  </a:txBody>
                  <a:tcPr/>
                </a:tc>
                <a:tc>
                  <a:txBody>
                    <a:bodyPr/>
                    <a:lstStyle/>
                    <a:p>
                      <a:pPr algn="ctr"/>
                      <a:r>
                        <a:rPr lang="fr-CH" dirty="0"/>
                        <a:t>Coq vert</a:t>
                      </a:r>
                    </a:p>
                  </a:txBody>
                  <a:tcPr/>
                </a:tc>
                <a:extLst>
                  <a:ext uri="{0D108BD9-81ED-4DB2-BD59-A6C34878D82A}">
                    <a16:rowId xmlns:a16="http://schemas.microsoft.com/office/drawing/2014/main" val="2796500420"/>
                  </a:ext>
                </a:extLst>
              </a:tr>
              <a:tr h="370840">
                <a:tc>
                  <a:txBody>
                    <a:bodyPr/>
                    <a:lstStyle/>
                    <a:p>
                      <a:r>
                        <a:rPr lang="fr-CH" dirty="0"/>
                        <a:t>Généralités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On valorise toutes les réalisations en faveur de l’environnement sans besoin de faire une planification</a:t>
                      </a:r>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La paroisse s’engage dans un processus d’amélioration continue en faisant un programme environnemental</a:t>
                      </a:r>
                      <a:endParaRPr lang="fr-CH" dirty="0"/>
                    </a:p>
                  </a:txBody>
                  <a:tcPr/>
                </a:tc>
                <a:extLst>
                  <a:ext uri="{0D108BD9-81ED-4DB2-BD59-A6C34878D82A}">
                    <a16:rowId xmlns:a16="http://schemas.microsoft.com/office/drawing/2014/main" val="3279904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Personnes ressources</a:t>
                      </a:r>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3 personnes au minimum à chercher dans et autour de la paroisse (employés, pasteurs ou prêtres et/ou bénévoles)</a:t>
                      </a:r>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3 à 5 personnes à chercher dans et autour de la paroisse (employés, pasteurs ou prêtres et/ou bénévoles)</a:t>
                      </a:r>
                      <a:endParaRPr lang="fr-CH" dirty="0"/>
                    </a:p>
                  </a:txBody>
                  <a:tcPr/>
                </a:tc>
                <a:extLst>
                  <a:ext uri="{0D108BD9-81ED-4DB2-BD59-A6C34878D82A}">
                    <a16:rowId xmlns:a16="http://schemas.microsoft.com/office/drawing/2014/main" val="697660845"/>
                  </a:ext>
                </a:extLst>
              </a:tr>
              <a:tr h="370840">
                <a:tc>
                  <a:txBody>
                    <a:bodyPr/>
                    <a:lstStyle/>
                    <a:p>
                      <a:pPr rtl="0"/>
                      <a:r>
                        <a:rPr lang="fr-CH" sz="1800" kern="1200" dirty="0">
                          <a:solidFill>
                            <a:schemeClr val="dk1"/>
                          </a:solidFill>
                          <a:effectLst/>
                          <a:latin typeface="+mn-lt"/>
                          <a:ea typeface="+mn-ea"/>
                          <a:cs typeface="+mn-cs"/>
                        </a:rPr>
                        <a:t>Certification</a:t>
                      </a:r>
                    </a:p>
                  </a:txBody>
                  <a:tcPr/>
                </a:tc>
                <a:tc>
                  <a:txBody>
                    <a:bodyPr/>
                    <a:lstStyle/>
                    <a:p>
                      <a:pPr rtl="0"/>
                      <a:r>
                        <a:rPr lang="fr-CH" sz="1800" kern="1200" dirty="0">
                          <a:solidFill>
                            <a:schemeClr val="dk1"/>
                          </a:solidFill>
                          <a:effectLst/>
                          <a:latin typeface="+mn-lt"/>
                          <a:ea typeface="+mn-ea"/>
                          <a:cs typeface="+mn-cs"/>
                        </a:rPr>
                        <a:t>Il n’y a pas de certification, </a:t>
                      </a:r>
                      <a:r>
                        <a:rPr lang="fr-CH" sz="1800" kern="1200" dirty="0" err="1">
                          <a:solidFill>
                            <a:schemeClr val="dk1"/>
                          </a:solidFill>
                          <a:effectLst/>
                          <a:latin typeface="+mn-lt"/>
                          <a:ea typeface="+mn-ea"/>
                          <a:cs typeface="+mn-cs"/>
                        </a:rPr>
                        <a:t>EcoEglise</a:t>
                      </a:r>
                      <a:r>
                        <a:rPr lang="fr-CH" sz="1800" kern="1200" dirty="0">
                          <a:solidFill>
                            <a:schemeClr val="dk1"/>
                          </a:solidFill>
                          <a:effectLst/>
                          <a:latin typeface="+mn-lt"/>
                          <a:ea typeface="+mn-ea"/>
                          <a:cs typeface="+mn-cs"/>
                        </a:rPr>
                        <a:t> est un éco-diagnostic qui fonctionne sur la confiance, sans contrôle. Une visite de l’institution se fait lors de l’octroi de la médaille d’or.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œco Églises pour l’environnement est l’organe de certification Coq vert reconnu pour la Suisse. Il possède une liste de réviseurs qui sont accrédités et reconnus pour effectuer la certification d’une paroisse.</a:t>
                      </a:r>
                      <a:endParaRPr lang="fr-CH" dirty="0"/>
                    </a:p>
                  </a:txBody>
                  <a:tcPr/>
                </a:tc>
                <a:extLst>
                  <a:ext uri="{0D108BD9-81ED-4DB2-BD59-A6C34878D82A}">
                    <a16:rowId xmlns:a16="http://schemas.microsoft.com/office/drawing/2014/main" val="833061571"/>
                  </a:ext>
                </a:extLst>
              </a:tr>
            </a:tbl>
          </a:graphicData>
        </a:graphic>
      </p:graphicFrame>
      <p:pic>
        <p:nvPicPr>
          <p:cNvPr id="5" name="Image 4">
            <a:extLst>
              <a:ext uri="{FF2B5EF4-FFF2-40B4-BE49-F238E27FC236}">
                <a16:creationId xmlns:a16="http://schemas.microsoft.com/office/drawing/2014/main" id="{60679030-7A11-A843-BEF9-13AE2379C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0198" y="352493"/>
            <a:ext cx="902114" cy="896657"/>
          </a:xfrm>
          <a:prstGeom prst="rect">
            <a:avLst/>
          </a:prstGeom>
        </p:spPr>
      </p:pic>
    </p:spTree>
    <p:extLst>
      <p:ext uri="{BB962C8B-B14F-4D97-AF65-F5344CB8AC3E}">
        <p14:creationId xmlns:p14="http://schemas.microsoft.com/office/powerpoint/2010/main" val="2061088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4_0"/>
          <p:cNvSpPr/>
          <p:nvPr/>
        </p:nvSpPr>
        <p:spPr>
          <a:xfrm>
            <a:off x="2579512" y="300249"/>
            <a:ext cx="7770280" cy="921876"/>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CH" spc="-1" dirty="0">
                <a:latin typeface="Calibri"/>
              </a:rPr>
              <a:t>5. Tableau comparatif de Coq vert et </a:t>
            </a:r>
            <a:r>
              <a:rPr lang="fr-CH" spc="-1" dirty="0" err="1">
                <a:latin typeface="Calibri"/>
              </a:rPr>
              <a:t>EcoEglise</a:t>
            </a:r>
            <a:r>
              <a:rPr lang="fr-CH" spc="-1" dirty="0">
                <a:latin typeface="Calibri"/>
              </a:rPr>
              <a:t> en vue d’une paroisse ou communauté écologiquement plus responsable en Suisse romande.</a:t>
            </a:r>
          </a:p>
          <a:p>
            <a:endParaRPr lang="fr-CH" sz="1800" b="0" strike="noStrike" spc="-1" dirty="0">
              <a:latin typeface="Arial"/>
            </a:endParaRPr>
          </a:p>
        </p:txBody>
      </p:sp>
      <p:pic>
        <p:nvPicPr>
          <p:cNvPr id="283" name="Image 3_2"/>
          <p:cNvPicPr/>
          <p:nvPr/>
        </p:nvPicPr>
        <p:blipFill>
          <a:blip r:embed="rId2"/>
          <a:stretch/>
        </p:blipFill>
        <p:spPr>
          <a:xfrm>
            <a:off x="887529" y="300249"/>
            <a:ext cx="1691982" cy="948902"/>
          </a:xfrm>
          <a:prstGeom prst="rect">
            <a:avLst/>
          </a:prstGeom>
          <a:ln w="0">
            <a:noFill/>
          </a:ln>
        </p:spPr>
      </p:pic>
      <p:graphicFrame>
        <p:nvGraphicFramePr>
          <p:cNvPr id="4" name="Tableau 4">
            <a:extLst>
              <a:ext uri="{FF2B5EF4-FFF2-40B4-BE49-F238E27FC236}">
                <a16:creationId xmlns:a16="http://schemas.microsoft.com/office/drawing/2014/main" id="{5C7CD7E5-054B-404B-B7C9-8B8F2AAA2C37}"/>
              </a:ext>
            </a:extLst>
          </p:cNvPr>
          <p:cNvGraphicFramePr>
            <a:graphicFrameLocks noGrp="1"/>
          </p:cNvGraphicFramePr>
          <p:nvPr>
            <p:extLst>
              <p:ext uri="{D42A27DB-BD31-4B8C-83A1-F6EECF244321}">
                <p14:modId xmlns:p14="http://schemas.microsoft.com/office/powerpoint/2010/main" val="244962461"/>
              </p:ext>
            </p:extLst>
          </p:nvPr>
        </p:nvGraphicFramePr>
        <p:xfrm>
          <a:off x="887530" y="1249151"/>
          <a:ext cx="10416939" cy="5034280"/>
        </p:xfrm>
        <a:graphic>
          <a:graphicData uri="http://schemas.openxmlformats.org/drawingml/2006/table">
            <a:tbl>
              <a:tblPr firstRow="1" bandRow="1">
                <a:tableStyleId>{5C22544A-7EE6-4342-B048-85BDC9FD1C3A}</a:tableStyleId>
              </a:tblPr>
              <a:tblGrid>
                <a:gridCol w="1950673">
                  <a:extLst>
                    <a:ext uri="{9D8B030D-6E8A-4147-A177-3AD203B41FA5}">
                      <a16:colId xmlns:a16="http://schemas.microsoft.com/office/drawing/2014/main" val="2793674410"/>
                    </a:ext>
                  </a:extLst>
                </a:gridCol>
                <a:gridCol w="3930732">
                  <a:extLst>
                    <a:ext uri="{9D8B030D-6E8A-4147-A177-3AD203B41FA5}">
                      <a16:colId xmlns:a16="http://schemas.microsoft.com/office/drawing/2014/main" val="2231784664"/>
                    </a:ext>
                  </a:extLst>
                </a:gridCol>
                <a:gridCol w="4535534">
                  <a:extLst>
                    <a:ext uri="{9D8B030D-6E8A-4147-A177-3AD203B41FA5}">
                      <a16:colId xmlns:a16="http://schemas.microsoft.com/office/drawing/2014/main" val="1565142184"/>
                    </a:ext>
                  </a:extLst>
                </a:gridCol>
              </a:tblGrid>
              <a:tr h="370840">
                <a:tc>
                  <a:txBody>
                    <a:bodyPr/>
                    <a:lstStyle/>
                    <a:p>
                      <a:endParaRPr lang="fr-CH" dirty="0"/>
                    </a:p>
                  </a:txBody>
                  <a:tcPr/>
                </a:tc>
                <a:tc>
                  <a:txBody>
                    <a:bodyPr/>
                    <a:lstStyle/>
                    <a:p>
                      <a:pPr algn="ctr"/>
                      <a:r>
                        <a:rPr lang="fr-CH" dirty="0" err="1"/>
                        <a:t>EcoEglise</a:t>
                      </a:r>
                      <a:endParaRPr lang="fr-CH" dirty="0"/>
                    </a:p>
                  </a:txBody>
                  <a:tcPr/>
                </a:tc>
                <a:tc>
                  <a:txBody>
                    <a:bodyPr/>
                    <a:lstStyle/>
                    <a:p>
                      <a:pPr algn="ctr"/>
                      <a:r>
                        <a:rPr lang="fr-CH" dirty="0"/>
                        <a:t>Coq vert</a:t>
                      </a:r>
                    </a:p>
                  </a:txBody>
                  <a:tcPr/>
                </a:tc>
                <a:extLst>
                  <a:ext uri="{0D108BD9-81ED-4DB2-BD59-A6C34878D82A}">
                    <a16:rowId xmlns:a16="http://schemas.microsoft.com/office/drawing/2014/main" val="2796500420"/>
                  </a:ext>
                </a:extLst>
              </a:tr>
              <a:tr h="370840">
                <a:tc>
                  <a:txBody>
                    <a:bodyPr/>
                    <a:lstStyle/>
                    <a:p>
                      <a:r>
                        <a:rPr lang="fr-CH" dirty="0"/>
                        <a:t>Reconnaissance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Une médaille qui n’est pas un label, mais une reconnaissance qui marche sur la confiance (pas de contrôle).</a:t>
                      </a:r>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Un label reconnu basé sur les normes internationales ISO 14001 et européennes EMAS: le Coq vert (800 paroisses en Allemagne, 30 en Suisse alémanique et 2 certifications en cours en Suisse romande)</a:t>
                      </a:r>
                      <a:endParaRPr lang="fr-CH" dirty="0"/>
                    </a:p>
                  </a:txBody>
                  <a:tcPr/>
                </a:tc>
                <a:extLst>
                  <a:ext uri="{0D108BD9-81ED-4DB2-BD59-A6C34878D82A}">
                    <a16:rowId xmlns:a16="http://schemas.microsoft.com/office/drawing/2014/main" val="13879660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Frais de coaching</a:t>
                      </a:r>
                      <a:endParaRPr lang="fr-CH" dirty="0"/>
                    </a:p>
                  </a:txBody>
                  <a:tcPr/>
                </a:tc>
                <a:tc>
                  <a:txBody>
                    <a:bodyPr/>
                    <a:lstStyle/>
                    <a:p>
                      <a:r>
                        <a:rPr lang="fr-CH" dirty="0"/>
                        <a:t>Pas nécessaire. Lara-Florine Schmid donne des conseils par téléphones au sujet des fiches ressources en cas de besoin.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La paroisse peut faire appel à un conseiller externe et ce dernier lui indiquera son tarif (à l’heure ou en forfait). œco a une liste de conseillers en environnement Coq vert. </a:t>
                      </a:r>
                      <a:endParaRPr lang="fr-CH" dirty="0"/>
                    </a:p>
                  </a:txBody>
                  <a:tcPr/>
                </a:tc>
                <a:extLst>
                  <a:ext uri="{0D108BD9-81ED-4DB2-BD59-A6C34878D82A}">
                    <a16:rowId xmlns:a16="http://schemas.microsoft.com/office/drawing/2014/main" val="1003897308"/>
                  </a:ext>
                </a:extLst>
              </a:tr>
              <a:tr h="370840">
                <a:tc>
                  <a:txBody>
                    <a:bodyPr/>
                    <a:lstStyle/>
                    <a:p>
                      <a:r>
                        <a:rPr lang="fr-CH" dirty="0"/>
                        <a:t>Frais de 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Pas nécessaire. Lara-Florine Schmid donne des conseils par téléphones au sujet des fiches ressources en cas de besoin.</a:t>
                      </a:r>
                    </a:p>
                    <a:p>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La paroisse peut former une personne à l’interne. Cette dernière finance une formation chez œco à ses propres frais ou elle reçoit une participation financière de la paroisse pour suivre cette même formation. </a:t>
                      </a:r>
                      <a:endParaRPr lang="fr-CH" dirty="0"/>
                    </a:p>
                  </a:txBody>
                  <a:tcPr/>
                </a:tc>
                <a:extLst>
                  <a:ext uri="{0D108BD9-81ED-4DB2-BD59-A6C34878D82A}">
                    <a16:rowId xmlns:a16="http://schemas.microsoft.com/office/drawing/2014/main" val="909221845"/>
                  </a:ext>
                </a:extLst>
              </a:tr>
            </a:tbl>
          </a:graphicData>
        </a:graphic>
      </p:graphicFrame>
      <p:pic>
        <p:nvPicPr>
          <p:cNvPr id="5" name="Image 4">
            <a:extLst>
              <a:ext uri="{FF2B5EF4-FFF2-40B4-BE49-F238E27FC236}">
                <a16:creationId xmlns:a16="http://schemas.microsoft.com/office/drawing/2014/main" id="{A6D1F1DB-C4E5-E948-8C51-CCECF36CF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9792" y="327276"/>
            <a:ext cx="954677" cy="921875"/>
          </a:xfrm>
          <a:prstGeom prst="rect">
            <a:avLst/>
          </a:prstGeom>
        </p:spPr>
      </p:pic>
    </p:spTree>
    <p:extLst>
      <p:ext uri="{BB962C8B-B14F-4D97-AF65-F5344CB8AC3E}">
        <p14:creationId xmlns:p14="http://schemas.microsoft.com/office/powerpoint/2010/main" val="715541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4_0"/>
          <p:cNvSpPr/>
          <p:nvPr/>
        </p:nvSpPr>
        <p:spPr>
          <a:xfrm>
            <a:off x="2579511" y="327275"/>
            <a:ext cx="7570687" cy="921876"/>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CH" spc="-1" dirty="0">
                <a:latin typeface="Calibri"/>
              </a:rPr>
              <a:t>5. Tableau comparatif de Coq vert et </a:t>
            </a:r>
            <a:r>
              <a:rPr lang="fr-CH" spc="-1" dirty="0" err="1">
                <a:latin typeface="Calibri"/>
              </a:rPr>
              <a:t>EcoEglise</a:t>
            </a:r>
            <a:r>
              <a:rPr lang="fr-CH" spc="-1" dirty="0">
                <a:latin typeface="Calibri"/>
              </a:rPr>
              <a:t> en vue d’une paroisse ou communauté écologiquement plus responsable en Suisse romande.</a:t>
            </a:r>
          </a:p>
          <a:p>
            <a:endParaRPr lang="fr-CH" sz="1800" b="0" strike="noStrike" spc="-1" dirty="0">
              <a:latin typeface="Arial"/>
            </a:endParaRPr>
          </a:p>
        </p:txBody>
      </p:sp>
      <p:pic>
        <p:nvPicPr>
          <p:cNvPr id="283" name="Image 3_2"/>
          <p:cNvPicPr/>
          <p:nvPr/>
        </p:nvPicPr>
        <p:blipFill>
          <a:blip r:embed="rId2"/>
          <a:stretch/>
        </p:blipFill>
        <p:spPr>
          <a:xfrm>
            <a:off x="940905" y="327275"/>
            <a:ext cx="1638606" cy="929809"/>
          </a:xfrm>
          <a:prstGeom prst="rect">
            <a:avLst/>
          </a:prstGeom>
          <a:ln w="0">
            <a:noFill/>
          </a:ln>
        </p:spPr>
      </p:pic>
      <p:graphicFrame>
        <p:nvGraphicFramePr>
          <p:cNvPr id="4" name="Tableau 4">
            <a:extLst>
              <a:ext uri="{FF2B5EF4-FFF2-40B4-BE49-F238E27FC236}">
                <a16:creationId xmlns:a16="http://schemas.microsoft.com/office/drawing/2014/main" id="{5C7CD7E5-054B-404B-B7C9-8B8F2AAA2C37}"/>
              </a:ext>
            </a:extLst>
          </p:cNvPr>
          <p:cNvGraphicFramePr>
            <a:graphicFrameLocks noGrp="1"/>
          </p:cNvGraphicFramePr>
          <p:nvPr>
            <p:extLst>
              <p:ext uri="{D42A27DB-BD31-4B8C-83A1-F6EECF244321}">
                <p14:modId xmlns:p14="http://schemas.microsoft.com/office/powerpoint/2010/main" val="1472375191"/>
              </p:ext>
            </p:extLst>
          </p:nvPr>
        </p:nvGraphicFramePr>
        <p:xfrm>
          <a:off x="940905" y="1257084"/>
          <a:ext cx="10111407" cy="3937000"/>
        </p:xfrm>
        <a:graphic>
          <a:graphicData uri="http://schemas.openxmlformats.org/drawingml/2006/table">
            <a:tbl>
              <a:tblPr firstRow="1" bandRow="1">
                <a:tableStyleId>{5C22544A-7EE6-4342-B048-85BDC9FD1C3A}</a:tableStyleId>
              </a:tblPr>
              <a:tblGrid>
                <a:gridCol w="2044283">
                  <a:extLst>
                    <a:ext uri="{9D8B030D-6E8A-4147-A177-3AD203B41FA5}">
                      <a16:colId xmlns:a16="http://schemas.microsoft.com/office/drawing/2014/main" val="2793674410"/>
                    </a:ext>
                  </a:extLst>
                </a:gridCol>
                <a:gridCol w="3984094">
                  <a:extLst>
                    <a:ext uri="{9D8B030D-6E8A-4147-A177-3AD203B41FA5}">
                      <a16:colId xmlns:a16="http://schemas.microsoft.com/office/drawing/2014/main" val="2231784664"/>
                    </a:ext>
                  </a:extLst>
                </a:gridCol>
                <a:gridCol w="4083030">
                  <a:extLst>
                    <a:ext uri="{9D8B030D-6E8A-4147-A177-3AD203B41FA5}">
                      <a16:colId xmlns:a16="http://schemas.microsoft.com/office/drawing/2014/main" val="1565142184"/>
                    </a:ext>
                  </a:extLst>
                </a:gridCol>
              </a:tblGrid>
              <a:tr h="370840">
                <a:tc>
                  <a:txBody>
                    <a:bodyPr/>
                    <a:lstStyle/>
                    <a:p>
                      <a:endParaRPr lang="fr-CH" dirty="0"/>
                    </a:p>
                  </a:txBody>
                  <a:tcPr/>
                </a:tc>
                <a:tc>
                  <a:txBody>
                    <a:bodyPr/>
                    <a:lstStyle/>
                    <a:p>
                      <a:pPr algn="ctr"/>
                      <a:r>
                        <a:rPr lang="fr-CH" dirty="0" err="1"/>
                        <a:t>EcoEglise</a:t>
                      </a:r>
                      <a:endParaRPr lang="fr-CH" dirty="0"/>
                    </a:p>
                  </a:txBody>
                  <a:tcPr/>
                </a:tc>
                <a:tc>
                  <a:txBody>
                    <a:bodyPr/>
                    <a:lstStyle/>
                    <a:p>
                      <a:pPr algn="ctr"/>
                      <a:r>
                        <a:rPr lang="fr-CH" dirty="0"/>
                        <a:t>Coq vert</a:t>
                      </a:r>
                    </a:p>
                  </a:txBody>
                  <a:tcPr/>
                </a:tc>
                <a:extLst>
                  <a:ext uri="{0D108BD9-81ED-4DB2-BD59-A6C34878D82A}">
                    <a16:rowId xmlns:a16="http://schemas.microsoft.com/office/drawing/2014/main" val="27965004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Frais fixes annuels</a:t>
                      </a:r>
                      <a:endParaRPr lang="fr-CH" dirty="0"/>
                    </a:p>
                  </a:txBody>
                  <a:tcPr/>
                </a:tc>
                <a:tc>
                  <a:txBody>
                    <a:bodyPr/>
                    <a:lstStyle/>
                    <a:p>
                      <a:r>
                        <a:rPr lang="fr-CH" dirty="0"/>
                        <a:t>200 francs (prix indicatif à négocier en cas de besoin)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200 francs par année (prix à titre indicatif à négocier en cas de besoins, prix conseillé: 10 centimes par paroissiens). </a:t>
                      </a:r>
                      <a:endParaRPr lang="fr-CH" dirty="0">
                        <a:effectLst/>
                      </a:endParaRPr>
                    </a:p>
                  </a:txBody>
                  <a:tcPr/>
                </a:tc>
                <a:extLst>
                  <a:ext uri="{0D108BD9-81ED-4DB2-BD59-A6C34878D82A}">
                    <a16:rowId xmlns:a16="http://schemas.microsoft.com/office/drawing/2014/main" val="13879660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Aspects techniques (bâtiments, énergie,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Touche tous les secteurs de la paroisse, le secteur bâtiment est encore peu développé pour l’instant.</a:t>
                      </a:r>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Touche tous les domaines de la paroisse. Obligation de mesurer 6</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les variables suivantes: électricité, papier, chauffage, eau, biodiversité, émission CO2, déchets.</a:t>
                      </a:r>
                      <a:endParaRPr lang="fr-CH" dirty="0"/>
                    </a:p>
                  </a:txBody>
                  <a:tcPr/>
                </a:tc>
                <a:extLst>
                  <a:ext uri="{0D108BD9-81ED-4DB2-BD59-A6C34878D82A}">
                    <a16:rowId xmlns:a16="http://schemas.microsoft.com/office/drawing/2014/main" val="1003897308"/>
                  </a:ext>
                </a:extLst>
              </a:tr>
              <a:tr h="370840">
                <a:tc>
                  <a:txBody>
                    <a:bodyPr/>
                    <a:lstStyle/>
                    <a:p>
                      <a:r>
                        <a:rPr lang="fr-CH" dirty="0"/>
                        <a:t>Écospiritualité</a:t>
                      </a:r>
                    </a:p>
                  </a:txBody>
                  <a:tcPr/>
                </a:tc>
                <a:tc>
                  <a:txBody>
                    <a:bodyPr/>
                    <a:lstStyle/>
                    <a:p>
                      <a:r>
                        <a:rPr lang="fr-CH" dirty="0"/>
                        <a:t>Il y a des fiches concernes l’écospiritualité pendant les offices, la catéchèse ou d’autres événements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Concerne aussi l’</a:t>
                      </a:r>
                      <a:r>
                        <a:rPr lang="fr-CH" dirty="0" err="1"/>
                        <a:t>écospiritualité</a:t>
                      </a:r>
                      <a:r>
                        <a:rPr lang="fr-CH" dirty="0"/>
                        <a:t> pendant les offices et la catéchèse.</a:t>
                      </a:r>
                    </a:p>
                  </a:txBody>
                  <a:tcPr/>
                </a:tc>
                <a:extLst>
                  <a:ext uri="{0D108BD9-81ED-4DB2-BD59-A6C34878D82A}">
                    <a16:rowId xmlns:a16="http://schemas.microsoft.com/office/drawing/2014/main" val="909221845"/>
                  </a:ext>
                </a:extLst>
              </a:tr>
            </a:tbl>
          </a:graphicData>
        </a:graphic>
      </p:graphicFrame>
      <p:pic>
        <p:nvPicPr>
          <p:cNvPr id="5" name="Image 4">
            <a:extLst>
              <a:ext uri="{FF2B5EF4-FFF2-40B4-BE49-F238E27FC236}">
                <a16:creationId xmlns:a16="http://schemas.microsoft.com/office/drawing/2014/main" id="{51BE9F57-2CEA-6241-A1D4-8BEE9D1AA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0198" y="360427"/>
            <a:ext cx="902114" cy="896657"/>
          </a:xfrm>
          <a:prstGeom prst="rect">
            <a:avLst/>
          </a:prstGeom>
        </p:spPr>
      </p:pic>
    </p:spTree>
    <p:extLst>
      <p:ext uri="{BB962C8B-B14F-4D97-AF65-F5344CB8AC3E}">
        <p14:creationId xmlns:p14="http://schemas.microsoft.com/office/powerpoint/2010/main" val="1332856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4_0"/>
          <p:cNvSpPr/>
          <p:nvPr/>
        </p:nvSpPr>
        <p:spPr>
          <a:xfrm>
            <a:off x="2579512" y="327275"/>
            <a:ext cx="7570686" cy="921876"/>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CH" spc="-1" dirty="0">
                <a:latin typeface="Calibri"/>
              </a:rPr>
              <a:t>5. Tableau comparatif de Coq vert et </a:t>
            </a:r>
            <a:r>
              <a:rPr lang="fr-CH" spc="-1" dirty="0" err="1">
                <a:latin typeface="Calibri"/>
              </a:rPr>
              <a:t>EcoEglise</a:t>
            </a:r>
            <a:r>
              <a:rPr lang="fr-CH" spc="-1" dirty="0">
                <a:latin typeface="Calibri"/>
              </a:rPr>
              <a:t> en vue d’une paroisse ou communauté écologiquement plus responsable en Suisse romande.</a:t>
            </a:r>
          </a:p>
          <a:p>
            <a:endParaRPr lang="fr-CH" sz="1800" b="0" strike="noStrike" spc="-1" dirty="0">
              <a:latin typeface="Arial"/>
            </a:endParaRPr>
          </a:p>
        </p:txBody>
      </p:sp>
      <p:pic>
        <p:nvPicPr>
          <p:cNvPr id="283" name="Image 3_2"/>
          <p:cNvPicPr/>
          <p:nvPr/>
        </p:nvPicPr>
        <p:blipFill>
          <a:blip r:embed="rId2"/>
          <a:stretch/>
        </p:blipFill>
        <p:spPr>
          <a:xfrm>
            <a:off x="940905" y="327273"/>
            <a:ext cx="1638607" cy="921877"/>
          </a:xfrm>
          <a:prstGeom prst="rect">
            <a:avLst/>
          </a:prstGeom>
          <a:ln w="0">
            <a:noFill/>
          </a:ln>
        </p:spPr>
      </p:pic>
      <p:graphicFrame>
        <p:nvGraphicFramePr>
          <p:cNvPr id="4" name="Tableau 4">
            <a:extLst>
              <a:ext uri="{FF2B5EF4-FFF2-40B4-BE49-F238E27FC236}">
                <a16:creationId xmlns:a16="http://schemas.microsoft.com/office/drawing/2014/main" id="{5C7CD7E5-054B-404B-B7C9-8B8F2AAA2C37}"/>
              </a:ext>
            </a:extLst>
          </p:cNvPr>
          <p:cNvGraphicFramePr>
            <a:graphicFrameLocks noGrp="1"/>
          </p:cNvGraphicFramePr>
          <p:nvPr>
            <p:extLst>
              <p:ext uri="{D42A27DB-BD31-4B8C-83A1-F6EECF244321}">
                <p14:modId xmlns:p14="http://schemas.microsoft.com/office/powerpoint/2010/main" val="760175067"/>
              </p:ext>
            </p:extLst>
          </p:nvPr>
        </p:nvGraphicFramePr>
        <p:xfrm>
          <a:off x="940905" y="1249151"/>
          <a:ext cx="10111407" cy="4668520"/>
        </p:xfrm>
        <a:graphic>
          <a:graphicData uri="http://schemas.openxmlformats.org/drawingml/2006/table">
            <a:tbl>
              <a:tblPr firstRow="1" bandRow="1">
                <a:tableStyleId>{5C22544A-7EE6-4342-B048-85BDC9FD1C3A}</a:tableStyleId>
              </a:tblPr>
              <a:tblGrid>
                <a:gridCol w="2044283">
                  <a:extLst>
                    <a:ext uri="{9D8B030D-6E8A-4147-A177-3AD203B41FA5}">
                      <a16:colId xmlns:a16="http://schemas.microsoft.com/office/drawing/2014/main" val="2793674410"/>
                    </a:ext>
                  </a:extLst>
                </a:gridCol>
                <a:gridCol w="3984094">
                  <a:extLst>
                    <a:ext uri="{9D8B030D-6E8A-4147-A177-3AD203B41FA5}">
                      <a16:colId xmlns:a16="http://schemas.microsoft.com/office/drawing/2014/main" val="2231784664"/>
                    </a:ext>
                  </a:extLst>
                </a:gridCol>
                <a:gridCol w="4083030">
                  <a:extLst>
                    <a:ext uri="{9D8B030D-6E8A-4147-A177-3AD203B41FA5}">
                      <a16:colId xmlns:a16="http://schemas.microsoft.com/office/drawing/2014/main" val="1565142184"/>
                    </a:ext>
                  </a:extLst>
                </a:gridCol>
              </a:tblGrid>
              <a:tr h="370840">
                <a:tc>
                  <a:txBody>
                    <a:bodyPr/>
                    <a:lstStyle/>
                    <a:p>
                      <a:endParaRPr lang="fr-CH" dirty="0"/>
                    </a:p>
                  </a:txBody>
                  <a:tcPr/>
                </a:tc>
                <a:tc>
                  <a:txBody>
                    <a:bodyPr/>
                    <a:lstStyle/>
                    <a:p>
                      <a:pPr algn="ctr"/>
                      <a:r>
                        <a:rPr lang="fr-CH" dirty="0" err="1"/>
                        <a:t>EcoEglise</a:t>
                      </a:r>
                      <a:endParaRPr lang="fr-CH" dirty="0"/>
                    </a:p>
                  </a:txBody>
                  <a:tcPr/>
                </a:tc>
                <a:tc>
                  <a:txBody>
                    <a:bodyPr/>
                    <a:lstStyle/>
                    <a:p>
                      <a:pPr algn="ctr"/>
                      <a:r>
                        <a:rPr lang="fr-CH" dirty="0"/>
                        <a:t>Coq vert</a:t>
                      </a:r>
                    </a:p>
                  </a:txBody>
                  <a:tcPr/>
                </a:tc>
                <a:extLst>
                  <a:ext uri="{0D108BD9-81ED-4DB2-BD59-A6C34878D82A}">
                    <a16:rowId xmlns:a16="http://schemas.microsoft.com/office/drawing/2014/main" val="27965004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Rédiger les Lignes directrices pour la Création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800" kern="1200" dirty="0">
                        <a:solidFill>
                          <a:schemeClr val="dk1"/>
                        </a:solidFill>
                        <a:effectLst/>
                        <a:latin typeface="+mn-lt"/>
                        <a:ea typeface="+mn-ea"/>
                        <a:cs typeface="+mn-cs"/>
                      </a:endParaRPr>
                    </a:p>
                  </a:txBody>
                  <a:tcPr/>
                </a:tc>
                <a:tc>
                  <a:txBody>
                    <a:bodyPr/>
                    <a:lstStyle/>
                    <a:p>
                      <a:pPr rtl="0"/>
                      <a:r>
                        <a:rPr lang="fr-CH" sz="1800" kern="1200" dirty="0">
                          <a:solidFill>
                            <a:schemeClr val="dk1"/>
                          </a:solidFill>
                          <a:effectLst/>
                          <a:latin typeface="+mn-lt"/>
                          <a:ea typeface="+mn-ea"/>
                          <a:cs typeface="+mn-cs"/>
                        </a:rPr>
                        <a:t>Pas nécessaire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Les Lignes directrices pour la Création sont un document à faire par l’équipe Environnement de la la paroisse. Il sera la base de toutes les actions et de la planification des projets en faveur de l’environnement pour les prochaines années. </a:t>
                      </a:r>
                      <a:r>
                        <a:rPr lang="fr-CH" dirty="0"/>
                        <a:t>C’est l’étape 3 des 10 étapes du Coq vert.</a:t>
                      </a:r>
                    </a:p>
                  </a:txBody>
                  <a:tcPr/>
                </a:tc>
                <a:extLst>
                  <a:ext uri="{0D108BD9-81ED-4DB2-BD59-A6C34878D82A}">
                    <a16:rowId xmlns:a16="http://schemas.microsoft.com/office/drawing/2014/main" val="13879660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Faire un programme environnemental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Pas nécessaire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Le programme est un document à faire par l’équipe Environnement de la paroisse. Il sera la base de toutes les actions et de la planification des projets en faveur de l’environnement pour les prochaines années. </a:t>
                      </a:r>
                      <a:r>
                        <a:rPr lang="fr-CH" dirty="0"/>
                        <a:t>C’est l’étape 6 des 10 étapes du Coq vert.</a:t>
                      </a:r>
                    </a:p>
                  </a:txBody>
                  <a:tcPr/>
                </a:tc>
                <a:extLst>
                  <a:ext uri="{0D108BD9-81ED-4DB2-BD59-A6C34878D82A}">
                    <a16:rowId xmlns:a16="http://schemas.microsoft.com/office/drawing/2014/main" val="1003897308"/>
                  </a:ext>
                </a:extLst>
              </a:tr>
            </a:tbl>
          </a:graphicData>
        </a:graphic>
      </p:graphicFrame>
      <p:pic>
        <p:nvPicPr>
          <p:cNvPr id="5" name="Image 4">
            <a:extLst>
              <a:ext uri="{FF2B5EF4-FFF2-40B4-BE49-F238E27FC236}">
                <a16:creationId xmlns:a16="http://schemas.microsoft.com/office/drawing/2014/main" id="{DF542577-6002-0E4F-96DE-24EEF5678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0198" y="352493"/>
            <a:ext cx="902114" cy="896657"/>
          </a:xfrm>
          <a:prstGeom prst="rect">
            <a:avLst/>
          </a:prstGeom>
        </p:spPr>
      </p:pic>
    </p:spTree>
    <p:extLst>
      <p:ext uri="{BB962C8B-B14F-4D97-AF65-F5344CB8AC3E}">
        <p14:creationId xmlns:p14="http://schemas.microsoft.com/office/powerpoint/2010/main" val="2239207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4_0"/>
          <p:cNvSpPr/>
          <p:nvPr/>
        </p:nvSpPr>
        <p:spPr>
          <a:xfrm>
            <a:off x="2579512" y="327275"/>
            <a:ext cx="7526390" cy="921876"/>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CH" spc="-1" dirty="0">
                <a:latin typeface="Calibri"/>
              </a:rPr>
              <a:t>5. Tableau comparatif de Coq vert et </a:t>
            </a:r>
            <a:r>
              <a:rPr lang="fr-CH" spc="-1" dirty="0" err="1">
                <a:latin typeface="Calibri"/>
              </a:rPr>
              <a:t>EcoEglise</a:t>
            </a:r>
            <a:r>
              <a:rPr lang="fr-CH" spc="-1" dirty="0">
                <a:latin typeface="Calibri"/>
              </a:rPr>
              <a:t> en vue d’une paroisse ou communauté écologiquement plus responsable en Suisse romande.</a:t>
            </a:r>
          </a:p>
          <a:p>
            <a:endParaRPr lang="fr-CH" sz="1800" b="0" strike="noStrike" spc="-1" dirty="0">
              <a:latin typeface="Arial"/>
            </a:endParaRPr>
          </a:p>
        </p:txBody>
      </p:sp>
      <p:pic>
        <p:nvPicPr>
          <p:cNvPr id="283" name="Image 3_2"/>
          <p:cNvPicPr/>
          <p:nvPr/>
        </p:nvPicPr>
        <p:blipFill>
          <a:blip r:embed="rId2"/>
          <a:stretch/>
        </p:blipFill>
        <p:spPr>
          <a:xfrm>
            <a:off x="940905" y="327275"/>
            <a:ext cx="1638606" cy="921876"/>
          </a:xfrm>
          <a:prstGeom prst="rect">
            <a:avLst/>
          </a:prstGeom>
          <a:ln w="0">
            <a:noFill/>
          </a:ln>
        </p:spPr>
      </p:pic>
      <p:graphicFrame>
        <p:nvGraphicFramePr>
          <p:cNvPr id="4" name="Tableau 4">
            <a:extLst>
              <a:ext uri="{FF2B5EF4-FFF2-40B4-BE49-F238E27FC236}">
                <a16:creationId xmlns:a16="http://schemas.microsoft.com/office/drawing/2014/main" id="{5C7CD7E5-054B-404B-B7C9-8B8F2AAA2C37}"/>
              </a:ext>
            </a:extLst>
          </p:cNvPr>
          <p:cNvGraphicFramePr>
            <a:graphicFrameLocks noGrp="1"/>
          </p:cNvGraphicFramePr>
          <p:nvPr>
            <p:extLst>
              <p:ext uri="{D42A27DB-BD31-4B8C-83A1-F6EECF244321}">
                <p14:modId xmlns:p14="http://schemas.microsoft.com/office/powerpoint/2010/main" val="3946455773"/>
              </p:ext>
            </p:extLst>
          </p:nvPr>
        </p:nvGraphicFramePr>
        <p:xfrm>
          <a:off x="940905" y="1249152"/>
          <a:ext cx="10111407" cy="4434018"/>
        </p:xfrm>
        <a:graphic>
          <a:graphicData uri="http://schemas.openxmlformats.org/drawingml/2006/table">
            <a:tbl>
              <a:tblPr firstRow="1" bandRow="1">
                <a:tableStyleId>{5C22544A-7EE6-4342-B048-85BDC9FD1C3A}</a:tableStyleId>
              </a:tblPr>
              <a:tblGrid>
                <a:gridCol w="2044283">
                  <a:extLst>
                    <a:ext uri="{9D8B030D-6E8A-4147-A177-3AD203B41FA5}">
                      <a16:colId xmlns:a16="http://schemas.microsoft.com/office/drawing/2014/main" val="2793674410"/>
                    </a:ext>
                  </a:extLst>
                </a:gridCol>
                <a:gridCol w="3984094">
                  <a:extLst>
                    <a:ext uri="{9D8B030D-6E8A-4147-A177-3AD203B41FA5}">
                      <a16:colId xmlns:a16="http://schemas.microsoft.com/office/drawing/2014/main" val="2231784664"/>
                    </a:ext>
                  </a:extLst>
                </a:gridCol>
                <a:gridCol w="4083030">
                  <a:extLst>
                    <a:ext uri="{9D8B030D-6E8A-4147-A177-3AD203B41FA5}">
                      <a16:colId xmlns:a16="http://schemas.microsoft.com/office/drawing/2014/main" val="1565142184"/>
                    </a:ext>
                  </a:extLst>
                </a:gridCol>
              </a:tblGrid>
              <a:tr h="428094">
                <a:tc>
                  <a:txBody>
                    <a:bodyPr/>
                    <a:lstStyle/>
                    <a:p>
                      <a:endParaRPr lang="fr-CH" dirty="0"/>
                    </a:p>
                  </a:txBody>
                  <a:tcPr/>
                </a:tc>
                <a:tc>
                  <a:txBody>
                    <a:bodyPr/>
                    <a:lstStyle/>
                    <a:p>
                      <a:pPr algn="ctr"/>
                      <a:r>
                        <a:rPr lang="fr-CH" dirty="0" err="1"/>
                        <a:t>EcoEglise</a:t>
                      </a:r>
                      <a:endParaRPr lang="fr-CH" dirty="0"/>
                    </a:p>
                  </a:txBody>
                  <a:tcPr/>
                </a:tc>
                <a:tc>
                  <a:txBody>
                    <a:bodyPr/>
                    <a:lstStyle/>
                    <a:p>
                      <a:pPr algn="ctr"/>
                      <a:r>
                        <a:rPr lang="fr-CH" dirty="0"/>
                        <a:t>Coq vert</a:t>
                      </a:r>
                    </a:p>
                  </a:txBody>
                  <a:tcPr/>
                </a:tc>
                <a:extLst>
                  <a:ext uri="{0D108BD9-81ED-4DB2-BD59-A6C34878D82A}">
                    <a16:rowId xmlns:a16="http://schemas.microsoft.com/office/drawing/2014/main" val="2796500420"/>
                  </a:ext>
                </a:extLst>
              </a:tr>
              <a:tr h="23170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Management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La démarche </a:t>
                      </a:r>
                      <a:r>
                        <a:rPr lang="fr-CH" sz="1800" kern="1200" dirty="0" err="1">
                          <a:solidFill>
                            <a:schemeClr val="dk1"/>
                          </a:solidFill>
                          <a:effectLst/>
                          <a:latin typeface="+mn-lt"/>
                          <a:ea typeface="+mn-ea"/>
                          <a:cs typeface="+mn-cs"/>
                        </a:rPr>
                        <a:t>EcoEglise</a:t>
                      </a:r>
                      <a:r>
                        <a:rPr lang="fr-CH" sz="1800" kern="1200" dirty="0">
                          <a:solidFill>
                            <a:schemeClr val="dk1"/>
                          </a:solidFill>
                          <a:effectLst/>
                          <a:latin typeface="+mn-lt"/>
                          <a:ea typeface="+mn-ea"/>
                          <a:cs typeface="+mn-cs"/>
                        </a:rPr>
                        <a:t> n’a pas d’influence directe sur le management de la paroisse</a:t>
                      </a:r>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La démarche Coq vert pose les bases d’un management efficace et responsable.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Il se base sur la roue de Deming ou la méthode du PDCA : Plan-Do-check-</a:t>
                      </a:r>
                      <a:r>
                        <a:rPr lang="fr-CH" sz="1800" kern="1200" dirty="0" err="1">
                          <a:solidFill>
                            <a:schemeClr val="dk1"/>
                          </a:solidFill>
                          <a:effectLst/>
                          <a:latin typeface="+mn-lt"/>
                          <a:ea typeface="+mn-ea"/>
                          <a:cs typeface="+mn-cs"/>
                        </a:rPr>
                        <a:t>Act</a:t>
                      </a:r>
                      <a:r>
                        <a:rPr lang="fr-CH" sz="1800" kern="1200" dirty="0">
                          <a:solidFill>
                            <a:schemeClr val="dk1"/>
                          </a:solidFill>
                          <a:effectLst/>
                          <a:latin typeface="+mn-lt"/>
                          <a:ea typeface="+mn-ea"/>
                          <a:cs typeface="+mn-cs"/>
                        </a:rPr>
                        <a:t>, en français : Planifier-réaliser-contrôler-ajuster.</a:t>
                      </a:r>
                      <a:endParaRPr lang="fr-CH" dirty="0"/>
                    </a:p>
                  </a:txBody>
                  <a:tcPr/>
                </a:tc>
                <a:extLst>
                  <a:ext uri="{0D108BD9-81ED-4DB2-BD59-A6C34878D82A}">
                    <a16:rowId xmlns:a16="http://schemas.microsoft.com/office/drawing/2014/main" val="1387966019"/>
                  </a:ext>
                </a:extLst>
              </a:tr>
              <a:tr h="1688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Placements des ressources financières</a:t>
                      </a:r>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Une fiche ressource avec des recommandations pour l’épargne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œco suggère des solutions concrètes pour des investissements durables (fortune de la paroisse, caisse de pensions, etc.)</a:t>
                      </a:r>
                      <a:endParaRPr lang="fr-CH" dirty="0"/>
                    </a:p>
                  </a:txBody>
                  <a:tcPr/>
                </a:tc>
                <a:extLst>
                  <a:ext uri="{0D108BD9-81ED-4DB2-BD59-A6C34878D82A}">
                    <a16:rowId xmlns:a16="http://schemas.microsoft.com/office/drawing/2014/main" val="1003897308"/>
                  </a:ext>
                </a:extLst>
              </a:tr>
            </a:tbl>
          </a:graphicData>
        </a:graphic>
      </p:graphicFrame>
      <p:pic>
        <p:nvPicPr>
          <p:cNvPr id="5" name="Image 4">
            <a:extLst>
              <a:ext uri="{FF2B5EF4-FFF2-40B4-BE49-F238E27FC236}">
                <a16:creationId xmlns:a16="http://schemas.microsoft.com/office/drawing/2014/main" id="{451108B8-9E21-E74A-80E4-0D53435CD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5902" y="327275"/>
            <a:ext cx="946410" cy="940686"/>
          </a:xfrm>
          <a:prstGeom prst="rect">
            <a:avLst/>
          </a:prstGeom>
        </p:spPr>
      </p:pic>
    </p:spTree>
    <p:extLst>
      <p:ext uri="{BB962C8B-B14F-4D97-AF65-F5344CB8AC3E}">
        <p14:creationId xmlns:p14="http://schemas.microsoft.com/office/powerpoint/2010/main" val="1637693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4_0"/>
          <p:cNvSpPr/>
          <p:nvPr/>
        </p:nvSpPr>
        <p:spPr>
          <a:xfrm>
            <a:off x="2375066" y="327275"/>
            <a:ext cx="7441870" cy="921876"/>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CH" spc="-1" dirty="0">
                <a:latin typeface="Calibri"/>
              </a:rPr>
              <a:t>5. Tableau comparatif de Coq vert et </a:t>
            </a:r>
            <a:r>
              <a:rPr lang="fr-CH" spc="-1" dirty="0" err="1">
                <a:latin typeface="Calibri"/>
              </a:rPr>
              <a:t>EcoEglise</a:t>
            </a:r>
            <a:r>
              <a:rPr lang="fr-CH" spc="-1" dirty="0">
                <a:latin typeface="Calibri"/>
              </a:rPr>
              <a:t> en vue d’une paroisse ou communauté écologiquement plus responsable en Suisse romande.</a:t>
            </a:r>
          </a:p>
          <a:p>
            <a:endParaRPr lang="fr-CH" sz="1800" b="0" strike="noStrike" spc="-1" dirty="0">
              <a:latin typeface="Arial"/>
            </a:endParaRPr>
          </a:p>
        </p:txBody>
      </p:sp>
      <p:pic>
        <p:nvPicPr>
          <p:cNvPr id="283" name="Image 3_2"/>
          <p:cNvPicPr/>
          <p:nvPr/>
        </p:nvPicPr>
        <p:blipFill>
          <a:blip r:embed="rId2"/>
          <a:stretch/>
        </p:blipFill>
        <p:spPr>
          <a:xfrm>
            <a:off x="619996" y="326762"/>
            <a:ext cx="1755069" cy="921876"/>
          </a:xfrm>
          <a:prstGeom prst="rect">
            <a:avLst/>
          </a:prstGeom>
          <a:ln w="0">
            <a:noFill/>
          </a:ln>
        </p:spPr>
      </p:pic>
      <p:graphicFrame>
        <p:nvGraphicFramePr>
          <p:cNvPr id="4" name="Tableau 4">
            <a:extLst>
              <a:ext uri="{FF2B5EF4-FFF2-40B4-BE49-F238E27FC236}">
                <a16:creationId xmlns:a16="http://schemas.microsoft.com/office/drawing/2014/main" id="{5C7CD7E5-054B-404B-B7C9-8B8F2AAA2C37}"/>
              </a:ext>
            </a:extLst>
          </p:cNvPr>
          <p:cNvGraphicFramePr>
            <a:graphicFrameLocks noGrp="1"/>
          </p:cNvGraphicFramePr>
          <p:nvPr>
            <p:extLst>
              <p:ext uri="{D42A27DB-BD31-4B8C-83A1-F6EECF244321}">
                <p14:modId xmlns:p14="http://schemas.microsoft.com/office/powerpoint/2010/main" val="2445163420"/>
              </p:ext>
            </p:extLst>
          </p:nvPr>
        </p:nvGraphicFramePr>
        <p:xfrm>
          <a:off x="619996" y="1248638"/>
          <a:ext cx="10111407" cy="5034280"/>
        </p:xfrm>
        <a:graphic>
          <a:graphicData uri="http://schemas.openxmlformats.org/drawingml/2006/table">
            <a:tbl>
              <a:tblPr firstRow="1" bandRow="1">
                <a:tableStyleId>{5C22544A-7EE6-4342-B048-85BDC9FD1C3A}</a:tableStyleId>
              </a:tblPr>
              <a:tblGrid>
                <a:gridCol w="1731318">
                  <a:extLst>
                    <a:ext uri="{9D8B030D-6E8A-4147-A177-3AD203B41FA5}">
                      <a16:colId xmlns:a16="http://schemas.microsoft.com/office/drawing/2014/main" val="2793674410"/>
                    </a:ext>
                  </a:extLst>
                </a:gridCol>
                <a:gridCol w="4297059">
                  <a:extLst>
                    <a:ext uri="{9D8B030D-6E8A-4147-A177-3AD203B41FA5}">
                      <a16:colId xmlns:a16="http://schemas.microsoft.com/office/drawing/2014/main" val="2231784664"/>
                    </a:ext>
                  </a:extLst>
                </a:gridCol>
                <a:gridCol w="4083030">
                  <a:extLst>
                    <a:ext uri="{9D8B030D-6E8A-4147-A177-3AD203B41FA5}">
                      <a16:colId xmlns:a16="http://schemas.microsoft.com/office/drawing/2014/main" val="1565142184"/>
                    </a:ext>
                  </a:extLst>
                </a:gridCol>
              </a:tblGrid>
              <a:tr h="370840">
                <a:tc>
                  <a:txBody>
                    <a:bodyPr/>
                    <a:lstStyle/>
                    <a:p>
                      <a:endParaRPr lang="fr-CH" dirty="0"/>
                    </a:p>
                  </a:txBody>
                  <a:tcPr/>
                </a:tc>
                <a:tc>
                  <a:txBody>
                    <a:bodyPr/>
                    <a:lstStyle/>
                    <a:p>
                      <a:pPr algn="ctr"/>
                      <a:r>
                        <a:rPr lang="fr-CH" dirty="0" err="1"/>
                        <a:t>EcoEglise</a:t>
                      </a:r>
                      <a:endParaRPr lang="fr-CH" dirty="0"/>
                    </a:p>
                  </a:txBody>
                  <a:tcPr/>
                </a:tc>
                <a:tc>
                  <a:txBody>
                    <a:bodyPr/>
                    <a:lstStyle/>
                    <a:p>
                      <a:pPr algn="ctr"/>
                      <a:r>
                        <a:rPr lang="fr-CH" dirty="0"/>
                        <a:t>Coq vert</a:t>
                      </a:r>
                    </a:p>
                  </a:txBody>
                  <a:tcPr/>
                </a:tc>
                <a:extLst>
                  <a:ext uri="{0D108BD9-81ED-4DB2-BD59-A6C34878D82A}">
                    <a16:rowId xmlns:a16="http://schemas.microsoft.com/office/drawing/2014/main" val="27965004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Temps nécessaire à investir pour le projet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Libre, pas d’obligation, la paroisse avance selon ses envies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Nécessite en principe de planifier une séance tous les 2 mois environ avec une personne ressource (interne ou externe). Aussi, la paroisse réalise les projets qu’elle a planifiés elle-même sur la base de son programme environnemental.</a:t>
                      </a:r>
                      <a:endParaRPr lang="fr-CH" dirty="0"/>
                    </a:p>
                  </a:txBody>
                  <a:tcPr/>
                </a:tc>
                <a:extLst>
                  <a:ext uri="{0D108BD9-81ED-4DB2-BD59-A6C34878D82A}">
                    <a16:rowId xmlns:a16="http://schemas.microsoft.com/office/drawing/2014/main" val="35298285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Durée totale de la démarche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Libre, pas d’obligation, la paroisse avance selon ses envies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La durée approximative de la certification Coq vert est de 18 mois, avec 10 séances au minimum. La démarche d’amélioration continue également après la certification, ce qui implique 2 à 3 séances par année pour l’équipe Environnement.</a:t>
                      </a:r>
                    </a:p>
                  </a:txBody>
                  <a:tcPr/>
                </a:tc>
                <a:extLst>
                  <a:ext uri="{0D108BD9-81ED-4DB2-BD59-A6C34878D82A}">
                    <a16:rowId xmlns:a16="http://schemas.microsoft.com/office/drawing/2014/main" val="18286577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Personne de contact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Lara-Florine Schmid : </a:t>
                      </a:r>
                      <a:r>
                        <a:rPr lang="fr-CH" sz="1800" kern="1200" dirty="0" err="1">
                          <a:solidFill>
                            <a:schemeClr val="dk1"/>
                          </a:solidFill>
                          <a:effectLst/>
                          <a:latin typeface="+mn-lt"/>
                          <a:ea typeface="+mn-ea"/>
                          <a:cs typeface="+mn-cs"/>
                        </a:rPr>
                        <a:t>lara-florine.schmid@ecoeglise.ch</a:t>
                      </a:r>
                      <a:endParaRPr lang="fr-CH"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Marc Roethlisberger : </a:t>
                      </a:r>
                      <a:r>
                        <a:rPr lang="fr-CH" sz="1800" kern="1200" dirty="0" err="1">
                          <a:solidFill>
                            <a:schemeClr val="dk1"/>
                          </a:solidFill>
                          <a:effectLst/>
                          <a:latin typeface="+mn-lt"/>
                          <a:ea typeface="+mn-ea"/>
                          <a:cs typeface="+mn-cs"/>
                        </a:rPr>
                        <a:t>roethlisberger@oeku.ch</a:t>
                      </a:r>
                      <a:endParaRPr lang="fr-CH" dirty="0"/>
                    </a:p>
                  </a:txBody>
                  <a:tcPr/>
                </a:tc>
                <a:extLst>
                  <a:ext uri="{0D108BD9-81ED-4DB2-BD59-A6C34878D82A}">
                    <a16:rowId xmlns:a16="http://schemas.microsoft.com/office/drawing/2014/main" val="1387966019"/>
                  </a:ext>
                </a:extLst>
              </a:tr>
            </a:tbl>
          </a:graphicData>
        </a:graphic>
      </p:graphicFrame>
      <p:grpSp>
        <p:nvGrpSpPr>
          <p:cNvPr id="5" name="Group 106">
            <a:extLst>
              <a:ext uri="{FF2B5EF4-FFF2-40B4-BE49-F238E27FC236}">
                <a16:creationId xmlns:a16="http://schemas.microsoft.com/office/drawing/2014/main" id="{41DBE3CC-0D1A-7D4B-87B0-655B637870A5}"/>
              </a:ext>
            </a:extLst>
          </p:cNvPr>
          <p:cNvGrpSpPr/>
          <p:nvPr/>
        </p:nvGrpSpPr>
        <p:grpSpPr>
          <a:xfrm>
            <a:off x="2959883" y="4345589"/>
            <a:ext cx="2820240" cy="979200"/>
            <a:chOff x="4785480" y="5716080"/>
            <a:chExt cx="2820240" cy="979200"/>
          </a:xfrm>
        </p:grpSpPr>
        <p:grpSp>
          <p:nvGrpSpPr>
            <p:cNvPr id="6" name="그룹 53">
              <a:extLst>
                <a:ext uri="{FF2B5EF4-FFF2-40B4-BE49-F238E27FC236}">
                  <a16:creationId xmlns:a16="http://schemas.microsoft.com/office/drawing/2014/main" id="{262B01A0-765F-C244-B029-9936FCB2F94E}"/>
                </a:ext>
              </a:extLst>
            </p:cNvPr>
            <p:cNvGrpSpPr/>
            <p:nvPr/>
          </p:nvGrpSpPr>
          <p:grpSpPr>
            <a:xfrm>
              <a:off x="5400360" y="5716080"/>
              <a:ext cx="499680" cy="978840"/>
              <a:chOff x="5400360" y="5716080"/>
              <a:chExt cx="499680" cy="978840"/>
            </a:xfrm>
          </p:grpSpPr>
          <p:sp>
            <p:nvSpPr>
              <p:cNvPr id="24" name="Rectangle 19">
                <a:extLst>
                  <a:ext uri="{FF2B5EF4-FFF2-40B4-BE49-F238E27FC236}">
                    <a16:creationId xmlns:a16="http://schemas.microsoft.com/office/drawing/2014/main" id="{34914486-984E-5649-B7FE-9D35FC46B973}"/>
                  </a:ext>
                </a:extLst>
              </p:cNvPr>
              <p:cNvSpPr/>
              <p:nvPr/>
            </p:nvSpPr>
            <p:spPr>
              <a:xfrm>
                <a:off x="5632920" y="6362640"/>
                <a:ext cx="34560" cy="33228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sp>
          <p:sp>
            <p:nvSpPr>
              <p:cNvPr id="25" name="Freeform 20">
                <a:extLst>
                  <a:ext uri="{FF2B5EF4-FFF2-40B4-BE49-F238E27FC236}">
                    <a16:creationId xmlns:a16="http://schemas.microsoft.com/office/drawing/2014/main" id="{77A196B2-157E-8143-8BF0-6B731CCE7108}"/>
                  </a:ext>
                </a:extLst>
              </p:cNvPr>
              <p:cNvSpPr/>
              <p:nvPr/>
            </p:nvSpPr>
            <p:spPr>
              <a:xfrm>
                <a:off x="5400360" y="5716080"/>
                <a:ext cx="499680" cy="727200"/>
              </a:xfrm>
              <a:custGeom>
                <a:avLst/>
                <a:gdLst/>
                <a:ahLst/>
                <a:cxnLst/>
                <a:rect l="l" t="t" r="r" b="b"/>
                <a:pathLst>
                  <a:path w="593" h="862">
                    <a:moveTo>
                      <a:pt x="0" y="862"/>
                    </a:moveTo>
                    <a:lnTo>
                      <a:pt x="297" y="0"/>
                    </a:lnTo>
                    <a:lnTo>
                      <a:pt x="593" y="862"/>
                    </a:lnTo>
                    <a:lnTo>
                      <a:pt x="0" y="862"/>
                    </a:lnTo>
                    <a:close/>
                  </a:path>
                </a:pathLst>
              </a:cu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sp>
          <p:sp>
            <p:nvSpPr>
              <p:cNvPr id="26" name="Freeform 21">
                <a:extLst>
                  <a:ext uri="{FF2B5EF4-FFF2-40B4-BE49-F238E27FC236}">
                    <a16:creationId xmlns:a16="http://schemas.microsoft.com/office/drawing/2014/main" id="{00198D06-E7AE-2B41-8583-F9292FEBD08B}"/>
                  </a:ext>
                </a:extLst>
              </p:cNvPr>
              <p:cNvSpPr/>
              <p:nvPr/>
            </p:nvSpPr>
            <p:spPr>
              <a:xfrm>
                <a:off x="5650560" y="5716080"/>
                <a:ext cx="249480" cy="727200"/>
              </a:xfrm>
              <a:custGeom>
                <a:avLst/>
                <a:gdLst/>
                <a:ahLst/>
                <a:cxnLst/>
                <a:rect l="l" t="t" r="r" b="b"/>
                <a:pathLst>
                  <a:path w="296" h="863">
                    <a:moveTo>
                      <a:pt x="296" y="863"/>
                    </a:moveTo>
                    <a:lnTo>
                      <a:pt x="0" y="863"/>
                    </a:lnTo>
                    <a:lnTo>
                      <a:pt x="0" y="0"/>
                    </a:lnTo>
                    <a:lnTo>
                      <a:pt x="296" y="863"/>
                    </a:lnTo>
                    <a:close/>
                  </a:path>
                </a:pathLst>
              </a:custGeom>
              <a:solidFill>
                <a:srgbClr val="00B050"/>
              </a:solidFill>
              <a:ln w="0">
                <a:noFill/>
              </a:ln>
            </p:spPr>
            <p:style>
              <a:lnRef idx="0">
                <a:scrgbClr r="0" g="0" b="0"/>
              </a:lnRef>
              <a:fillRef idx="0">
                <a:scrgbClr r="0" g="0" b="0"/>
              </a:fillRef>
              <a:effectRef idx="0">
                <a:scrgbClr r="0" g="0" b="0"/>
              </a:effectRef>
              <a:fontRef idx="minor"/>
            </p:style>
          </p:sp>
        </p:grpSp>
        <p:grpSp>
          <p:nvGrpSpPr>
            <p:cNvPr id="7" name="그룹 57">
              <a:extLst>
                <a:ext uri="{FF2B5EF4-FFF2-40B4-BE49-F238E27FC236}">
                  <a16:creationId xmlns:a16="http://schemas.microsoft.com/office/drawing/2014/main" id="{96237321-01D0-C041-A979-885ECD721A52}"/>
                </a:ext>
              </a:extLst>
            </p:cNvPr>
            <p:cNvGrpSpPr/>
            <p:nvPr/>
          </p:nvGrpSpPr>
          <p:grpSpPr>
            <a:xfrm>
              <a:off x="6611760" y="5817960"/>
              <a:ext cx="807120" cy="876960"/>
              <a:chOff x="6611760" y="5817960"/>
              <a:chExt cx="807120" cy="876960"/>
            </a:xfrm>
          </p:grpSpPr>
          <p:sp>
            <p:nvSpPr>
              <p:cNvPr id="19" name="Freeform 22">
                <a:extLst>
                  <a:ext uri="{FF2B5EF4-FFF2-40B4-BE49-F238E27FC236}">
                    <a16:creationId xmlns:a16="http://schemas.microsoft.com/office/drawing/2014/main" id="{D06820DE-A86C-144B-8649-FA622EDE8D14}"/>
                  </a:ext>
                </a:extLst>
              </p:cNvPr>
              <p:cNvSpPr/>
              <p:nvPr/>
            </p:nvSpPr>
            <p:spPr>
              <a:xfrm>
                <a:off x="6852960" y="6199200"/>
                <a:ext cx="326160" cy="495720"/>
              </a:xfrm>
              <a:custGeom>
                <a:avLst/>
                <a:gdLst/>
                <a:ahLst/>
                <a:cxnLst/>
                <a:rect l="l" t="t"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sp>
          <p:sp>
            <p:nvSpPr>
              <p:cNvPr id="20" name="Oval 23">
                <a:extLst>
                  <a:ext uri="{FF2B5EF4-FFF2-40B4-BE49-F238E27FC236}">
                    <a16:creationId xmlns:a16="http://schemas.microsoft.com/office/drawing/2014/main" id="{8A2D461C-4254-6E4D-84F8-D09C26B71632}"/>
                  </a:ext>
                </a:extLst>
              </p:cNvPr>
              <p:cNvSpPr/>
              <p:nvPr/>
            </p:nvSpPr>
            <p:spPr>
              <a:xfrm>
                <a:off x="6825240" y="5817960"/>
                <a:ext cx="380520" cy="380520"/>
              </a:xfrm>
              <a:prstGeom prst="ellipse">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sp>
          <p:sp>
            <p:nvSpPr>
              <p:cNvPr id="21" name="Freeform 24">
                <a:extLst>
                  <a:ext uri="{FF2B5EF4-FFF2-40B4-BE49-F238E27FC236}">
                    <a16:creationId xmlns:a16="http://schemas.microsoft.com/office/drawing/2014/main" id="{186278B0-92A5-C045-9C75-6E664EAFF957}"/>
                  </a:ext>
                </a:extLst>
              </p:cNvPr>
              <p:cNvSpPr/>
              <p:nvPr/>
            </p:nvSpPr>
            <p:spPr>
              <a:xfrm>
                <a:off x="7016400" y="5817960"/>
                <a:ext cx="189000" cy="380520"/>
              </a:xfrm>
              <a:custGeom>
                <a:avLst/>
                <a:gdLst/>
                <a:ahLst/>
                <a:cxnLst/>
                <a:rect l="l" t="t" r="r" b="b"/>
                <a:pathLst>
                  <a:path w="255" h="512">
                    <a:moveTo>
                      <a:pt x="0" y="0"/>
                    </a:moveTo>
                    <a:lnTo>
                      <a:pt x="0" y="512"/>
                    </a:lnTo>
                    <a:cubicBezTo>
                      <a:pt x="141" y="511"/>
                      <a:pt x="255" y="397"/>
                      <a:pt x="255" y="256"/>
                    </a:cubicBezTo>
                    <a:cubicBezTo>
                      <a:pt x="255" y="115"/>
                      <a:pt x="141" y="0"/>
                      <a:pt x="0" y="0"/>
                    </a:cubicBezTo>
                    <a:close/>
                  </a:path>
                </a:pathLst>
              </a:cu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sp>
          <p:sp>
            <p:nvSpPr>
              <p:cNvPr id="22" name="Oval 25">
                <a:extLst>
                  <a:ext uri="{FF2B5EF4-FFF2-40B4-BE49-F238E27FC236}">
                    <a16:creationId xmlns:a16="http://schemas.microsoft.com/office/drawing/2014/main" id="{43C8E629-FF3A-B544-99A3-C77975D3E920}"/>
                  </a:ext>
                </a:extLst>
              </p:cNvPr>
              <p:cNvSpPr/>
              <p:nvPr/>
            </p:nvSpPr>
            <p:spPr>
              <a:xfrm>
                <a:off x="6611760" y="5880240"/>
                <a:ext cx="381960" cy="380520"/>
              </a:xfrm>
              <a:prstGeom prst="ellipse">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sp>
          <p:sp>
            <p:nvSpPr>
              <p:cNvPr id="23" name="Oval 26">
                <a:extLst>
                  <a:ext uri="{FF2B5EF4-FFF2-40B4-BE49-F238E27FC236}">
                    <a16:creationId xmlns:a16="http://schemas.microsoft.com/office/drawing/2014/main" id="{D59AFF13-FD44-6C41-9CA5-5E9053FB877D}"/>
                  </a:ext>
                </a:extLst>
              </p:cNvPr>
              <p:cNvSpPr/>
              <p:nvPr/>
            </p:nvSpPr>
            <p:spPr>
              <a:xfrm>
                <a:off x="7038360" y="5880240"/>
                <a:ext cx="380520" cy="380520"/>
              </a:xfrm>
              <a:prstGeom prst="ellipse">
                <a:avLst/>
              </a:prstGeom>
              <a:solidFill>
                <a:srgbClr val="00B050"/>
              </a:solidFill>
              <a:ln w="0">
                <a:noFill/>
              </a:ln>
            </p:spPr>
            <p:style>
              <a:lnRef idx="0">
                <a:scrgbClr r="0" g="0" b="0"/>
              </a:lnRef>
              <a:fillRef idx="0">
                <a:scrgbClr r="0" g="0" b="0"/>
              </a:fillRef>
              <a:effectRef idx="0">
                <a:scrgbClr r="0" g="0" b="0"/>
              </a:effectRef>
              <a:fontRef idx="minor"/>
            </p:style>
          </p:sp>
        </p:grpSp>
        <p:grpSp>
          <p:nvGrpSpPr>
            <p:cNvPr id="8" name="그룹 69">
              <a:extLst>
                <a:ext uri="{FF2B5EF4-FFF2-40B4-BE49-F238E27FC236}">
                  <a16:creationId xmlns:a16="http://schemas.microsoft.com/office/drawing/2014/main" id="{3E649EE7-F2A5-FE41-B2BD-410B2996DD47}"/>
                </a:ext>
              </a:extLst>
            </p:cNvPr>
            <p:cNvGrpSpPr/>
            <p:nvPr/>
          </p:nvGrpSpPr>
          <p:grpSpPr>
            <a:xfrm>
              <a:off x="6053760" y="5727960"/>
              <a:ext cx="610200" cy="966960"/>
              <a:chOff x="6053760" y="5727960"/>
              <a:chExt cx="610200" cy="966960"/>
            </a:xfrm>
          </p:grpSpPr>
          <p:sp>
            <p:nvSpPr>
              <p:cNvPr id="16" name="Rectangle 43">
                <a:extLst>
                  <a:ext uri="{FF2B5EF4-FFF2-40B4-BE49-F238E27FC236}">
                    <a16:creationId xmlns:a16="http://schemas.microsoft.com/office/drawing/2014/main" id="{8EC25814-D6A9-5640-A9F2-1C5D8008463B}"/>
                  </a:ext>
                </a:extLst>
              </p:cNvPr>
              <p:cNvSpPr/>
              <p:nvPr/>
            </p:nvSpPr>
            <p:spPr>
              <a:xfrm>
                <a:off x="6349320" y="6477480"/>
                <a:ext cx="21240" cy="21744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sp>
          <p:sp>
            <p:nvSpPr>
              <p:cNvPr id="17" name="Freeform 44">
                <a:extLst>
                  <a:ext uri="{FF2B5EF4-FFF2-40B4-BE49-F238E27FC236}">
                    <a16:creationId xmlns:a16="http://schemas.microsoft.com/office/drawing/2014/main" id="{5E5D2DE3-41FC-4C46-94F8-49199C66EE2C}"/>
                  </a:ext>
                </a:extLst>
              </p:cNvPr>
              <p:cNvSpPr/>
              <p:nvPr/>
            </p:nvSpPr>
            <p:spPr>
              <a:xfrm>
                <a:off x="6053760" y="5727960"/>
                <a:ext cx="610200" cy="771120"/>
              </a:xfrm>
              <a:custGeom>
                <a:avLst/>
                <a:gdLst/>
                <a:ahLst/>
                <a:cxnLst/>
                <a:rect l="l" t="t"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sp>
          <p:sp>
            <p:nvSpPr>
              <p:cNvPr id="18" name="Freeform 45">
                <a:extLst>
                  <a:ext uri="{FF2B5EF4-FFF2-40B4-BE49-F238E27FC236}">
                    <a16:creationId xmlns:a16="http://schemas.microsoft.com/office/drawing/2014/main" id="{34CAAEDD-EADA-F643-892C-1C846C3232C1}"/>
                  </a:ext>
                </a:extLst>
              </p:cNvPr>
              <p:cNvSpPr/>
              <p:nvPr/>
            </p:nvSpPr>
            <p:spPr>
              <a:xfrm>
                <a:off x="6360120" y="5727960"/>
                <a:ext cx="303480" cy="771120"/>
              </a:xfrm>
              <a:custGeom>
                <a:avLst/>
                <a:gdLst/>
                <a:ahLst/>
                <a:cxnLst/>
                <a:rect l="l" t="t"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solidFill>
                <a:srgbClr val="00B050"/>
              </a:solidFill>
              <a:ln w="0">
                <a:noFill/>
              </a:ln>
            </p:spPr>
            <p:style>
              <a:lnRef idx="0">
                <a:scrgbClr r="0" g="0" b="0"/>
              </a:lnRef>
              <a:fillRef idx="0">
                <a:scrgbClr r="0" g="0" b="0"/>
              </a:fillRef>
              <a:effectRef idx="0">
                <a:scrgbClr r="0" g="0" b="0"/>
              </a:effectRef>
              <a:fontRef idx="minor"/>
            </p:style>
          </p:sp>
        </p:grpSp>
        <p:grpSp>
          <p:nvGrpSpPr>
            <p:cNvPr id="9" name="그룹 77">
              <a:extLst>
                <a:ext uri="{FF2B5EF4-FFF2-40B4-BE49-F238E27FC236}">
                  <a16:creationId xmlns:a16="http://schemas.microsoft.com/office/drawing/2014/main" id="{300235C1-498E-E64C-93CA-4B5FF199EA36}"/>
                </a:ext>
              </a:extLst>
            </p:cNvPr>
            <p:cNvGrpSpPr/>
            <p:nvPr/>
          </p:nvGrpSpPr>
          <p:grpSpPr>
            <a:xfrm>
              <a:off x="4785480" y="5767560"/>
              <a:ext cx="421560" cy="927720"/>
              <a:chOff x="4785480" y="5767560"/>
              <a:chExt cx="421560" cy="927720"/>
            </a:xfrm>
          </p:grpSpPr>
          <p:sp>
            <p:nvSpPr>
              <p:cNvPr id="13" name="Rectangle 68">
                <a:extLst>
                  <a:ext uri="{FF2B5EF4-FFF2-40B4-BE49-F238E27FC236}">
                    <a16:creationId xmlns:a16="http://schemas.microsoft.com/office/drawing/2014/main" id="{03246D13-E69E-A840-B8C5-2DA6D0C3431F}"/>
                  </a:ext>
                </a:extLst>
              </p:cNvPr>
              <p:cNvSpPr/>
              <p:nvPr/>
            </p:nvSpPr>
            <p:spPr>
              <a:xfrm>
                <a:off x="4979520" y="6379920"/>
                <a:ext cx="32040" cy="31536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sp>
          <p:sp>
            <p:nvSpPr>
              <p:cNvPr id="14" name="Freeform 69">
                <a:extLst>
                  <a:ext uri="{FF2B5EF4-FFF2-40B4-BE49-F238E27FC236}">
                    <a16:creationId xmlns:a16="http://schemas.microsoft.com/office/drawing/2014/main" id="{D71A85E9-C116-3D40-AA1C-23C8C7984EE5}"/>
                  </a:ext>
                </a:extLst>
              </p:cNvPr>
              <p:cNvSpPr/>
              <p:nvPr/>
            </p:nvSpPr>
            <p:spPr>
              <a:xfrm>
                <a:off x="4785480" y="5767560"/>
                <a:ext cx="421560" cy="611280"/>
              </a:xfrm>
              <a:custGeom>
                <a:avLst/>
                <a:gdLst/>
                <a:ahLst/>
                <a:cxnLst/>
                <a:rect l="l" t="t"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a:lstStyle/>
              <a:p>
                <a:endParaRPr lang="fr-CH" dirty="0"/>
              </a:p>
            </p:txBody>
          </p:sp>
          <p:sp>
            <p:nvSpPr>
              <p:cNvPr id="15" name="Freeform 72">
                <a:extLst>
                  <a:ext uri="{FF2B5EF4-FFF2-40B4-BE49-F238E27FC236}">
                    <a16:creationId xmlns:a16="http://schemas.microsoft.com/office/drawing/2014/main" id="{B630EB8B-DF47-EE40-AA26-BEE66047B4EF}"/>
                  </a:ext>
                </a:extLst>
              </p:cNvPr>
              <p:cNvSpPr/>
              <p:nvPr/>
            </p:nvSpPr>
            <p:spPr>
              <a:xfrm>
                <a:off x="4996440" y="5777640"/>
                <a:ext cx="210240" cy="601560"/>
              </a:xfrm>
              <a:custGeom>
                <a:avLst/>
                <a:gdLst/>
                <a:ahLst/>
                <a:cxnLst/>
                <a:rect l="l" t="t"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solidFill>
                <a:srgbClr val="00B050"/>
              </a:solidFill>
              <a:ln w="0">
                <a:noFill/>
              </a:ln>
            </p:spPr>
            <p:style>
              <a:lnRef idx="0">
                <a:scrgbClr r="0" g="0" b="0"/>
              </a:lnRef>
              <a:fillRef idx="0">
                <a:scrgbClr r="0" g="0" b="0"/>
              </a:fillRef>
              <a:effectRef idx="0">
                <a:scrgbClr r="0" g="0" b="0"/>
              </a:effectRef>
              <a:fontRef idx="minor"/>
            </p:style>
          </p:sp>
        </p:grpSp>
        <p:grpSp>
          <p:nvGrpSpPr>
            <p:cNvPr id="10" name="그룹 111">
              <a:extLst>
                <a:ext uri="{FF2B5EF4-FFF2-40B4-BE49-F238E27FC236}">
                  <a16:creationId xmlns:a16="http://schemas.microsoft.com/office/drawing/2014/main" id="{D26BF749-17FC-A34F-B8AA-8443737E06BF}"/>
                </a:ext>
              </a:extLst>
            </p:cNvPr>
            <p:cNvGrpSpPr/>
            <p:nvPr/>
          </p:nvGrpSpPr>
          <p:grpSpPr>
            <a:xfrm>
              <a:off x="7198200" y="6458400"/>
              <a:ext cx="407520" cy="219960"/>
              <a:chOff x="7198200" y="6458400"/>
              <a:chExt cx="407520" cy="219960"/>
            </a:xfrm>
          </p:grpSpPr>
          <p:sp>
            <p:nvSpPr>
              <p:cNvPr id="11" name="Freeform 27">
                <a:extLst>
                  <a:ext uri="{FF2B5EF4-FFF2-40B4-BE49-F238E27FC236}">
                    <a16:creationId xmlns:a16="http://schemas.microsoft.com/office/drawing/2014/main" id="{BA891607-F565-0443-9DD2-463F326AF33B}"/>
                  </a:ext>
                </a:extLst>
              </p:cNvPr>
              <p:cNvSpPr/>
              <p:nvPr/>
            </p:nvSpPr>
            <p:spPr>
              <a:xfrm>
                <a:off x="7198200" y="6458400"/>
                <a:ext cx="407520" cy="219960"/>
              </a:xfrm>
              <a:custGeom>
                <a:avLst/>
                <a:gdLst/>
                <a:ahLst/>
                <a:cxnLst/>
                <a:rect l="l" t="t"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sp>
          <p:sp>
            <p:nvSpPr>
              <p:cNvPr id="12" name="Freeform 28">
                <a:extLst>
                  <a:ext uri="{FF2B5EF4-FFF2-40B4-BE49-F238E27FC236}">
                    <a16:creationId xmlns:a16="http://schemas.microsoft.com/office/drawing/2014/main" id="{3025B8C1-8C63-DB43-AD2B-593E8280894C}"/>
                  </a:ext>
                </a:extLst>
              </p:cNvPr>
              <p:cNvSpPr/>
              <p:nvPr/>
            </p:nvSpPr>
            <p:spPr>
              <a:xfrm>
                <a:off x="7260840" y="6501240"/>
                <a:ext cx="292680" cy="158040"/>
              </a:xfrm>
              <a:custGeom>
                <a:avLst/>
                <a:gdLst/>
                <a:ahLst/>
                <a:cxnLst/>
                <a:rect l="l" t="t"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rgbClr val="00B050"/>
              </a:solidFill>
              <a:ln w="0">
                <a:noFill/>
              </a:ln>
            </p:spPr>
            <p:style>
              <a:lnRef idx="0">
                <a:scrgbClr r="0" g="0" b="0"/>
              </a:lnRef>
              <a:fillRef idx="0">
                <a:scrgbClr r="0" g="0" b="0"/>
              </a:fillRef>
              <a:effectRef idx="0">
                <a:scrgbClr r="0" g="0" b="0"/>
              </a:effectRef>
              <a:fontRef idx="minor"/>
            </p:style>
          </p:sp>
        </p:grpSp>
      </p:grpSp>
      <p:pic>
        <p:nvPicPr>
          <p:cNvPr id="27" name="Image 26">
            <a:extLst>
              <a:ext uri="{FF2B5EF4-FFF2-40B4-BE49-F238E27FC236}">
                <a16:creationId xmlns:a16="http://schemas.microsoft.com/office/drawing/2014/main" id="{E2460DE1-8E23-8E42-855A-33AF31F4D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6935" y="220618"/>
            <a:ext cx="902114" cy="896657"/>
          </a:xfrm>
          <a:prstGeom prst="rect">
            <a:avLst/>
          </a:prstGeom>
        </p:spPr>
      </p:pic>
    </p:spTree>
    <p:extLst>
      <p:ext uri="{BB962C8B-B14F-4D97-AF65-F5344CB8AC3E}">
        <p14:creationId xmlns:p14="http://schemas.microsoft.com/office/powerpoint/2010/main" val="106048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Box 19"/>
          <p:cNvSpPr/>
          <p:nvPr/>
        </p:nvSpPr>
        <p:spPr>
          <a:xfrm>
            <a:off x="1146960" y="4185000"/>
            <a:ext cx="2649240" cy="91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r">
              <a:lnSpc>
                <a:spcPct val="100000"/>
              </a:lnSpc>
            </a:pPr>
            <a:r>
              <a:rPr lang="fr-CH" sz="5400" b="0" strike="noStrike" spc="-1">
                <a:solidFill>
                  <a:srgbClr val="000000"/>
                </a:solidFill>
                <a:latin typeface="Calibri"/>
                <a:ea typeface="DejaVu Sans"/>
              </a:rPr>
              <a:t>Objectifs</a:t>
            </a:r>
            <a:endParaRPr lang="fr-CH" sz="5400" b="0" strike="noStrike" spc="-1">
              <a:latin typeface="Arial"/>
            </a:endParaRPr>
          </a:p>
        </p:txBody>
      </p:sp>
      <p:grpSp>
        <p:nvGrpSpPr>
          <p:cNvPr id="243" name="Group 1"/>
          <p:cNvGrpSpPr/>
          <p:nvPr/>
        </p:nvGrpSpPr>
        <p:grpSpPr>
          <a:xfrm>
            <a:off x="6351480" y="829080"/>
            <a:ext cx="5317560" cy="770760"/>
            <a:chOff x="6351480" y="829080"/>
            <a:chExt cx="5317560" cy="770760"/>
          </a:xfrm>
        </p:grpSpPr>
        <p:sp>
          <p:nvSpPr>
            <p:cNvPr id="244" name="Regular Pentagon 33"/>
            <p:cNvSpPr/>
            <p:nvPr/>
          </p:nvSpPr>
          <p:spPr>
            <a:xfrm>
              <a:off x="6351480" y="865080"/>
              <a:ext cx="771480" cy="734760"/>
            </a:xfrm>
            <a:prstGeom prst="round2DiagRect">
              <a:avLst>
                <a:gd name="adj1" fmla="val 0"/>
                <a:gd name="adj2" fmla="val 50000"/>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p:style>
        </p:sp>
        <p:sp>
          <p:nvSpPr>
            <p:cNvPr id="245" name="TextBox 41"/>
            <p:cNvSpPr/>
            <p:nvPr/>
          </p:nvSpPr>
          <p:spPr>
            <a:xfrm>
              <a:off x="6399000" y="940680"/>
              <a:ext cx="676440" cy="577440"/>
            </a:xfrm>
            <a:prstGeom prst="rect">
              <a:avLst/>
            </a:prstGeom>
            <a:noFill/>
            <a:ln w="0">
              <a:noFill/>
            </a:ln>
          </p:spPr>
          <p:style>
            <a:lnRef idx="0">
              <a:scrgbClr r="0" g="0" b="0"/>
            </a:lnRef>
            <a:fillRef idx="0">
              <a:scrgbClr r="0" g="0" b="0"/>
            </a:fillRef>
            <a:effectRef idx="0">
              <a:scrgbClr r="0" g="0" b="0"/>
            </a:effectRef>
            <a:fontRef idx="minor"/>
          </p:style>
          <p:txBody>
            <a:bodyPr lIns="108000" tIns="45000" rIns="108000" bIns="45000">
              <a:spAutoFit/>
            </a:bodyPr>
            <a:lstStyle/>
            <a:p>
              <a:pPr algn="ctr">
                <a:lnSpc>
                  <a:spcPct val="100000"/>
                </a:lnSpc>
              </a:pPr>
              <a:r>
                <a:rPr lang="fr-CH" sz="3200" b="1" strike="noStrike" spc="-1" dirty="0">
                  <a:solidFill>
                    <a:srgbClr val="FFFFFF"/>
                  </a:solidFill>
                  <a:latin typeface="Calibri"/>
                  <a:ea typeface="DejaVu Sans"/>
                </a:rPr>
                <a:t>01</a:t>
              </a:r>
              <a:endParaRPr lang="fr-CH" sz="3200" b="0" strike="noStrike" spc="-1" dirty="0">
                <a:latin typeface="Arial"/>
              </a:endParaRPr>
            </a:p>
          </p:txBody>
        </p:sp>
        <p:grpSp>
          <p:nvGrpSpPr>
            <p:cNvPr id="246" name="Group 42"/>
            <p:cNvGrpSpPr/>
            <p:nvPr/>
          </p:nvGrpSpPr>
          <p:grpSpPr>
            <a:xfrm>
              <a:off x="7367400" y="829080"/>
              <a:ext cx="4301640" cy="706432"/>
              <a:chOff x="7367400" y="829080"/>
              <a:chExt cx="4301640" cy="706432"/>
            </a:xfrm>
          </p:grpSpPr>
          <p:sp>
            <p:nvSpPr>
              <p:cNvPr id="247" name="TextBox 43"/>
              <p:cNvSpPr/>
              <p:nvPr/>
            </p:nvSpPr>
            <p:spPr>
              <a:xfrm>
                <a:off x="7367400" y="829080"/>
                <a:ext cx="4301280" cy="706432"/>
              </a:xfrm>
              <a:prstGeom prst="rect">
                <a:avLst/>
              </a:prstGeom>
              <a:noFill/>
              <a:ln w="0">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fr-CH" sz="2000" b="1" strike="noStrike" spc="-1" dirty="0">
                    <a:solidFill>
                      <a:srgbClr val="FF0000"/>
                    </a:solidFill>
                    <a:latin typeface="Calibri"/>
                    <a:ea typeface="DejaVu Sans"/>
                  </a:rPr>
                  <a:t>Prendre conscience de la situation de l’écosystème</a:t>
                </a:r>
                <a:endParaRPr lang="fr-CH" sz="2000" b="0" strike="noStrike" spc="-1" dirty="0">
                  <a:solidFill>
                    <a:srgbClr val="FF0000"/>
                  </a:solidFill>
                  <a:latin typeface="Arial"/>
                </a:endParaRPr>
              </a:p>
            </p:txBody>
          </p:sp>
          <p:sp>
            <p:nvSpPr>
              <p:cNvPr id="248" name="TextBox 44"/>
              <p:cNvSpPr/>
              <p:nvPr/>
            </p:nvSpPr>
            <p:spPr>
              <a:xfrm>
                <a:off x="7823520" y="1175040"/>
                <a:ext cx="3845520" cy="275040"/>
              </a:xfrm>
              <a:prstGeom prst="rect">
                <a:avLst/>
              </a:prstGeom>
              <a:noFill/>
              <a:ln w="0">
                <a:noFill/>
              </a:ln>
            </p:spPr>
            <p:style>
              <a:lnRef idx="0">
                <a:scrgbClr r="0" g="0" b="0"/>
              </a:lnRef>
              <a:fillRef idx="0">
                <a:scrgbClr r="0" g="0" b="0"/>
              </a:fillRef>
              <a:effectRef idx="0">
                <a:scrgbClr r="0" g="0" b="0"/>
              </a:effectRef>
              <a:fontRef idx="minor"/>
            </p:style>
          </p:sp>
        </p:grpSp>
      </p:grpSp>
      <p:grpSp>
        <p:nvGrpSpPr>
          <p:cNvPr id="249" name="Group 46"/>
          <p:cNvGrpSpPr/>
          <p:nvPr/>
        </p:nvGrpSpPr>
        <p:grpSpPr>
          <a:xfrm>
            <a:off x="6351480" y="1927080"/>
            <a:ext cx="5317560" cy="771120"/>
            <a:chOff x="6351480" y="1927080"/>
            <a:chExt cx="5317560" cy="771120"/>
          </a:xfrm>
        </p:grpSpPr>
        <p:sp>
          <p:nvSpPr>
            <p:cNvPr id="250" name="Regular Pentagon 33"/>
            <p:cNvSpPr/>
            <p:nvPr/>
          </p:nvSpPr>
          <p:spPr>
            <a:xfrm>
              <a:off x="6351480" y="1963440"/>
              <a:ext cx="771480" cy="734760"/>
            </a:xfrm>
            <a:prstGeom prst="round2DiagRect">
              <a:avLst>
                <a:gd name="adj1" fmla="val 0"/>
                <a:gd name="adj2" fmla="val 50000"/>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p:style>
        </p:sp>
        <p:sp>
          <p:nvSpPr>
            <p:cNvPr id="251" name="TextBox 48"/>
            <p:cNvSpPr/>
            <p:nvPr/>
          </p:nvSpPr>
          <p:spPr>
            <a:xfrm>
              <a:off x="6399000" y="2038680"/>
              <a:ext cx="676440" cy="577440"/>
            </a:xfrm>
            <a:prstGeom prst="rect">
              <a:avLst/>
            </a:prstGeom>
            <a:noFill/>
            <a:ln w="0">
              <a:noFill/>
            </a:ln>
          </p:spPr>
          <p:style>
            <a:lnRef idx="0">
              <a:scrgbClr r="0" g="0" b="0"/>
            </a:lnRef>
            <a:fillRef idx="0">
              <a:scrgbClr r="0" g="0" b="0"/>
            </a:fillRef>
            <a:effectRef idx="0">
              <a:scrgbClr r="0" g="0" b="0"/>
            </a:effectRef>
            <a:fontRef idx="minor"/>
          </p:style>
          <p:txBody>
            <a:bodyPr lIns="108000" tIns="45000" rIns="108000" bIns="45000">
              <a:spAutoFit/>
            </a:bodyPr>
            <a:lstStyle/>
            <a:p>
              <a:pPr algn="ctr">
                <a:lnSpc>
                  <a:spcPct val="100000"/>
                </a:lnSpc>
              </a:pPr>
              <a:r>
                <a:rPr lang="fr-CH" sz="3200" b="1" strike="noStrike" spc="-1">
                  <a:solidFill>
                    <a:srgbClr val="FFFFFF"/>
                  </a:solidFill>
                  <a:latin typeface="Calibri"/>
                  <a:ea typeface="DejaVu Sans"/>
                </a:rPr>
                <a:t>02</a:t>
              </a:r>
              <a:endParaRPr lang="fr-CH" sz="3200" b="0" strike="noStrike" spc="-1">
                <a:latin typeface="Arial"/>
              </a:endParaRPr>
            </a:p>
          </p:txBody>
        </p:sp>
        <p:grpSp>
          <p:nvGrpSpPr>
            <p:cNvPr id="252" name="Group 49"/>
            <p:cNvGrpSpPr/>
            <p:nvPr/>
          </p:nvGrpSpPr>
          <p:grpSpPr>
            <a:xfrm>
              <a:off x="7367400" y="1927080"/>
              <a:ext cx="4301640" cy="621000"/>
              <a:chOff x="7367400" y="1927080"/>
              <a:chExt cx="4301640" cy="621000"/>
            </a:xfrm>
          </p:grpSpPr>
          <p:sp>
            <p:nvSpPr>
              <p:cNvPr id="253" name="TextBox 50"/>
              <p:cNvSpPr/>
              <p:nvPr/>
            </p:nvSpPr>
            <p:spPr>
              <a:xfrm>
                <a:off x="7367400" y="1927080"/>
                <a:ext cx="4301280" cy="398655"/>
              </a:xfrm>
              <a:prstGeom prst="rect">
                <a:avLst/>
              </a:prstGeom>
              <a:noFill/>
              <a:ln w="0">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fr-CH" sz="2000" b="1" strike="noStrike" spc="-1" dirty="0">
                    <a:solidFill>
                      <a:srgbClr val="92D050"/>
                    </a:solidFill>
                    <a:latin typeface="Calibri"/>
                    <a:ea typeface="DejaVu Sans"/>
                  </a:rPr>
                  <a:t>Connaître les prestations d’</a:t>
                </a:r>
                <a:r>
                  <a:rPr lang="fr-CH" sz="2000" b="1" strike="noStrike" spc="-1" dirty="0">
                    <a:solidFill>
                      <a:srgbClr val="92D050"/>
                    </a:solidFill>
                    <a:latin typeface="Calibri"/>
                    <a:ea typeface="LingWai SC"/>
                  </a:rPr>
                  <a:t>œco</a:t>
                </a:r>
                <a:endParaRPr lang="fr-CH" sz="2000" b="0" strike="noStrike" spc="-1" dirty="0">
                  <a:solidFill>
                    <a:srgbClr val="92D050"/>
                  </a:solidFill>
                  <a:latin typeface="Arial"/>
                </a:endParaRPr>
              </a:p>
            </p:txBody>
          </p:sp>
          <p:sp>
            <p:nvSpPr>
              <p:cNvPr id="254" name="TextBox 51"/>
              <p:cNvSpPr/>
              <p:nvPr/>
            </p:nvSpPr>
            <p:spPr>
              <a:xfrm>
                <a:off x="7823520" y="2273040"/>
                <a:ext cx="3845520" cy="275040"/>
              </a:xfrm>
              <a:prstGeom prst="rect">
                <a:avLst/>
              </a:prstGeom>
              <a:noFill/>
              <a:ln w="0">
                <a:noFill/>
              </a:ln>
            </p:spPr>
            <p:style>
              <a:lnRef idx="0">
                <a:scrgbClr r="0" g="0" b="0"/>
              </a:lnRef>
              <a:fillRef idx="0">
                <a:scrgbClr r="0" g="0" b="0"/>
              </a:fillRef>
              <a:effectRef idx="0">
                <a:scrgbClr r="0" g="0" b="0"/>
              </a:effectRef>
              <a:fontRef idx="minor"/>
            </p:style>
          </p:sp>
        </p:grpSp>
      </p:grpSp>
      <p:grpSp>
        <p:nvGrpSpPr>
          <p:cNvPr id="255" name="Group 52"/>
          <p:cNvGrpSpPr/>
          <p:nvPr/>
        </p:nvGrpSpPr>
        <p:grpSpPr>
          <a:xfrm>
            <a:off x="6351480" y="3025080"/>
            <a:ext cx="5317560" cy="771120"/>
            <a:chOff x="6351480" y="3025080"/>
            <a:chExt cx="5317560" cy="771120"/>
          </a:xfrm>
        </p:grpSpPr>
        <p:sp>
          <p:nvSpPr>
            <p:cNvPr id="256" name="Regular Pentagon 33"/>
            <p:cNvSpPr/>
            <p:nvPr/>
          </p:nvSpPr>
          <p:spPr>
            <a:xfrm>
              <a:off x="6351480" y="3061440"/>
              <a:ext cx="771480" cy="734760"/>
            </a:xfrm>
            <a:prstGeom prst="round2DiagRect">
              <a:avLst>
                <a:gd name="adj1" fmla="val 0"/>
                <a:gd name="adj2" fmla="val 50000"/>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p:style>
        </p:sp>
        <p:sp>
          <p:nvSpPr>
            <p:cNvPr id="257" name="TextBox 54"/>
            <p:cNvSpPr/>
            <p:nvPr/>
          </p:nvSpPr>
          <p:spPr>
            <a:xfrm>
              <a:off x="6399000" y="3136680"/>
              <a:ext cx="676440" cy="577440"/>
            </a:xfrm>
            <a:prstGeom prst="rect">
              <a:avLst/>
            </a:prstGeom>
            <a:noFill/>
            <a:ln w="0">
              <a:noFill/>
            </a:ln>
          </p:spPr>
          <p:style>
            <a:lnRef idx="0">
              <a:scrgbClr r="0" g="0" b="0"/>
            </a:lnRef>
            <a:fillRef idx="0">
              <a:scrgbClr r="0" g="0" b="0"/>
            </a:fillRef>
            <a:effectRef idx="0">
              <a:scrgbClr r="0" g="0" b="0"/>
            </a:effectRef>
            <a:fontRef idx="minor"/>
          </p:style>
          <p:txBody>
            <a:bodyPr lIns="108000" tIns="45000" rIns="108000" bIns="45000">
              <a:spAutoFit/>
            </a:bodyPr>
            <a:lstStyle/>
            <a:p>
              <a:pPr algn="ctr">
                <a:lnSpc>
                  <a:spcPct val="100000"/>
                </a:lnSpc>
              </a:pPr>
              <a:r>
                <a:rPr lang="fr-CH" sz="3200" b="1" strike="noStrike" spc="-1">
                  <a:solidFill>
                    <a:srgbClr val="FFFFFF"/>
                  </a:solidFill>
                  <a:latin typeface="Calibri"/>
                  <a:ea typeface="DejaVu Sans"/>
                </a:rPr>
                <a:t>03</a:t>
              </a:r>
              <a:endParaRPr lang="fr-CH" sz="3200" b="0" strike="noStrike" spc="-1">
                <a:latin typeface="Arial"/>
              </a:endParaRPr>
            </a:p>
          </p:txBody>
        </p:sp>
        <p:grpSp>
          <p:nvGrpSpPr>
            <p:cNvPr id="258" name="Group 55"/>
            <p:cNvGrpSpPr/>
            <p:nvPr/>
          </p:nvGrpSpPr>
          <p:grpSpPr>
            <a:xfrm>
              <a:off x="7367400" y="3025080"/>
              <a:ext cx="4301640" cy="621000"/>
              <a:chOff x="7367400" y="3025080"/>
              <a:chExt cx="4301640" cy="621000"/>
            </a:xfrm>
          </p:grpSpPr>
          <p:sp>
            <p:nvSpPr>
              <p:cNvPr id="259" name="TextBox 56"/>
              <p:cNvSpPr/>
              <p:nvPr/>
            </p:nvSpPr>
            <p:spPr>
              <a:xfrm>
                <a:off x="7367400" y="3025080"/>
                <a:ext cx="4301280" cy="398655"/>
              </a:xfrm>
              <a:prstGeom prst="rect">
                <a:avLst/>
              </a:prstGeom>
              <a:noFill/>
              <a:ln w="0">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fr-CH" sz="1600" b="1" strike="noStrike" spc="-1" dirty="0">
                    <a:solidFill>
                      <a:srgbClr val="00B050"/>
                    </a:solidFill>
                    <a:latin typeface="Calibri"/>
                    <a:ea typeface="DejaVu Sans"/>
                  </a:rPr>
                  <a:t>C</a:t>
                </a:r>
                <a:r>
                  <a:rPr lang="fr-CH" sz="2000" b="1" strike="noStrike" spc="-1" dirty="0">
                    <a:solidFill>
                      <a:srgbClr val="00B050"/>
                    </a:solidFill>
                    <a:latin typeface="Calibri"/>
                    <a:ea typeface="DejaVu Sans"/>
                  </a:rPr>
                  <a:t>omprendre la démarche Coq vert</a:t>
                </a:r>
                <a:endParaRPr lang="fr-CH" sz="2000" b="0" strike="noStrike" spc="-1" dirty="0">
                  <a:latin typeface="Arial"/>
                </a:endParaRPr>
              </a:p>
            </p:txBody>
          </p:sp>
          <p:sp>
            <p:nvSpPr>
              <p:cNvPr id="260" name="TextBox 57"/>
              <p:cNvSpPr/>
              <p:nvPr/>
            </p:nvSpPr>
            <p:spPr>
              <a:xfrm>
                <a:off x="7823520" y="3371040"/>
                <a:ext cx="3845520" cy="275040"/>
              </a:xfrm>
              <a:prstGeom prst="rect">
                <a:avLst/>
              </a:prstGeom>
              <a:noFill/>
              <a:ln w="0">
                <a:noFill/>
              </a:ln>
            </p:spPr>
            <p:style>
              <a:lnRef idx="0">
                <a:scrgbClr r="0" g="0" b="0"/>
              </a:lnRef>
              <a:fillRef idx="0">
                <a:scrgbClr r="0" g="0" b="0"/>
              </a:fillRef>
              <a:effectRef idx="0">
                <a:scrgbClr r="0" g="0" b="0"/>
              </a:effectRef>
              <a:fontRef idx="minor"/>
            </p:style>
          </p:sp>
        </p:grpSp>
      </p:grpSp>
      <p:grpSp>
        <p:nvGrpSpPr>
          <p:cNvPr id="261" name="Group 58"/>
          <p:cNvGrpSpPr/>
          <p:nvPr/>
        </p:nvGrpSpPr>
        <p:grpSpPr>
          <a:xfrm>
            <a:off x="6351480" y="4123080"/>
            <a:ext cx="5317560" cy="771120"/>
            <a:chOff x="6351480" y="4123080"/>
            <a:chExt cx="5317560" cy="771120"/>
          </a:xfrm>
        </p:grpSpPr>
        <p:sp>
          <p:nvSpPr>
            <p:cNvPr id="262" name="Regular Pentagon 33"/>
            <p:cNvSpPr/>
            <p:nvPr/>
          </p:nvSpPr>
          <p:spPr>
            <a:xfrm>
              <a:off x="6351480" y="4159440"/>
              <a:ext cx="771480" cy="734760"/>
            </a:xfrm>
            <a:prstGeom prst="round2DiagRect">
              <a:avLst>
                <a:gd name="adj1" fmla="val 0"/>
                <a:gd name="adj2" fmla="val 50000"/>
              </a:avLst>
            </a:prstGeom>
            <a:solidFill>
              <a:schemeClr val="accent6">
                <a:lumMod val="75000"/>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fr-CH" dirty="0"/>
            </a:p>
          </p:txBody>
        </p:sp>
        <p:sp>
          <p:nvSpPr>
            <p:cNvPr id="263" name="TextBox 60"/>
            <p:cNvSpPr/>
            <p:nvPr/>
          </p:nvSpPr>
          <p:spPr>
            <a:xfrm>
              <a:off x="6399000" y="4234680"/>
              <a:ext cx="676440" cy="577440"/>
            </a:xfrm>
            <a:prstGeom prst="rect">
              <a:avLst/>
            </a:prstGeom>
            <a:noFill/>
            <a:ln w="0">
              <a:noFill/>
            </a:ln>
          </p:spPr>
          <p:style>
            <a:lnRef idx="0">
              <a:scrgbClr r="0" g="0" b="0"/>
            </a:lnRef>
            <a:fillRef idx="0">
              <a:scrgbClr r="0" g="0" b="0"/>
            </a:fillRef>
            <a:effectRef idx="0">
              <a:scrgbClr r="0" g="0" b="0"/>
            </a:effectRef>
            <a:fontRef idx="minor"/>
          </p:style>
          <p:txBody>
            <a:bodyPr lIns="108000" tIns="45000" rIns="108000" bIns="45000">
              <a:spAutoFit/>
            </a:bodyPr>
            <a:lstStyle/>
            <a:p>
              <a:pPr algn="ctr">
                <a:lnSpc>
                  <a:spcPct val="100000"/>
                </a:lnSpc>
              </a:pPr>
              <a:r>
                <a:rPr lang="fr-CH" sz="3200" b="1" strike="noStrike" spc="-1">
                  <a:solidFill>
                    <a:srgbClr val="FFFFFF"/>
                  </a:solidFill>
                  <a:latin typeface="Calibri"/>
                  <a:ea typeface="DejaVu Sans"/>
                </a:rPr>
                <a:t>04</a:t>
              </a:r>
              <a:endParaRPr lang="fr-CH" sz="3200" b="0" strike="noStrike" spc="-1">
                <a:latin typeface="Arial"/>
              </a:endParaRPr>
            </a:p>
          </p:txBody>
        </p:sp>
        <p:grpSp>
          <p:nvGrpSpPr>
            <p:cNvPr id="264" name="Group 61"/>
            <p:cNvGrpSpPr/>
            <p:nvPr/>
          </p:nvGrpSpPr>
          <p:grpSpPr>
            <a:xfrm>
              <a:off x="7367400" y="4123080"/>
              <a:ext cx="4301640" cy="621000"/>
              <a:chOff x="7367400" y="4123080"/>
              <a:chExt cx="4301640" cy="621000"/>
            </a:xfrm>
          </p:grpSpPr>
          <p:sp>
            <p:nvSpPr>
              <p:cNvPr id="265" name="TextBox 62"/>
              <p:cNvSpPr/>
              <p:nvPr/>
            </p:nvSpPr>
            <p:spPr>
              <a:xfrm>
                <a:off x="7367400" y="4123080"/>
                <a:ext cx="4301280" cy="398655"/>
              </a:xfrm>
              <a:prstGeom prst="rect">
                <a:avLst/>
              </a:prstGeom>
              <a:noFill/>
              <a:ln w="0">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fr-CH" sz="2000" b="1" strike="noStrike" spc="-1" dirty="0">
                    <a:solidFill>
                      <a:schemeClr val="accent6">
                        <a:lumMod val="75000"/>
                      </a:schemeClr>
                    </a:solidFill>
                    <a:latin typeface="Calibri"/>
                    <a:ea typeface="DejaVu Sans"/>
                  </a:rPr>
                  <a:t>Avantage de la démarche Coq vert</a:t>
                </a:r>
                <a:endParaRPr lang="fr-CH" sz="2000" b="0" strike="noStrike" spc="-1" dirty="0">
                  <a:solidFill>
                    <a:schemeClr val="accent6">
                      <a:lumMod val="75000"/>
                    </a:schemeClr>
                  </a:solidFill>
                  <a:latin typeface="Arial"/>
                </a:endParaRPr>
              </a:p>
            </p:txBody>
          </p:sp>
          <p:sp>
            <p:nvSpPr>
              <p:cNvPr id="266" name="TextBox 63"/>
              <p:cNvSpPr/>
              <p:nvPr/>
            </p:nvSpPr>
            <p:spPr>
              <a:xfrm>
                <a:off x="7823520" y="4469040"/>
                <a:ext cx="3845520" cy="275040"/>
              </a:xfrm>
              <a:prstGeom prst="rect">
                <a:avLst/>
              </a:prstGeom>
              <a:noFill/>
              <a:ln w="0">
                <a:noFill/>
              </a:ln>
            </p:spPr>
            <p:style>
              <a:lnRef idx="0">
                <a:scrgbClr r="0" g="0" b="0"/>
              </a:lnRef>
              <a:fillRef idx="0">
                <a:scrgbClr r="0" g="0" b="0"/>
              </a:fillRef>
              <a:effectRef idx="0">
                <a:scrgbClr r="0" g="0" b="0"/>
              </a:effectRef>
              <a:fontRef idx="minor"/>
            </p:style>
          </p:sp>
        </p:grpSp>
      </p:grpSp>
      <p:grpSp>
        <p:nvGrpSpPr>
          <p:cNvPr id="267" name="Group 64"/>
          <p:cNvGrpSpPr/>
          <p:nvPr/>
        </p:nvGrpSpPr>
        <p:grpSpPr>
          <a:xfrm>
            <a:off x="6351480" y="5221440"/>
            <a:ext cx="5317560" cy="770760"/>
            <a:chOff x="6351480" y="5221440"/>
            <a:chExt cx="5317560" cy="770760"/>
          </a:xfrm>
        </p:grpSpPr>
        <p:sp>
          <p:nvSpPr>
            <p:cNvPr id="268" name="Regular Pentagon 33"/>
            <p:cNvSpPr/>
            <p:nvPr/>
          </p:nvSpPr>
          <p:spPr>
            <a:xfrm>
              <a:off x="6351480" y="5257440"/>
              <a:ext cx="771480" cy="734760"/>
            </a:xfrm>
            <a:prstGeom prst="round2DiagRect">
              <a:avLst>
                <a:gd name="adj1" fmla="val 0"/>
                <a:gd name="adj2" fmla="val 50000"/>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p:style>
        </p:sp>
        <p:sp>
          <p:nvSpPr>
            <p:cNvPr id="269" name="TextBox 66"/>
            <p:cNvSpPr/>
            <p:nvPr/>
          </p:nvSpPr>
          <p:spPr>
            <a:xfrm>
              <a:off x="6399000" y="5332680"/>
              <a:ext cx="676440" cy="577440"/>
            </a:xfrm>
            <a:prstGeom prst="rect">
              <a:avLst/>
            </a:prstGeom>
            <a:noFill/>
            <a:ln w="0">
              <a:noFill/>
            </a:ln>
          </p:spPr>
          <p:style>
            <a:lnRef idx="0">
              <a:scrgbClr r="0" g="0" b="0"/>
            </a:lnRef>
            <a:fillRef idx="0">
              <a:scrgbClr r="0" g="0" b="0"/>
            </a:fillRef>
            <a:effectRef idx="0">
              <a:scrgbClr r="0" g="0" b="0"/>
            </a:effectRef>
            <a:fontRef idx="minor"/>
          </p:style>
          <p:txBody>
            <a:bodyPr lIns="108000" tIns="45000" rIns="108000" bIns="45000">
              <a:spAutoFit/>
            </a:bodyPr>
            <a:lstStyle/>
            <a:p>
              <a:pPr algn="ctr">
                <a:lnSpc>
                  <a:spcPct val="100000"/>
                </a:lnSpc>
              </a:pPr>
              <a:r>
                <a:rPr lang="fr-CH" sz="3200" b="1" strike="noStrike" spc="-1" dirty="0">
                  <a:solidFill>
                    <a:srgbClr val="FFFFFF"/>
                  </a:solidFill>
                  <a:latin typeface="Calibri"/>
                  <a:ea typeface="DejaVu Sans"/>
                </a:rPr>
                <a:t>05</a:t>
              </a:r>
              <a:endParaRPr lang="fr-CH" sz="3200" b="0" strike="noStrike" spc="-1" dirty="0">
                <a:latin typeface="Arial"/>
              </a:endParaRPr>
            </a:p>
          </p:txBody>
        </p:sp>
        <p:grpSp>
          <p:nvGrpSpPr>
            <p:cNvPr id="270" name="Group 67"/>
            <p:cNvGrpSpPr/>
            <p:nvPr/>
          </p:nvGrpSpPr>
          <p:grpSpPr>
            <a:xfrm>
              <a:off x="7367400" y="5221440"/>
              <a:ext cx="4301640" cy="620640"/>
              <a:chOff x="7367400" y="5221440"/>
              <a:chExt cx="4301640" cy="620640"/>
            </a:xfrm>
          </p:grpSpPr>
          <p:sp>
            <p:nvSpPr>
              <p:cNvPr id="271" name="TextBox 68"/>
              <p:cNvSpPr/>
              <p:nvPr/>
            </p:nvSpPr>
            <p:spPr>
              <a:xfrm>
                <a:off x="7367400" y="5221440"/>
                <a:ext cx="4301280" cy="398655"/>
              </a:xfrm>
              <a:prstGeom prst="rect">
                <a:avLst/>
              </a:prstGeom>
              <a:noFill/>
              <a:ln w="0">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fr-CH" sz="2000" b="1" strike="noStrike" spc="-1" dirty="0">
                    <a:solidFill>
                      <a:srgbClr val="FFFF00"/>
                    </a:solidFill>
                    <a:latin typeface="Calibri"/>
                    <a:ea typeface="DejaVu Sans"/>
                  </a:rPr>
                  <a:t>Comparaison Coq vert et </a:t>
                </a:r>
                <a:r>
                  <a:rPr lang="fr-CH" sz="2000" b="1" strike="noStrike" spc="-1" dirty="0" err="1">
                    <a:solidFill>
                      <a:srgbClr val="FFFF00"/>
                    </a:solidFill>
                    <a:latin typeface="Calibri"/>
                    <a:ea typeface="DejaVu Sans"/>
                  </a:rPr>
                  <a:t>EcoEglise</a:t>
                </a:r>
                <a:endParaRPr lang="fr-CH" sz="2000" b="0" strike="noStrike" spc="-1" dirty="0">
                  <a:solidFill>
                    <a:srgbClr val="FFFF00"/>
                  </a:solidFill>
                  <a:latin typeface="Arial"/>
                </a:endParaRPr>
              </a:p>
            </p:txBody>
          </p:sp>
          <p:sp>
            <p:nvSpPr>
              <p:cNvPr id="272" name="TextBox 69"/>
              <p:cNvSpPr/>
              <p:nvPr/>
            </p:nvSpPr>
            <p:spPr>
              <a:xfrm>
                <a:off x="7823520" y="5567040"/>
                <a:ext cx="3845520" cy="275040"/>
              </a:xfrm>
              <a:prstGeom prst="rect">
                <a:avLst/>
              </a:prstGeom>
              <a:noFill/>
              <a:ln w="0">
                <a:noFill/>
              </a:ln>
            </p:spPr>
            <p:style>
              <a:lnRef idx="0">
                <a:scrgbClr r="0" g="0" b="0"/>
              </a:lnRef>
              <a:fillRef idx="0">
                <a:scrgbClr r="0" g="0" b="0"/>
              </a:fillRef>
              <a:effectRef idx="0">
                <a:scrgbClr r="0" g="0" b="0"/>
              </a:effectRef>
              <a:fontRef idx="minor"/>
            </p:style>
          </p:sp>
        </p:grpSp>
      </p:grpSp>
      <p:pic>
        <p:nvPicPr>
          <p:cNvPr id="35" name="Image 34">
            <a:extLst>
              <a:ext uri="{FF2B5EF4-FFF2-40B4-BE49-F238E27FC236}">
                <a16:creationId xmlns:a16="http://schemas.microsoft.com/office/drawing/2014/main" id="{47406E39-92C1-C447-8AA3-F0C8F78F7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44" y="2325735"/>
            <a:ext cx="2867656" cy="8869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953525-F715-CC44-8DD7-8257F0F4518A}"/>
              </a:ext>
            </a:extLst>
          </p:cNvPr>
          <p:cNvSpPr>
            <a:spLocks noGrp="1"/>
          </p:cNvSpPr>
          <p:nvPr>
            <p:ph type="title"/>
          </p:nvPr>
        </p:nvSpPr>
        <p:spPr>
          <a:xfrm>
            <a:off x="1520382" y="273600"/>
            <a:ext cx="9151236" cy="948030"/>
          </a:xfrm>
          <a:solidFill>
            <a:schemeClr val="bg1"/>
          </a:solidFill>
          <a:ln>
            <a:noFill/>
          </a:ln>
        </p:spPr>
        <p:txBody>
          <a:bodyPr/>
          <a:lstStyle/>
          <a:p>
            <a:pPr algn="ctr"/>
            <a:r>
              <a:rPr lang="fr-CH" dirty="0">
                <a:solidFill>
                  <a:schemeClr val="accent6"/>
                </a:solidFill>
              </a:rPr>
              <a:t>Les Églises sont aussi des acteurs!</a:t>
            </a:r>
          </a:p>
        </p:txBody>
      </p:sp>
      <p:pic>
        <p:nvPicPr>
          <p:cNvPr id="6" name="Picture 4">
            <a:extLst>
              <a:ext uri="{FF2B5EF4-FFF2-40B4-BE49-F238E27FC236}">
                <a16:creationId xmlns:a16="http://schemas.microsoft.com/office/drawing/2014/main" id="{F7F6CD1C-53BE-FD41-A4A0-FCD29C3F3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51" y="1221630"/>
            <a:ext cx="7724303" cy="527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246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4_0"/>
          <p:cNvSpPr/>
          <p:nvPr/>
        </p:nvSpPr>
        <p:spPr>
          <a:xfrm>
            <a:off x="2375065" y="327275"/>
            <a:ext cx="8356339" cy="921876"/>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fr-CH" b="1" spc="-1" dirty="0">
              <a:solidFill>
                <a:srgbClr val="4472C4"/>
              </a:solidFill>
              <a:latin typeface="Calibri" panose="020F0502020204030204" pitchFamily="34" charset="0"/>
              <a:cs typeface="Calibri" panose="020F0502020204030204" pitchFamily="34" charset="0"/>
            </a:endParaRPr>
          </a:p>
          <a:p>
            <a:pPr>
              <a:lnSpc>
                <a:spcPct val="100000"/>
              </a:lnSpc>
            </a:pPr>
            <a:r>
              <a:rPr lang="fr-CH" b="1" spc="-1" dirty="0">
                <a:solidFill>
                  <a:srgbClr val="4472C4"/>
                </a:solidFill>
                <a:latin typeface="Calibri" panose="020F0502020204030204" pitchFamily="34" charset="0"/>
                <a:cs typeface="Calibri" panose="020F0502020204030204" pitchFamily="34" charset="0"/>
              </a:rPr>
              <a:t>6. Budget indicatif pour la démarche Coq vert avec formation</a:t>
            </a:r>
            <a:endParaRPr lang="fr-CH" spc="-1" dirty="0">
              <a:latin typeface="Calibri" panose="020F0502020204030204" pitchFamily="34" charset="0"/>
              <a:cs typeface="Calibri" panose="020F0502020204030204" pitchFamily="34" charset="0"/>
            </a:endParaRPr>
          </a:p>
          <a:p>
            <a:endParaRPr lang="fr-CH" sz="1800" b="0" strike="noStrike" spc="-1" dirty="0">
              <a:latin typeface="Calibri" panose="020F0502020204030204" pitchFamily="34" charset="0"/>
              <a:cs typeface="Calibri" panose="020F0502020204030204" pitchFamily="34" charset="0"/>
            </a:endParaRPr>
          </a:p>
        </p:txBody>
      </p:sp>
      <p:pic>
        <p:nvPicPr>
          <p:cNvPr id="283" name="Image 3_2"/>
          <p:cNvPicPr/>
          <p:nvPr/>
        </p:nvPicPr>
        <p:blipFill>
          <a:blip r:embed="rId2"/>
          <a:stretch/>
        </p:blipFill>
        <p:spPr>
          <a:xfrm>
            <a:off x="619996" y="326762"/>
            <a:ext cx="1755069" cy="921876"/>
          </a:xfrm>
          <a:prstGeom prst="rect">
            <a:avLst/>
          </a:prstGeom>
          <a:ln w="0">
            <a:noFill/>
          </a:ln>
        </p:spPr>
      </p:pic>
      <p:graphicFrame>
        <p:nvGraphicFramePr>
          <p:cNvPr id="4" name="Tableau 4">
            <a:extLst>
              <a:ext uri="{FF2B5EF4-FFF2-40B4-BE49-F238E27FC236}">
                <a16:creationId xmlns:a16="http://schemas.microsoft.com/office/drawing/2014/main" id="{5C7CD7E5-054B-404B-B7C9-8B8F2AAA2C37}"/>
              </a:ext>
            </a:extLst>
          </p:cNvPr>
          <p:cNvGraphicFramePr>
            <a:graphicFrameLocks noGrp="1"/>
          </p:cNvGraphicFramePr>
          <p:nvPr>
            <p:extLst>
              <p:ext uri="{D42A27DB-BD31-4B8C-83A1-F6EECF244321}">
                <p14:modId xmlns:p14="http://schemas.microsoft.com/office/powerpoint/2010/main" val="3370324202"/>
              </p:ext>
            </p:extLst>
          </p:nvPr>
        </p:nvGraphicFramePr>
        <p:xfrm>
          <a:off x="619996" y="1248638"/>
          <a:ext cx="10111407" cy="5313680"/>
        </p:xfrm>
        <a:graphic>
          <a:graphicData uri="http://schemas.openxmlformats.org/drawingml/2006/table">
            <a:tbl>
              <a:tblPr firstRow="1" bandRow="1">
                <a:tableStyleId>{5C22544A-7EE6-4342-B048-85BDC9FD1C3A}</a:tableStyleId>
              </a:tblPr>
              <a:tblGrid>
                <a:gridCol w="2065331">
                  <a:extLst>
                    <a:ext uri="{9D8B030D-6E8A-4147-A177-3AD203B41FA5}">
                      <a16:colId xmlns:a16="http://schemas.microsoft.com/office/drawing/2014/main" val="2793674410"/>
                    </a:ext>
                  </a:extLst>
                </a:gridCol>
                <a:gridCol w="3963046">
                  <a:extLst>
                    <a:ext uri="{9D8B030D-6E8A-4147-A177-3AD203B41FA5}">
                      <a16:colId xmlns:a16="http://schemas.microsoft.com/office/drawing/2014/main" val="2231784664"/>
                    </a:ext>
                  </a:extLst>
                </a:gridCol>
                <a:gridCol w="4083030">
                  <a:extLst>
                    <a:ext uri="{9D8B030D-6E8A-4147-A177-3AD203B41FA5}">
                      <a16:colId xmlns:a16="http://schemas.microsoft.com/office/drawing/2014/main" val="1565142184"/>
                    </a:ext>
                  </a:extLst>
                </a:gridCol>
              </a:tblGrid>
              <a:tr h="370840">
                <a:tc>
                  <a:txBody>
                    <a:bodyPr/>
                    <a:lstStyle/>
                    <a:p>
                      <a:endParaRPr lang="fr-CH" dirty="0"/>
                    </a:p>
                  </a:txBody>
                  <a:tcPr/>
                </a:tc>
                <a:tc>
                  <a:txBody>
                    <a:bodyPr/>
                    <a:lstStyle/>
                    <a:p>
                      <a:pPr algn="ctr"/>
                      <a:r>
                        <a:rPr lang="fr-CH" dirty="0"/>
                        <a:t>Budget indicatif avec formation</a:t>
                      </a:r>
                    </a:p>
                  </a:txBody>
                  <a:tcPr/>
                </a:tc>
                <a:tc>
                  <a:txBody>
                    <a:bodyPr/>
                    <a:lstStyle/>
                    <a:p>
                      <a:pPr algn="ctr"/>
                      <a:r>
                        <a:rPr lang="fr-CH" dirty="0"/>
                        <a:t>Remarques</a:t>
                      </a:r>
                    </a:p>
                  </a:txBody>
                  <a:tcPr/>
                </a:tc>
                <a:extLst>
                  <a:ext uri="{0D108BD9-81ED-4DB2-BD59-A6C34878D82A}">
                    <a16:rowId xmlns:a16="http://schemas.microsoft.com/office/drawing/2014/main" val="27965004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Cotisation annuelle à œco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200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Prix indicatif, à négocier, en principe 10 centimes par paroissiens</a:t>
                      </a:r>
                      <a:endParaRPr lang="fr-CH" dirty="0"/>
                    </a:p>
                  </a:txBody>
                  <a:tcPr/>
                </a:tc>
                <a:extLst>
                  <a:ext uri="{0D108BD9-81ED-4DB2-BD59-A6C34878D82A}">
                    <a16:rowId xmlns:a16="http://schemas.microsoft.com/office/drawing/2014/main" val="35298285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Frais de formation pour un membre de la paroisse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1280 francs (possibilité de négocier une participation de l’apprenant)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Prix de formation donnée par œco sur 6 mois: 1280 francs. Durée: 6 jours de cours en présentiel ou en ligne. Lieux: accueil dans les paroisses certifiées ou en cours de certification.</a:t>
                      </a:r>
                    </a:p>
                  </a:txBody>
                  <a:tcPr/>
                </a:tc>
                <a:extLst>
                  <a:ext uri="{0D108BD9-81ED-4DB2-BD59-A6C34878D82A}">
                    <a16:rowId xmlns:a16="http://schemas.microsoft.com/office/drawing/2014/main" val="18286577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Certification finale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800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Comprend les frais d’audit de l’expert externe et les frais administratif d’</a:t>
                      </a:r>
                      <a:r>
                        <a:rPr lang="fr-CH" dirty="0" err="1"/>
                        <a:t>oeco</a:t>
                      </a:r>
                      <a:endParaRPr lang="fr-CH" dirty="0"/>
                    </a:p>
                  </a:txBody>
                  <a:tcPr/>
                </a:tc>
                <a:extLst>
                  <a:ext uri="{0D108BD9-81ED-4DB2-BD59-A6C34878D82A}">
                    <a16:rowId xmlns:a16="http://schemas.microsoft.com/office/drawing/2014/main" val="13879660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Plaquette en bronze «Coq vert»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300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Frais optionnel</a:t>
                      </a:r>
                    </a:p>
                  </a:txBody>
                  <a:tcPr/>
                </a:tc>
                <a:extLst>
                  <a:ext uri="{0D108BD9-81ED-4DB2-BD59-A6C34878D82A}">
                    <a16:rowId xmlns:a16="http://schemas.microsoft.com/office/drawing/2014/main" val="457057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Jetons de présence de l’équipe environnement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400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Ceci dépend du règlement de la paroisse</a:t>
                      </a:r>
                    </a:p>
                  </a:txBody>
                  <a:tcPr/>
                </a:tc>
                <a:extLst>
                  <a:ext uri="{0D108BD9-81ED-4DB2-BD59-A6C34878D82A}">
                    <a16:rowId xmlns:a16="http://schemas.microsoft.com/office/drawing/2014/main" val="3308082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Total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b="1" kern="1200" dirty="0">
                          <a:solidFill>
                            <a:schemeClr val="dk1"/>
                          </a:solidFill>
                          <a:effectLst/>
                          <a:latin typeface="+mn-lt"/>
                          <a:ea typeface="+mn-ea"/>
                          <a:cs typeface="+mn-cs"/>
                        </a:rPr>
                        <a:t>2880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txBody>
                  <a:tcPr/>
                </a:tc>
                <a:extLst>
                  <a:ext uri="{0D108BD9-81ED-4DB2-BD59-A6C34878D82A}">
                    <a16:rowId xmlns:a16="http://schemas.microsoft.com/office/drawing/2014/main" val="3548525598"/>
                  </a:ext>
                </a:extLst>
              </a:tr>
            </a:tbl>
          </a:graphicData>
        </a:graphic>
      </p:graphicFrame>
      <p:pic>
        <p:nvPicPr>
          <p:cNvPr id="5" name="Image 4">
            <a:extLst>
              <a:ext uri="{FF2B5EF4-FFF2-40B4-BE49-F238E27FC236}">
                <a16:creationId xmlns:a16="http://schemas.microsoft.com/office/drawing/2014/main" id="{35FFBAEF-D87D-314D-9A09-DC3EA2074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423" y="339371"/>
            <a:ext cx="902114" cy="896657"/>
          </a:xfrm>
          <a:prstGeom prst="rect">
            <a:avLst/>
          </a:prstGeom>
        </p:spPr>
      </p:pic>
    </p:spTree>
    <p:extLst>
      <p:ext uri="{BB962C8B-B14F-4D97-AF65-F5344CB8AC3E}">
        <p14:creationId xmlns:p14="http://schemas.microsoft.com/office/powerpoint/2010/main" val="560731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4_0"/>
          <p:cNvSpPr/>
          <p:nvPr/>
        </p:nvSpPr>
        <p:spPr>
          <a:xfrm>
            <a:off x="2375065" y="327275"/>
            <a:ext cx="8356339" cy="921876"/>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fr-CH" b="1" spc="-1" dirty="0">
              <a:solidFill>
                <a:srgbClr val="4472C4"/>
              </a:solidFill>
              <a:latin typeface="Calibri" panose="020F0502020204030204" pitchFamily="34" charset="0"/>
              <a:cs typeface="Calibri" panose="020F0502020204030204" pitchFamily="34" charset="0"/>
            </a:endParaRPr>
          </a:p>
          <a:p>
            <a:pPr>
              <a:lnSpc>
                <a:spcPct val="100000"/>
              </a:lnSpc>
            </a:pPr>
            <a:r>
              <a:rPr lang="fr-CH" b="1" spc="-1" dirty="0">
                <a:solidFill>
                  <a:srgbClr val="4472C4"/>
                </a:solidFill>
                <a:latin typeface="Calibri" panose="020F0502020204030204" pitchFamily="34" charset="0"/>
                <a:cs typeface="Calibri" panose="020F0502020204030204" pitchFamily="34" charset="0"/>
              </a:rPr>
              <a:t>6. Budget indicatif pour la démarche Coq vert avec conseil externe</a:t>
            </a:r>
            <a:endParaRPr lang="fr-CH" spc="-1" dirty="0">
              <a:latin typeface="Calibri" panose="020F0502020204030204" pitchFamily="34" charset="0"/>
              <a:cs typeface="Calibri" panose="020F0502020204030204" pitchFamily="34" charset="0"/>
            </a:endParaRPr>
          </a:p>
          <a:p>
            <a:endParaRPr lang="fr-CH" sz="1800" b="0" strike="noStrike" spc="-1" dirty="0">
              <a:latin typeface="Calibri" panose="020F0502020204030204" pitchFamily="34" charset="0"/>
              <a:cs typeface="Calibri" panose="020F0502020204030204" pitchFamily="34" charset="0"/>
            </a:endParaRPr>
          </a:p>
        </p:txBody>
      </p:sp>
      <p:pic>
        <p:nvPicPr>
          <p:cNvPr id="283" name="Image 3_2"/>
          <p:cNvPicPr/>
          <p:nvPr/>
        </p:nvPicPr>
        <p:blipFill>
          <a:blip r:embed="rId2"/>
          <a:stretch/>
        </p:blipFill>
        <p:spPr>
          <a:xfrm>
            <a:off x="619996" y="326762"/>
            <a:ext cx="1755069" cy="921876"/>
          </a:xfrm>
          <a:prstGeom prst="rect">
            <a:avLst/>
          </a:prstGeom>
          <a:ln w="0">
            <a:noFill/>
          </a:ln>
        </p:spPr>
      </p:pic>
      <p:graphicFrame>
        <p:nvGraphicFramePr>
          <p:cNvPr id="4" name="Tableau 4">
            <a:extLst>
              <a:ext uri="{FF2B5EF4-FFF2-40B4-BE49-F238E27FC236}">
                <a16:creationId xmlns:a16="http://schemas.microsoft.com/office/drawing/2014/main" id="{5C7CD7E5-054B-404B-B7C9-8B8F2AAA2C37}"/>
              </a:ext>
            </a:extLst>
          </p:cNvPr>
          <p:cNvGraphicFramePr>
            <a:graphicFrameLocks noGrp="1"/>
          </p:cNvGraphicFramePr>
          <p:nvPr>
            <p:extLst>
              <p:ext uri="{D42A27DB-BD31-4B8C-83A1-F6EECF244321}">
                <p14:modId xmlns:p14="http://schemas.microsoft.com/office/powerpoint/2010/main" val="562022899"/>
              </p:ext>
            </p:extLst>
          </p:nvPr>
        </p:nvGraphicFramePr>
        <p:xfrm>
          <a:off x="619996" y="1248638"/>
          <a:ext cx="10111407" cy="4856480"/>
        </p:xfrm>
        <a:graphic>
          <a:graphicData uri="http://schemas.openxmlformats.org/drawingml/2006/table">
            <a:tbl>
              <a:tblPr firstRow="1" bandRow="1">
                <a:tableStyleId>{5C22544A-7EE6-4342-B048-85BDC9FD1C3A}</a:tableStyleId>
              </a:tblPr>
              <a:tblGrid>
                <a:gridCol w="2694704">
                  <a:extLst>
                    <a:ext uri="{9D8B030D-6E8A-4147-A177-3AD203B41FA5}">
                      <a16:colId xmlns:a16="http://schemas.microsoft.com/office/drawing/2014/main" val="2793674410"/>
                    </a:ext>
                  </a:extLst>
                </a:gridCol>
                <a:gridCol w="2590800">
                  <a:extLst>
                    <a:ext uri="{9D8B030D-6E8A-4147-A177-3AD203B41FA5}">
                      <a16:colId xmlns:a16="http://schemas.microsoft.com/office/drawing/2014/main" val="2231784664"/>
                    </a:ext>
                  </a:extLst>
                </a:gridCol>
                <a:gridCol w="4825903">
                  <a:extLst>
                    <a:ext uri="{9D8B030D-6E8A-4147-A177-3AD203B41FA5}">
                      <a16:colId xmlns:a16="http://schemas.microsoft.com/office/drawing/2014/main" val="1565142184"/>
                    </a:ext>
                  </a:extLst>
                </a:gridCol>
              </a:tblGrid>
              <a:tr h="370840">
                <a:tc>
                  <a:txBody>
                    <a:bodyPr/>
                    <a:lstStyle/>
                    <a:p>
                      <a:endParaRPr lang="fr-CH" dirty="0"/>
                    </a:p>
                  </a:txBody>
                  <a:tcPr/>
                </a:tc>
                <a:tc>
                  <a:txBody>
                    <a:bodyPr/>
                    <a:lstStyle/>
                    <a:p>
                      <a:pPr algn="ctr"/>
                      <a:r>
                        <a:rPr lang="fr-CH" dirty="0"/>
                        <a:t>Budget indicatif avec conseil externe</a:t>
                      </a:r>
                    </a:p>
                  </a:txBody>
                  <a:tcPr/>
                </a:tc>
                <a:tc>
                  <a:txBody>
                    <a:bodyPr/>
                    <a:lstStyle/>
                    <a:p>
                      <a:pPr algn="ctr"/>
                      <a:r>
                        <a:rPr lang="fr-CH" dirty="0"/>
                        <a:t>Remarques</a:t>
                      </a:r>
                    </a:p>
                  </a:txBody>
                  <a:tcPr/>
                </a:tc>
                <a:extLst>
                  <a:ext uri="{0D108BD9-81ED-4DB2-BD59-A6C34878D82A}">
                    <a16:rowId xmlns:a16="http://schemas.microsoft.com/office/drawing/2014/main" val="27965004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Cotisation à œco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200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Prix indicatif, à négocier, en principe 10 centimes par paroissiens</a:t>
                      </a:r>
                      <a:endParaRPr lang="fr-CH" dirty="0"/>
                    </a:p>
                  </a:txBody>
                  <a:tcPr/>
                </a:tc>
                <a:extLst>
                  <a:ext uri="{0D108BD9-81ED-4DB2-BD59-A6C34878D82A}">
                    <a16:rowId xmlns:a16="http://schemas.microsoft.com/office/drawing/2014/main" val="35298285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Frais de coaching d’un conseiller en environnement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4000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Le prix d’un conseiller sur deux ans varie entre 4000 et 6000 CHF selon les tarifs. Le prix peut être forfaitaire ou par séance.</a:t>
                      </a:r>
                    </a:p>
                  </a:txBody>
                  <a:tcPr/>
                </a:tc>
                <a:extLst>
                  <a:ext uri="{0D108BD9-81ED-4DB2-BD59-A6C34878D82A}">
                    <a16:rowId xmlns:a16="http://schemas.microsoft.com/office/drawing/2014/main" val="18286577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Subvention de l’Eglise cantonale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(-4000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L’Eglise réformée Bern-Jura-Soleure offre 4000 francs pour les frais de conseil Coq vert</a:t>
                      </a:r>
                    </a:p>
                  </a:txBody>
                  <a:tcPr/>
                </a:tc>
                <a:extLst>
                  <a:ext uri="{0D108BD9-81ED-4DB2-BD59-A6C34878D82A}">
                    <a16:rowId xmlns:a16="http://schemas.microsoft.com/office/drawing/2014/main" val="22221202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Certification finale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800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Comprend les frais d’audit de l’expert externe et les frais administratif d’œco</a:t>
                      </a:r>
                    </a:p>
                  </a:txBody>
                  <a:tcPr/>
                </a:tc>
                <a:extLst>
                  <a:ext uri="{0D108BD9-81ED-4DB2-BD59-A6C34878D82A}">
                    <a16:rowId xmlns:a16="http://schemas.microsoft.com/office/drawing/2014/main" val="13879660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Plaquette en bronze «Coq vert»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200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Frais optionnel</a:t>
                      </a:r>
                    </a:p>
                  </a:txBody>
                  <a:tcPr/>
                </a:tc>
                <a:extLst>
                  <a:ext uri="{0D108BD9-81ED-4DB2-BD59-A6C34878D82A}">
                    <a16:rowId xmlns:a16="http://schemas.microsoft.com/office/drawing/2014/main" val="32737246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Jetons de présence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400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Ceci dépend du règlement de la paroisse</a:t>
                      </a:r>
                    </a:p>
                  </a:txBody>
                  <a:tcPr/>
                </a:tc>
                <a:extLst>
                  <a:ext uri="{0D108BD9-81ED-4DB2-BD59-A6C34878D82A}">
                    <a16:rowId xmlns:a16="http://schemas.microsoft.com/office/drawing/2014/main" val="3308082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Total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b="1" kern="1200" dirty="0">
                          <a:solidFill>
                            <a:schemeClr val="dk1"/>
                          </a:solidFill>
                          <a:effectLst/>
                          <a:latin typeface="+mn-lt"/>
                          <a:ea typeface="+mn-ea"/>
                          <a:cs typeface="+mn-cs"/>
                        </a:rPr>
                        <a:t>5600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Sans compter les subventions cantonales</a:t>
                      </a:r>
                    </a:p>
                  </a:txBody>
                  <a:tcPr/>
                </a:tc>
                <a:extLst>
                  <a:ext uri="{0D108BD9-81ED-4DB2-BD59-A6C34878D82A}">
                    <a16:rowId xmlns:a16="http://schemas.microsoft.com/office/drawing/2014/main" val="3548525598"/>
                  </a:ext>
                </a:extLst>
              </a:tr>
            </a:tbl>
          </a:graphicData>
        </a:graphic>
      </p:graphicFrame>
      <p:pic>
        <p:nvPicPr>
          <p:cNvPr id="5" name="Image 4">
            <a:extLst>
              <a:ext uri="{FF2B5EF4-FFF2-40B4-BE49-F238E27FC236}">
                <a16:creationId xmlns:a16="http://schemas.microsoft.com/office/drawing/2014/main" id="{0FF8F066-AFF7-DE46-B794-B6D50125A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423" y="339371"/>
            <a:ext cx="902114" cy="896657"/>
          </a:xfrm>
          <a:prstGeom prst="rect">
            <a:avLst/>
          </a:prstGeom>
        </p:spPr>
      </p:pic>
    </p:spTree>
    <p:extLst>
      <p:ext uri="{BB962C8B-B14F-4D97-AF65-F5344CB8AC3E}">
        <p14:creationId xmlns:p14="http://schemas.microsoft.com/office/powerpoint/2010/main" val="4132744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4_0"/>
          <p:cNvSpPr/>
          <p:nvPr/>
        </p:nvSpPr>
        <p:spPr>
          <a:xfrm>
            <a:off x="2375066" y="326762"/>
            <a:ext cx="7244358" cy="1198875"/>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fr-CH" b="1" spc="-1" dirty="0">
              <a:solidFill>
                <a:srgbClr val="4472C4"/>
              </a:solidFill>
              <a:latin typeface="Calibri" panose="020F0502020204030204" pitchFamily="34" charset="0"/>
              <a:cs typeface="Calibri" panose="020F0502020204030204" pitchFamily="34" charset="0"/>
            </a:endParaRPr>
          </a:p>
          <a:p>
            <a:pPr>
              <a:lnSpc>
                <a:spcPct val="100000"/>
              </a:lnSpc>
            </a:pPr>
            <a:r>
              <a:rPr lang="fr-CH" b="1" spc="-1" dirty="0">
                <a:solidFill>
                  <a:srgbClr val="4472C4"/>
                </a:solidFill>
                <a:latin typeface="Calibri" panose="020F0502020204030204" pitchFamily="34" charset="0"/>
                <a:cs typeface="Calibri" panose="020F0502020204030204" pitchFamily="34" charset="0"/>
              </a:rPr>
              <a:t>6. Budget indicatif pour la démarche Coq vert avec conseil externe pour L’Eglise réformée Berne-Jura-Soleure</a:t>
            </a:r>
            <a:endParaRPr lang="fr-CH" spc="-1" dirty="0">
              <a:latin typeface="Calibri" panose="020F0502020204030204" pitchFamily="34" charset="0"/>
              <a:cs typeface="Calibri" panose="020F0502020204030204" pitchFamily="34" charset="0"/>
            </a:endParaRPr>
          </a:p>
          <a:p>
            <a:endParaRPr lang="fr-CH" sz="1800" b="0" strike="noStrike" spc="-1" dirty="0">
              <a:latin typeface="Calibri" panose="020F0502020204030204" pitchFamily="34" charset="0"/>
              <a:cs typeface="Calibri" panose="020F0502020204030204" pitchFamily="34" charset="0"/>
            </a:endParaRPr>
          </a:p>
        </p:txBody>
      </p:sp>
      <p:pic>
        <p:nvPicPr>
          <p:cNvPr id="283" name="Image 3_2"/>
          <p:cNvPicPr/>
          <p:nvPr/>
        </p:nvPicPr>
        <p:blipFill>
          <a:blip r:embed="rId2"/>
          <a:stretch/>
        </p:blipFill>
        <p:spPr>
          <a:xfrm>
            <a:off x="619996" y="326762"/>
            <a:ext cx="1755069" cy="921876"/>
          </a:xfrm>
          <a:prstGeom prst="rect">
            <a:avLst/>
          </a:prstGeom>
          <a:ln w="0">
            <a:noFill/>
          </a:ln>
        </p:spPr>
      </p:pic>
      <p:graphicFrame>
        <p:nvGraphicFramePr>
          <p:cNvPr id="4" name="Tableau 4">
            <a:extLst>
              <a:ext uri="{FF2B5EF4-FFF2-40B4-BE49-F238E27FC236}">
                <a16:creationId xmlns:a16="http://schemas.microsoft.com/office/drawing/2014/main" id="{5C7CD7E5-054B-404B-B7C9-8B8F2AAA2C37}"/>
              </a:ext>
            </a:extLst>
          </p:cNvPr>
          <p:cNvGraphicFramePr>
            <a:graphicFrameLocks noGrp="1"/>
          </p:cNvGraphicFramePr>
          <p:nvPr>
            <p:extLst>
              <p:ext uri="{D42A27DB-BD31-4B8C-83A1-F6EECF244321}">
                <p14:modId xmlns:p14="http://schemas.microsoft.com/office/powerpoint/2010/main" val="922717047"/>
              </p:ext>
            </p:extLst>
          </p:nvPr>
        </p:nvGraphicFramePr>
        <p:xfrm>
          <a:off x="619996" y="1248638"/>
          <a:ext cx="10111407" cy="5130800"/>
        </p:xfrm>
        <a:graphic>
          <a:graphicData uri="http://schemas.openxmlformats.org/drawingml/2006/table">
            <a:tbl>
              <a:tblPr firstRow="1" bandRow="1">
                <a:tableStyleId>{5C22544A-7EE6-4342-B048-85BDC9FD1C3A}</a:tableStyleId>
              </a:tblPr>
              <a:tblGrid>
                <a:gridCol w="2694704">
                  <a:extLst>
                    <a:ext uri="{9D8B030D-6E8A-4147-A177-3AD203B41FA5}">
                      <a16:colId xmlns:a16="http://schemas.microsoft.com/office/drawing/2014/main" val="2793674410"/>
                    </a:ext>
                  </a:extLst>
                </a:gridCol>
                <a:gridCol w="2590800">
                  <a:extLst>
                    <a:ext uri="{9D8B030D-6E8A-4147-A177-3AD203B41FA5}">
                      <a16:colId xmlns:a16="http://schemas.microsoft.com/office/drawing/2014/main" val="2231784664"/>
                    </a:ext>
                  </a:extLst>
                </a:gridCol>
                <a:gridCol w="4825903">
                  <a:extLst>
                    <a:ext uri="{9D8B030D-6E8A-4147-A177-3AD203B41FA5}">
                      <a16:colId xmlns:a16="http://schemas.microsoft.com/office/drawing/2014/main" val="1565142184"/>
                    </a:ext>
                  </a:extLst>
                </a:gridCol>
              </a:tblGrid>
              <a:tr h="370840">
                <a:tc>
                  <a:txBody>
                    <a:bodyPr/>
                    <a:lstStyle/>
                    <a:p>
                      <a:endParaRPr lang="fr-CH" dirty="0"/>
                    </a:p>
                  </a:txBody>
                  <a:tcPr/>
                </a:tc>
                <a:tc>
                  <a:txBody>
                    <a:bodyPr/>
                    <a:lstStyle/>
                    <a:p>
                      <a:pPr algn="ctr"/>
                      <a:r>
                        <a:rPr lang="fr-CH" dirty="0"/>
                        <a:t>Budget indicatif avec conseil externe</a:t>
                      </a:r>
                    </a:p>
                  </a:txBody>
                  <a:tcPr/>
                </a:tc>
                <a:tc>
                  <a:txBody>
                    <a:bodyPr/>
                    <a:lstStyle/>
                    <a:p>
                      <a:pPr algn="ctr"/>
                      <a:r>
                        <a:rPr lang="fr-CH" dirty="0"/>
                        <a:t>Remarques</a:t>
                      </a:r>
                    </a:p>
                  </a:txBody>
                  <a:tcPr/>
                </a:tc>
                <a:extLst>
                  <a:ext uri="{0D108BD9-81ED-4DB2-BD59-A6C34878D82A}">
                    <a16:rowId xmlns:a16="http://schemas.microsoft.com/office/drawing/2014/main" val="27965004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Cotisation à œco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200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Prix indicatif, à négocier, en principe 10 centimes par paroissiens</a:t>
                      </a:r>
                      <a:endParaRPr lang="fr-CH" dirty="0"/>
                    </a:p>
                  </a:txBody>
                  <a:tcPr/>
                </a:tc>
                <a:extLst>
                  <a:ext uri="{0D108BD9-81ED-4DB2-BD59-A6C34878D82A}">
                    <a16:rowId xmlns:a16="http://schemas.microsoft.com/office/drawing/2014/main" val="35298285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Frais de coaching d’un conseiller en environnement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4000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Le prix d’un conseiller sur deux ans varie entre 4000 et 6000 CHF selon les tarifs. Le prix peut être forfaitaire ou par séance.</a:t>
                      </a:r>
                    </a:p>
                  </a:txBody>
                  <a:tcPr/>
                </a:tc>
                <a:extLst>
                  <a:ext uri="{0D108BD9-81ED-4DB2-BD59-A6C34878D82A}">
                    <a16:rowId xmlns:a16="http://schemas.microsoft.com/office/drawing/2014/main" val="18286577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Subvention de l’Eglise cantonale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-4000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L’Eglise réformée Bern-Jura-Soleure offre 4000 francs pour la mise en place d’un système de gestion </a:t>
                      </a:r>
                      <a:r>
                        <a:rPr lang="fr-CH"/>
                        <a:t>environneemntale</a:t>
                      </a:r>
                      <a:endParaRPr lang="fr-CH" dirty="0"/>
                    </a:p>
                  </a:txBody>
                  <a:tcPr/>
                </a:tc>
                <a:extLst>
                  <a:ext uri="{0D108BD9-81ED-4DB2-BD59-A6C34878D82A}">
                    <a16:rowId xmlns:a16="http://schemas.microsoft.com/office/drawing/2014/main" val="22221202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Certification finale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800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Comprend les frais d’audit de l’expert externe et les frais administratif d’œco</a:t>
                      </a:r>
                    </a:p>
                  </a:txBody>
                  <a:tcPr/>
                </a:tc>
                <a:extLst>
                  <a:ext uri="{0D108BD9-81ED-4DB2-BD59-A6C34878D82A}">
                    <a16:rowId xmlns:a16="http://schemas.microsoft.com/office/drawing/2014/main" val="13879660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Plaquette en bronze «Coq vert»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200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Frais optionnel</a:t>
                      </a:r>
                    </a:p>
                  </a:txBody>
                  <a:tcPr/>
                </a:tc>
                <a:extLst>
                  <a:ext uri="{0D108BD9-81ED-4DB2-BD59-A6C34878D82A}">
                    <a16:rowId xmlns:a16="http://schemas.microsoft.com/office/drawing/2014/main" val="32737246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Jetons de présence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400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Ceci dépend du règlement de la paroisse</a:t>
                      </a:r>
                    </a:p>
                  </a:txBody>
                  <a:tcPr/>
                </a:tc>
                <a:extLst>
                  <a:ext uri="{0D108BD9-81ED-4DB2-BD59-A6C34878D82A}">
                    <a16:rowId xmlns:a16="http://schemas.microsoft.com/office/drawing/2014/main" val="3308082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kern="1200" dirty="0">
                          <a:solidFill>
                            <a:schemeClr val="dk1"/>
                          </a:solidFill>
                          <a:effectLst/>
                          <a:latin typeface="+mn-lt"/>
                          <a:ea typeface="+mn-ea"/>
                          <a:cs typeface="+mn-cs"/>
                        </a:rPr>
                        <a:t>Total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b="1" kern="1200" dirty="0">
                          <a:solidFill>
                            <a:schemeClr val="dk1"/>
                          </a:solidFill>
                          <a:effectLst/>
                          <a:latin typeface="+mn-lt"/>
                          <a:ea typeface="+mn-ea"/>
                          <a:cs typeface="+mn-cs"/>
                        </a:rPr>
                        <a:t>1600 francs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Sans compter les subventions cantonales</a:t>
                      </a:r>
                    </a:p>
                  </a:txBody>
                  <a:tcPr/>
                </a:tc>
                <a:extLst>
                  <a:ext uri="{0D108BD9-81ED-4DB2-BD59-A6C34878D82A}">
                    <a16:rowId xmlns:a16="http://schemas.microsoft.com/office/drawing/2014/main" val="3548525598"/>
                  </a:ext>
                </a:extLst>
              </a:tr>
            </a:tbl>
          </a:graphicData>
        </a:graphic>
      </p:graphicFrame>
      <p:pic>
        <p:nvPicPr>
          <p:cNvPr id="5" name="Image 4">
            <a:extLst>
              <a:ext uri="{FF2B5EF4-FFF2-40B4-BE49-F238E27FC236}">
                <a16:creationId xmlns:a16="http://schemas.microsoft.com/office/drawing/2014/main" id="{DE309D78-B5B8-CE4B-87D9-45AAE0E26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423" y="339371"/>
            <a:ext cx="902114" cy="896657"/>
          </a:xfrm>
          <a:prstGeom prst="rect">
            <a:avLst/>
          </a:prstGeom>
        </p:spPr>
      </p:pic>
    </p:spTree>
    <p:extLst>
      <p:ext uri="{BB962C8B-B14F-4D97-AF65-F5344CB8AC3E}">
        <p14:creationId xmlns:p14="http://schemas.microsoft.com/office/powerpoint/2010/main" val="362365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DA22DD16-2F3C-BD43-AB4C-8B74A8DBC2CE}"/>
              </a:ext>
            </a:extLst>
          </p:cNvPr>
          <p:cNvPicPr>
            <a:picLocks noChangeAspect="1"/>
          </p:cNvPicPr>
          <p:nvPr/>
        </p:nvPicPr>
        <p:blipFill rotWithShape="1">
          <a:blip r:embed="rId2"/>
          <a:srcRect t="4671" r="-1" b="8540"/>
          <a:stretch/>
        </p:blipFill>
        <p:spPr>
          <a:xfrm>
            <a:off x="-1" y="190"/>
            <a:ext cx="8128855" cy="5291194"/>
          </a:xfrm>
          <a:prstGeom prst="rect">
            <a:avLst/>
          </a:prstGeom>
        </p:spPr>
      </p:pic>
      <p:sp>
        <p:nvSpPr>
          <p:cNvPr id="43" name="Rectangle 42">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D953525-F715-CC44-8DD7-8257F0F4518A}"/>
              </a:ext>
            </a:extLst>
          </p:cNvPr>
          <p:cNvSpPr>
            <a:spLocks noGrp="1"/>
          </p:cNvSpPr>
          <p:nvPr>
            <p:ph type="title"/>
          </p:nvPr>
        </p:nvSpPr>
        <p:spPr>
          <a:xfrm>
            <a:off x="699715" y="5635366"/>
            <a:ext cx="7091299" cy="898581"/>
          </a:xfrm>
        </p:spPr>
        <p:txBody>
          <a:bodyPr vert="horz" lIns="91440" tIns="45720" rIns="91440" bIns="45720" rtlCol="0" anchor="ctr">
            <a:normAutofit/>
          </a:bodyPr>
          <a:lstStyle/>
          <a:p>
            <a:r>
              <a:rPr lang="en-US" sz="2800" kern="1200">
                <a:solidFill>
                  <a:srgbClr val="FFFFFF"/>
                </a:solidFill>
                <a:latin typeface="+mj-lt"/>
                <a:ea typeface="+mj-ea"/>
                <a:cs typeface="+mj-cs"/>
              </a:rPr>
              <a:t>La responsabilité de la Création est entre nos mains!</a:t>
            </a:r>
          </a:p>
        </p:txBody>
      </p:sp>
      <p:sp>
        <p:nvSpPr>
          <p:cNvPr id="47" name="Rectangle 4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Image 24">
            <a:extLst>
              <a:ext uri="{FF2B5EF4-FFF2-40B4-BE49-F238E27FC236}">
                <a16:creationId xmlns:a16="http://schemas.microsoft.com/office/drawing/2014/main" id="{2156705D-3478-3D46-8F41-989C174CD628}"/>
              </a:ext>
            </a:extLst>
          </p:cNvPr>
          <p:cNvPicPr>
            <a:picLocks noChangeAspect="1"/>
          </p:cNvPicPr>
          <p:nvPr/>
        </p:nvPicPr>
        <p:blipFill rotWithShape="1">
          <a:blip r:embed="rId2"/>
          <a:srcRect t="4671" r="-1" b="8540"/>
          <a:stretch/>
        </p:blipFill>
        <p:spPr>
          <a:xfrm>
            <a:off x="0" y="191"/>
            <a:ext cx="8128855" cy="5291194"/>
          </a:xfrm>
          <a:prstGeom prst="rect">
            <a:avLst/>
          </a:prstGeom>
        </p:spPr>
      </p:pic>
      <p:pic>
        <p:nvPicPr>
          <p:cNvPr id="10" name="Image 9">
            <a:extLst>
              <a:ext uri="{FF2B5EF4-FFF2-40B4-BE49-F238E27FC236}">
                <a16:creationId xmlns:a16="http://schemas.microsoft.com/office/drawing/2014/main" id="{6C668036-B738-B34F-9F8E-3345AAF31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677" y="411951"/>
            <a:ext cx="4082321" cy="4057630"/>
          </a:xfrm>
          <a:prstGeom prst="rect">
            <a:avLst/>
          </a:prstGeom>
        </p:spPr>
      </p:pic>
    </p:spTree>
    <p:extLst>
      <p:ext uri="{BB962C8B-B14F-4D97-AF65-F5344CB8AC3E}">
        <p14:creationId xmlns:p14="http://schemas.microsoft.com/office/powerpoint/2010/main" val="2476132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5">
            <a:extLst>
              <a:ext uri="{FF2B5EF4-FFF2-40B4-BE49-F238E27FC236}">
                <a16:creationId xmlns:a16="http://schemas.microsoft.com/office/drawing/2014/main" id="{C169589A-B4FC-A143-AEF7-9FDC4523B9C6}"/>
              </a:ext>
            </a:extLst>
          </p:cNvPr>
          <p:cNvGrpSpPr/>
          <p:nvPr/>
        </p:nvGrpSpPr>
        <p:grpSpPr>
          <a:xfrm>
            <a:off x="4056806" y="1954758"/>
            <a:ext cx="4411080" cy="3261960"/>
            <a:chOff x="7588800" y="3459240"/>
            <a:chExt cx="4411080" cy="3261960"/>
          </a:xfrm>
        </p:grpSpPr>
        <p:sp>
          <p:nvSpPr>
            <p:cNvPr id="6" name="Freeform 7">
              <a:extLst>
                <a:ext uri="{FF2B5EF4-FFF2-40B4-BE49-F238E27FC236}">
                  <a16:creationId xmlns:a16="http://schemas.microsoft.com/office/drawing/2014/main" id="{D02671B9-F919-1741-AF83-F00608F5980C}"/>
                </a:ext>
              </a:extLst>
            </p:cNvPr>
            <p:cNvSpPr/>
            <p:nvPr/>
          </p:nvSpPr>
          <p:spPr>
            <a:xfrm flipH="1">
              <a:off x="7588440" y="4265280"/>
              <a:ext cx="1636200" cy="88128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36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7" name="Freeform 2">
              <a:extLst>
                <a:ext uri="{FF2B5EF4-FFF2-40B4-BE49-F238E27FC236}">
                  <a16:creationId xmlns:a16="http://schemas.microsoft.com/office/drawing/2014/main" id="{83BC765C-2033-B942-8C58-A7B4E999F548}"/>
                </a:ext>
              </a:extLst>
            </p:cNvPr>
            <p:cNvSpPr/>
            <p:nvPr/>
          </p:nvSpPr>
          <p:spPr>
            <a:xfrm flipH="1">
              <a:off x="9493560" y="3595320"/>
              <a:ext cx="1636200" cy="88128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36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8" name="Freeform 3">
              <a:extLst>
                <a:ext uri="{FF2B5EF4-FFF2-40B4-BE49-F238E27FC236}">
                  <a16:creationId xmlns:a16="http://schemas.microsoft.com/office/drawing/2014/main" id="{8A378A89-BCCA-1A4D-90BE-6DC05CC52042}"/>
                </a:ext>
              </a:extLst>
            </p:cNvPr>
            <p:cNvSpPr/>
            <p:nvPr/>
          </p:nvSpPr>
          <p:spPr>
            <a:xfrm>
              <a:off x="7802640" y="5580360"/>
              <a:ext cx="1026360" cy="624960"/>
            </a:xfrm>
            <a:custGeom>
              <a:avLst/>
              <a:gdLst/>
              <a:ahLst/>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a:solidFill>
                <a:srgbClr val="FFFFFF"/>
              </a:solid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grpSp>
          <p:nvGrpSpPr>
            <p:cNvPr id="9" name="Group 88">
              <a:extLst>
                <a:ext uri="{FF2B5EF4-FFF2-40B4-BE49-F238E27FC236}">
                  <a16:creationId xmlns:a16="http://schemas.microsoft.com/office/drawing/2014/main" id="{0757274B-52D3-9141-AE4C-0C32F2BA658F}"/>
                </a:ext>
              </a:extLst>
            </p:cNvPr>
            <p:cNvGrpSpPr/>
            <p:nvPr/>
          </p:nvGrpSpPr>
          <p:grpSpPr>
            <a:xfrm>
              <a:off x="8199720" y="3807720"/>
              <a:ext cx="2725920" cy="2913480"/>
              <a:chOff x="8199720" y="3807720"/>
              <a:chExt cx="2725920" cy="2913480"/>
            </a:xfrm>
          </p:grpSpPr>
          <p:grpSp>
            <p:nvGrpSpPr>
              <p:cNvPr id="14" name="Group 89">
                <a:extLst>
                  <a:ext uri="{FF2B5EF4-FFF2-40B4-BE49-F238E27FC236}">
                    <a16:creationId xmlns:a16="http://schemas.microsoft.com/office/drawing/2014/main" id="{A7EB045C-A33D-DD4D-B8F6-8774B23CC0B4}"/>
                  </a:ext>
                </a:extLst>
              </p:cNvPr>
              <p:cNvGrpSpPr/>
              <p:nvPr/>
            </p:nvGrpSpPr>
            <p:grpSpPr>
              <a:xfrm>
                <a:off x="8519760" y="3812760"/>
                <a:ext cx="2405880" cy="2405880"/>
                <a:chOff x="8519760" y="3812760"/>
                <a:chExt cx="2405880" cy="2405880"/>
              </a:xfrm>
            </p:grpSpPr>
            <p:sp>
              <p:nvSpPr>
                <p:cNvPr id="23" name="Teardrop 6">
                  <a:extLst>
                    <a:ext uri="{FF2B5EF4-FFF2-40B4-BE49-F238E27FC236}">
                      <a16:creationId xmlns:a16="http://schemas.microsoft.com/office/drawing/2014/main" id="{E1086EB7-9FC1-6943-AF1F-AD5A8F43F2EF}"/>
                    </a:ext>
                  </a:extLst>
                </p:cNvPr>
                <p:cNvSpPr/>
                <p:nvPr/>
              </p:nvSpPr>
              <p:spPr>
                <a:xfrm rot="13500000" flipH="1">
                  <a:off x="8897760" y="4138920"/>
                  <a:ext cx="1649160" cy="1753200"/>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4" name="Freeform 24">
                  <a:extLst>
                    <a:ext uri="{FF2B5EF4-FFF2-40B4-BE49-F238E27FC236}">
                      <a16:creationId xmlns:a16="http://schemas.microsoft.com/office/drawing/2014/main" id="{2FFDB38D-D342-8547-95F6-B3B3B6C1D503}"/>
                    </a:ext>
                  </a:extLst>
                </p:cNvPr>
                <p:cNvSpPr/>
                <p:nvPr/>
              </p:nvSpPr>
              <p:spPr>
                <a:xfrm flipH="1">
                  <a:off x="9559440" y="4008960"/>
                  <a:ext cx="703080" cy="2083680"/>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25" name="Freeform 25">
                  <a:extLst>
                    <a:ext uri="{FF2B5EF4-FFF2-40B4-BE49-F238E27FC236}">
                      <a16:creationId xmlns:a16="http://schemas.microsoft.com/office/drawing/2014/main" id="{70A517DD-A2F2-6C4E-A5D6-51EA789E3266}"/>
                    </a:ext>
                  </a:extLst>
                </p:cNvPr>
                <p:cNvSpPr/>
                <p:nvPr/>
              </p:nvSpPr>
              <p:spPr>
                <a:xfrm flipH="1">
                  <a:off x="9559440" y="4008960"/>
                  <a:ext cx="406440" cy="2083680"/>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p:style>
            </p:sp>
          </p:grpSp>
          <p:grpSp>
            <p:nvGrpSpPr>
              <p:cNvPr id="15" name="Group 90">
                <a:extLst>
                  <a:ext uri="{FF2B5EF4-FFF2-40B4-BE49-F238E27FC236}">
                    <a16:creationId xmlns:a16="http://schemas.microsoft.com/office/drawing/2014/main" id="{E880626D-343C-7D4B-8C3F-E10A94B7084C}"/>
                  </a:ext>
                </a:extLst>
              </p:cNvPr>
              <p:cNvGrpSpPr/>
              <p:nvPr/>
            </p:nvGrpSpPr>
            <p:grpSpPr>
              <a:xfrm>
                <a:off x="8199720" y="3807720"/>
                <a:ext cx="2405160" cy="2913480"/>
                <a:chOff x="8199720" y="3807720"/>
                <a:chExt cx="2405160" cy="2913480"/>
              </a:xfrm>
            </p:grpSpPr>
            <p:sp>
              <p:nvSpPr>
                <p:cNvPr id="16" name="Rectangle 91">
                  <a:extLst>
                    <a:ext uri="{FF2B5EF4-FFF2-40B4-BE49-F238E27FC236}">
                      <a16:creationId xmlns:a16="http://schemas.microsoft.com/office/drawing/2014/main" id="{6933B0E7-DF88-224F-966D-DA95B7A6A1A8}"/>
                    </a:ext>
                  </a:extLst>
                </p:cNvPr>
                <p:cNvSpPr/>
                <p:nvPr/>
              </p:nvSpPr>
              <p:spPr>
                <a:xfrm>
                  <a:off x="9361080" y="6088320"/>
                  <a:ext cx="67680" cy="369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p:style>
            </p:sp>
            <p:sp>
              <p:nvSpPr>
                <p:cNvPr id="17" name="Rectangle 92">
                  <a:extLst>
                    <a:ext uri="{FF2B5EF4-FFF2-40B4-BE49-F238E27FC236}">
                      <a16:creationId xmlns:a16="http://schemas.microsoft.com/office/drawing/2014/main" id="{E8B4AAF5-E16E-5943-BB9E-3651663B3D0E}"/>
                    </a:ext>
                  </a:extLst>
                </p:cNvPr>
                <p:cNvSpPr/>
                <p:nvPr/>
              </p:nvSpPr>
              <p:spPr>
                <a:xfrm>
                  <a:off x="9695520" y="6057360"/>
                  <a:ext cx="67680" cy="369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p:style>
            </p:sp>
            <p:grpSp>
              <p:nvGrpSpPr>
                <p:cNvPr id="18" name="Group 93">
                  <a:extLst>
                    <a:ext uri="{FF2B5EF4-FFF2-40B4-BE49-F238E27FC236}">
                      <a16:creationId xmlns:a16="http://schemas.microsoft.com/office/drawing/2014/main" id="{DE67C641-9C8E-8648-8979-C9C3C8D28479}"/>
                    </a:ext>
                  </a:extLst>
                </p:cNvPr>
                <p:cNvGrpSpPr/>
                <p:nvPr/>
              </p:nvGrpSpPr>
              <p:grpSpPr>
                <a:xfrm>
                  <a:off x="8199720" y="3807720"/>
                  <a:ext cx="2405160" cy="2405520"/>
                  <a:chOff x="8199720" y="3807720"/>
                  <a:chExt cx="2405160" cy="2405520"/>
                </a:xfrm>
              </p:grpSpPr>
              <p:sp>
                <p:nvSpPr>
                  <p:cNvPr id="20" name="Teardrop 6">
                    <a:extLst>
                      <a:ext uri="{FF2B5EF4-FFF2-40B4-BE49-F238E27FC236}">
                        <a16:creationId xmlns:a16="http://schemas.microsoft.com/office/drawing/2014/main" id="{012F3CDC-88AA-8647-B963-6658FC4B36BF}"/>
                      </a:ext>
                    </a:extLst>
                  </p:cNvPr>
                  <p:cNvSpPr/>
                  <p:nvPr/>
                </p:nvSpPr>
                <p:spPr>
                  <a:xfrm rot="8100000">
                    <a:off x="8577720" y="4133880"/>
                    <a:ext cx="1648440" cy="1753200"/>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1" name="Freeform 11">
                    <a:extLst>
                      <a:ext uri="{FF2B5EF4-FFF2-40B4-BE49-F238E27FC236}">
                        <a16:creationId xmlns:a16="http://schemas.microsoft.com/office/drawing/2014/main" id="{3516661A-F478-514A-A183-4474C33013BF}"/>
                      </a:ext>
                    </a:extLst>
                  </p:cNvPr>
                  <p:cNvSpPr/>
                  <p:nvPr/>
                </p:nvSpPr>
                <p:spPr>
                  <a:xfrm>
                    <a:off x="8860680" y="4003920"/>
                    <a:ext cx="703080" cy="2083680"/>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22" name="Freeform 12">
                    <a:extLst>
                      <a:ext uri="{FF2B5EF4-FFF2-40B4-BE49-F238E27FC236}">
                        <a16:creationId xmlns:a16="http://schemas.microsoft.com/office/drawing/2014/main" id="{866855A9-29CD-A845-B404-D383DF3A4C8E}"/>
                      </a:ext>
                    </a:extLst>
                  </p:cNvPr>
                  <p:cNvSpPr/>
                  <p:nvPr/>
                </p:nvSpPr>
                <p:spPr>
                  <a:xfrm>
                    <a:off x="9157320" y="4003920"/>
                    <a:ext cx="406440" cy="2083680"/>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p:style>
              </p:sp>
            </p:grpSp>
            <p:sp>
              <p:nvSpPr>
                <p:cNvPr id="19" name="Rounded Rectangle 26">
                  <a:extLst>
                    <a:ext uri="{FF2B5EF4-FFF2-40B4-BE49-F238E27FC236}">
                      <a16:creationId xmlns:a16="http://schemas.microsoft.com/office/drawing/2014/main" id="{C29F09A8-4E0E-6848-AE09-60B862EEAD7A}"/>
                    </a:ext>
                  </a:extLst>
                </p:cNvPr>
                <p:cNvSpPr/>
                <p:nvPr/>
              </p:nvSpPr>
              <p:spPr>
                <a:xfrm>
                  <a:off x="9273240" y="6352200"/>
                  <a:ext cx="582120" cy="369000"/>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p:style>
            </p:sp>
          </p:grpSp>
        </p:grpSp>
        <p:sp>
          <p:nvSpPr>
            <p:cNvPr id="10" name="Freeform 5">
              <a:extLst>
                <a:ext uri="{FF2B5EF4-FFF2-40B4-BE49-F238E27FC236}">
                  <a16:creationId xmlns:a16="http://schemas.microsoft.com/office/drawing/2014/main" id="{F58A4CBF-0157-004C-A43E-62E976DCE926}"/>
                </a:ext>
              </a:extLst>
            </p:cNvPr>
            <p:cNvSpPr/>
            <p:nvPr/>
          </p:nvSpPr>
          <p:spPr>
            <a:xfrm flipH="1">
              <a:off x="9891720" y="5410080"/>
              <a:ext cx="1136520" cy="61200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grpSp>
          <p:nvGrpSpPr>
            <p:cNvPr id="11" name="Group 102">
              <a:extLst>
                <a:ext uri="{FF2B5EF4-FFF2-40B4-BE49-F238E27FC236}">
                  <a16:creationId xmlns:a16="http://schemas.microsoft.com/office/drawing/2014/main" id="{784F77BC-DC78-C048-BD05-9EC9ADAE92A5}"/>
                </a:ext>
              </a:extLst>
            </p:cNvPr>
            <p:cNvGrpSpPr/>
            <p:nvPr/>
          </p:nvGrpSpPr>
          <p:grpSpPr>
            <a:xfrm>
              <a:off x="10888200" y="3459240"/>
              <a:ext cx="1111680" cy="1115640"/>
              <a:chOff x="10888200" y="3459240"/>
              <a:chExt cx="1111680" cy="1115640"/>
            </a:xfrm>
          </p:grpSpPr>
          <p:sp>
            <p:nvSpPr>
              <p:cNvPr id="12" name="Oval 17">
                <a:extLst>
                  <a:ext uri="{FF2B5EF4-FFF2-40B4-BE49-F238E27FC236}">
                    <a16:creationId xmlns:a16="http://schemas.microsoft.com/office/drawing/2014/main" id="{07D2B4E1-EEFD-DE48-AA7C-DA8797F461B2}"/>
                  </a:ext>
                </a:extLst>
              </p:cNvPr>
              <p:cNvSpPr/>
              <p:nvPr/>
            </p:nvSpPr>
            <p:spPr>
              <a:xfrm rot="2700000">
                <a:off x="11180520" y="3562920"/>
                <a:ext cx="626760" cy="804240"/>
              </a:xfrm>
              <a:custGeom>
                <a:avLst/>
                <a:gdLst/>
                <a:ahLst/>
                <a:cxnLst/>
                <a:rect l="l" t="t" r="r" b="b"/>
                <a:pathLst>
                  <a:path w="1274659" h="1635916">
                    <a:moveTo>
                      <a:pt x="694609" y="1623746"/>
                    </a:moveTo>
                    <a:lnTo>
                      <a:pt x="719898" y="1635916"/>
                    </a:lnTo>
                    <a:lnTo>
                      <a:pt x="706955" y="1635916"/>
                    </a:lnTo>
                    <a:cubicBezTo>
                      <a:pt x="703487" y="1630930"/>
                      <a:pt x="699114" y="1627136"/>
                      <a:pt x="694609" y="1623746"/>
                    </a:cubicBezTo>
                    <a:close/>
                    <a:moveTo>
                      <a:pt x="411473" y="1466149"/>
                    </a:moveTo>
                    <a:lnTo>
                      <a:pt x="865691" y="1466149"/>
                    </a:lnTo>
                    <a:lnTo>
                      <a:pt x="759886" y="1609647"/>
                    </a:lnTo>
                    <a:lnTo>
                      <a:pt x="517278" y="1609647"/>
                    </a:lnTo>
                    <a:close/>
                    <a:moveTo>
                      <a:pt x="638582" y="799993"/>
                    </a:moveTo>
                    <a:cubicBezTo>
                      <a:pt x="666957" y="799993"/>
                      <a:pt x="689960" y="822996"/>
                      <a:pt x="689960" y="851371"/>
                    </a:cubicBezTo>
                    <a:cubicBezTo>
                      <a:pt x="689960" y="879747"/>
                      <a:pt x="666957" y="902749"/>
                      <a:pt x="638582" y="902749"/>
                    </a:cubicBezTo>
                    <a:cubicBezTo>
                      <a:pt x="610206" y="902749"/>
                      <a:pt x="587204" y="879747"/>
                      <a:pt x="587204" y="851371"/>
                    </a:cubicBezTo>
                    <a:cubicBezTo>
                      <a:pt x="587204" y="822996"/>
                      <a:pt x="610206" y="799993"/>
                      <a:pt x="638582" y="799993"/>
                    </a:cubicBezTo>
                    <a:close/>
                    <a:moveTo>
                      <a:pt x="638582" y="764378"/>
                    </a:moveTo>
                    <a:cubicBezTo>
                      <a:pt x="590537" y="764378"/>
                      <a:pt x="551589" y="803326"/>
                      <a:pt x="551589" y="851371"/>
                    </a:cubicBezTo>
                    <a:cubicBezTo>
                      <a:pt x="551589" y="899416"/>
                      <a:pt x="590537" y="938364"/>
                      <a:pt x="638582" y="938364"/>
                    </a:cubicBezTo>
                    <a:cubicBezTo>
                      <a:pt x="686627" y="938364"/>
                      <a:pt x="725575" y="899416"/>
                      <a:pt x="725575" y="851371"/>
                    </a:cubicBezTo>
                    <a:cubicBezTo>
                      <a:pt x="725575" y="803326"/>
                      <a:pt x="686627" y="764378"/>
                      <a:pt x="638582" y="764378"/>
                    </a:cubicBezTo>
                    <a:close/>
                    <a:moveTo>
                      <a:pt x="638582" y="378350"/>
                    </a:moveTo>
                    <a:cubicBezTo>
                      <a:pt x="695332" y="378350"/>
                      <a:pt x="741338" y="424355"/>
                      <a:pt x="741338" y="481106"/>
                    </a:cubicBezTo>
                    <a:cubicBezTo>
                      <a:pt x="741338" y="537856"/>
                      <a:pt x="695332" y="583862"/>
                      <a:pt x="638582" y="583862"/>
                    </a:cubicBezTo>
                    <a:cubicBezTo>
                      <a:pt x="581831" y="583862"/>
                      <a:pt x="535826" y="537856"/>
                      <a:pt x="535826" y="481106"/>
                    </a:cubicBezTo>
                    <a:cubicBezTo>
                      <a:pt x="535826" y="424355"/>
                      <a:pt x="581831" y="378350"/>
                      <a:pt x="638582" y="378350"/>
                    </a:cubicBezTo>
                    <a:close/>
                    <a:moveTo>
                      <a:pt x="638582" y="307120"/>
                    </a:moveTo>
                    <a:cubicBezTo>
                      <a:pt x="542492" y="307120"/>
                      <a:pt x="464595" y="385016"/>
                      <a:pt x="464595" y="481106"/>
                    </a:cubicBezTo>
                    <a:cubicBezTo>
                      <a:pt x="464595" y="577196"/>
                      <a:pt x="542492" y="655092"/>
                      <a:pt x="638582" y="655092"/>
                    </a:cubicBezTo>
                    <a:cubicBezTo>
                      <a:pt x="734672" y="655092"/>
                      <a:pt x="812568" y="577196"/>
                      <a:pt x="812568" y="481106"/>
                    </a:cubicBezTo>
                    <a:cubicBezTo>
                      <a:pt x="812568" y="385016"/>
                      <a:pt x="734672" y="307120"/>
                      <a:pt x="638582" y="307120"/>
                    </a:cubicBezTo>
                    <a:close/>
                    <a:moveTo>
                      <a:pt x="630776" y="983"/>
                    </a:moveTo>
                    <a:cubicBezTo>
                      <a:pt x="763667" y="69253"/>
                      <a:pt x="896668" y="236650"/>
                      <a:pt x="969393" y="353743"/>
                    </a:cubicBezTo>
                    <a:cubicBezTo>
                      <a:pt x="1031771" y="471065"/>
                      <a:pt x="1077073" y="638485"/>
                      <a:pt x="1074422" y="783785"/>
                    </a:cubicBezTo>
                    <a:cubicBezTo>
                      <a:pt x="1074422" y="850141"/>
                      <a:pt x="1054958" y="944036"/>
                      <a:pt x="1026552" y="1040798"/>
                    </a:cubicBezTo>
                    <a:lnTo>
                      <a:pt x="1140043" y="1110157"/>
                    </a:lnTo>
                    <a:lnTo>
                      <a:pt x="1274659" y="1484290"/>
                    </a:lnTo>
                    <a:lnTo>
                      <a:pt x="910849" y="1349023"/>
                    </a:lnTo>
                    <a:cubicBezTo>
                      <a:pt x="896218" y="1379733"/>
                      <a:pt x="882131" y="1405650"/>
                      <a:pt x="869574" y="1424848"/>
                    </a:cubicBezTo>
                    <a:lnTo>
                      <a:pt x="404720" y="1424848"/>
                    </a:lnTo>
                    <a:cubicBezTo>
                      <a:pt x="392179" y="1405674"/>
                      <a:pt x="378112" y="1379798"/>
                      <a:pt x="363501" y="1349138"/>
                    </a:cubicBezTo>
                    <a:lnTo>
                      <a:pt x="0" y="1484290"/>
                    </a:lnTo>
                    <a:lnTo>
                      <a:pt x="134617" y="1110157"/>
                    </a:lnTo>
                    <a:lnTo>
                      <a:pt x="247800" y="1040986"/>
                    </a:lnTo>
                    <a:cubicBezTo>
                      <a:pt x="219361" y="944158"/>
                      <a:pt x="199871" y="850184"/>
                      <a:pt x="199871" y="783785"/>
                    </a:cubicBezTo>
                    <a:cubicBezTo>
                      <a:pt x="197221" y="638485"/>
                      <a:pt x="242523" y="471065"/>
                      <a:pt x="304901" y="353743"/>
                    </a:cubicBezTo>
                    <a:cubicBezTo>
                      <a:pt x="377401" y="237011"/>
                      <a:pt x="489419" y="51778"/>
                      <a:pt x="630776" y="983"/>
                    </a:cubicBezTo>
                    <a:close/>
                    <a:moveTo>
                      <a:pt x="632843" y="0"/>
                    </a:moveTo>
                    <a:cubicBezTo>
                      <a:pt x="632127" y="251"/>
                      <a:pt x="631412" y="506"/>
                      <a:pt x="630776" y="983"/>
                    </a:cubicBezTo>
                    <a:lnTo>
                      <a:pt x="630022" y="531"/>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p:style>
          </p:sp>
          <p:sp>
            <p:nvSpPr>
              <p:cNvPr id="13" name="Oval 17">
                <a:extLst>
                  <a:ext uri="{FF2B5EF4-FFF2-40B4-BE49-F238E27FC236}">
                    <a16:creationId xmlns:a16="http://schemas.microsoft.com/office/drawing/2014/main" id="{87210E49-4539-DB48-998C-463E78784501}"/>
                  </a:ext>
                </a:extLst>
              </p:cNvPr>
              <p:cNvSpPr/>
              <p:nvPr/>
            </p:nvSpPr>
            <p:spPr>
              <a:xfrm rot="2700000">
                <a:off x="10945800" y="4237920"/>
                <a:ext cx="279720" cy="279000"/>
              </a:xfrm>
              <a:custGeom>
                <a:avLst/>
                <a:gdLst/>
                <a:ahLst/>
                <a:cxnLst/>
                <a:rect l="l" t="t" r="r" b="b"/>
                <a:pathLst>
                  <a:path w="463175" h="462313">
                    <a:moveTo>
                      <a:pt x="282034" y="0"/>
                    </a:moveTo>
                    <a:lnTo>
                      <a:pt x="294977" y="0"/>
                    </a:lnTo>
                    <a:cubicBezTo>
                      <a:pt x="345942" y="24087"/>
                      <a:pt x="392059" y="69822"/>
                      <a:pt x="430126" y="141850"/>
                    </a:cubicBezTo>
                    <a:cubicBezTo>
                      <a:pt x="444076" y="171250"/>
                      <a:pt x="487321" y="267610"/>
                      <a:pt x="445192" y="317934"/>
                    </a:cubicBezTo>
                    <a:cubicBezTo>
                      <a:pt x="396102" y="234077"/>
                      <a:pt x="402186" y="222006"/>
                      <a:pt x="345513" y="206490"/>
                    </a:cubicBezTo>
                    <a:cubicBezTo>
                      <a:pt x="342117" y="252523"/>
                      <a:pt x="327269" y="297975"/>
                      <a:pt x="324000" y="316012"/>
                    </a:cubicBezTo>
                    <a:cubicBezTo>
                      <a:pt x="284998" y="402723"/>
                      <a:pt x="294542" y="397364"/>
                      <a:pt x="212852" y="462313"/>
                    </a:cubicBezTo>
                    <a:cubicBezTo>
                      <a:pt x="213639" y="352616"/>
                      <a:pt x="169227" y="329129"/>
                      <a:pt x="128163" y="305642"/>
                    </a:cubicBezTo>
                    <a:cubicBezTo>
                      <a:pt x="101242" y="295489"/>
                      <a:pt x="85789" y="269040"/>
                      <a:pt x="81212" y="237903"/>
                    </a:cubicBezTo>
                    <a:cubicBezTo>
                      <a:pt x="58736" y="252464"/>
                      <a:pt x="35441" y="257526"/>
                      <a:pt x="12876" y="272092"/>
                    </a:cubicBezTo>
                    <a:cubicBezTo>
                      <a:pt x="12876" y="238894"/>
                      <a:pt x="-20604" y="175563"/>
                      <a:pt x="20410" y="106373"/>
                    </a:cubicBezTo>
                    <a:cubicBezTo>
                      <a:pt x="39226" y="76944"/>
                      <a:pt x="73671" y="33858"/>
                      <a:pt x="114428" y="5151"/>
                    </a:cubicBezTo>
                    <a:lnTo>
                      <a:pt x="97720" y="27708"/>
                    </a:lnTo>
                    <a:cubicBezTo>
                      <a:pt x="75793" y="64701"/>
                      <a:pt x="93693" y="98561"/>
                      <a:pt x="93693" y="116311"/>
                    </a:cubicBezTo>
                    <a:cubicBezTo>
                      <a:pt x="105757" y="108523"/>
                      <a:pt x="118212" y="105817"/>
                      <a:pt x="130229" y="98032"/>
                    </a:cubicBezTo>
                    <a:cubicBezTo>
                      <a:pt x="132676" y="114680"/>
                      <a:pt x="140939" y="128821"/>
                      <a:pt x="155332" y="134249"/>
                    </a:cubicBezTo>
                    <a:cubicBezTo>
                      <a:pt x="177287" y="146806"/>
                      <a:pt x="201033" y="159364"/>
                      <a:pt x="200612" y="218015"/>
                    </a:cubicBezTo>
                    <a:cubicBezTo>
                      <a:pt x="244289" y="183289"/>
                      <a:pt x="239186" y="186155"/>
                      <a:pt x="260038" y="139793"/>
                    </a:cubicBezTo>
                    <a:cubicBezTo>
                      <a:pt x="261786" y="130149"/>
                      <a:pt x="269724" y="105849"/>
                      <a:pt x="271541" y="81236"/>
                    </a:cubicBezTo>
                    <a:cubicBezTo>
                      <a:pt x="301841" y="89532"/>
                      <a:pt x="298589" y="95986"/>
                      <a:pt x="324835" y="140820"/>
                    </a:cubicBezTo>
                    <a:cubicBezTo>
                      <a:pt x="347360" y="113915"/>
                      <a:pt x="324238" y="62395"/>
                      <a:pt x="316780" y="46676"/>
                    </a:cubicBezTo>
                    <a:cubicBezTo>
                      <a:pt x="306553" y="27325"/>
                      <a:pt x="295239" y="11524"/>
                      <a:pt x="282034"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p:style>
          </p:sp>
        </p:grpSp>
      </p:grpSp>
      <p:sp>
        <p:nvSpPr>
          <p:cNvPr id="3" name="ZoneTexte 2">
            <a:extLst>
              <a:ext uri="{FF2B5EF4-FFF2-40B4-BE49-F238E27FC236}">
                <a16:creationId xmlns:a16="http://schemas.microsoft.com/office/drawing/2014/main" id="{EA16859F-3BF6-134D-BF45-ED63EB3F0CFC}"/>
              </a:ext>
            </a:extLst>
          </p:cNvPr>
          <p:cNvSpPr txBox="1"/>
          <p:nvPr/>
        </p:nvSpPr>
        <p:spPr>
          <a:xfrm>
            <a:off x="5013091" y="1431538"/>
            <a:ext cx="1900649" cy="523220"/>
          </a:xfrm>
          <a:prstGeom prst="rect">
            <a:avLst/>
          </a:prstGeom>
          <a:noFill/>
        </p:spPr>
        <p:txBody>
          <a:bodyPr wrap="none" rtlCol="0">
            <a:spAutoFit/>
          </a:bodyPr>
          <a:lstStyle/>
          <a:p>
            <a:r>
              <a:rPr lang="fr-CH" sz="2800" dirty="0">
                <a:solidFill>
                  <a:srgbClr val="00B050"/>
                </a:solidFill>
              </a:rPr>
              <a:t>Questions? </a:t>
            </a:r>
          </a:p>
        </p:txBody>
      </p:sp>
      <p:pic>
        <p:nvPicPr>
          <p:cNvPr id="26" name="Image 25">
            <a:extLst>
              <a:ext uri="{FF2B5EF4-FFF2-40B4-BE49-F238E27FC236}">
                <a16:creationId xmlns:a16="http://schemas.microsoft.com/office/drawing/2014/main" id="{05BC13F3-C299-5D48-BD55-B7023899A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4344" y="1048033"/>
            <a:ext cx="2867656" cy="886904"/>
          </a:xfrm>
          <a:prstGeom prst="rect">
            <a:avLst/>
          </a:prstGeom>
        </p:spPr>
      </p:pic>
    </p:spTree>
    <p:extLst>
      <p:ext uri="{BB962C8B-B14F-4D97-AF65-F5344CB8AC3E}">
        <p14:creationId xmlns:p14="http://schemas.microsoft.com/office/powerpoint/2010/main" val="832769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3EB7298-AE60-44CC-A138-2409BAA8375E}"/>
              </a:ext>
            </a:extLst>
          </p:cNvPr>
          <p:cNvGrpSpPr/>
          <p:nvPr/>
        </p:nvGrpSpPr>
        <p:grpSpPr>
          <a:xfrm>
            <a:off x="1" y="2865306"/>
            <a:ext cx="12191999" cy="1329214"/>
            <a:chOff x="1" y="4174554"/>
            <a:chExt cx="12191999" cy="1329214"/>
          </a:xfrm>
        </p:grpSpPr>
        <p:sp>
          <p:nvSpPr>
            <p:cNvPr id="4" name="TextBox 3">
              <a:extLst>
                <a:ext uri="{FF2B5EF4-FFF2-40B4-BE49-F238E27FC236}">
                  <a16:creationId xmlns:a16="http://schemas.microsoft.com/office/drawing/2014/main" id="{1DF8EF26-7AD5-4E7F-95B3-9A57CF80C483}"/>
                </a:ext>
              </a:extLst>
            </p:cNvPr>
            <p:cNvSpPr txBox="1"/>
            <p:nvPr/>
          </p:nvSpPr>
          <p:spPr>
            <a:xfrm>
              <a:off x="1" y="4174554"/>
              <a:ext cx="12191999" cy="1015663"/>
            </a:xfrm>
            <a:prstGeom prst="rect">
              <a:avLst/>
            </a:prstGeom>
            <a:noFill/>
          </p:spPr>
          <p:txBody>
            <a:bodyPr wrap="square" rtlCol="0" anchor="ctr">
              <a:spAutoFit/>
            </a:bodyPr>
            <a:lstStyle/>
            <a:p>
              <a:pPr algn="ctr"/>
              <a:r>
                <a:rPr lang="en-US" altLang="ko-KR" sz="6000" dirty="0">
                  <a:cs typeface="Arial" pitchFamily="34" charset="0"/>
                </a:rPr>
                <a:t>Merci !</a:t>
              </a:r>
              <a:endParaRPr lang="ko-KR" altLang="en-US" sz="6000" dirty="0">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51" y="5103658"/>
              <a:ext cx="12191852" cy="400110"/>
            </a:xfrm>
            <a:prstGeom prst="rect">
              <a:avLst/>
            </a:prstGeom>
            <a:noFill/>
          </p:spPr>
          <p:txBody>
            <a:bodyPr wrap="square" rtlCol="0" anchor="ctr">
              <a:spAutoFit/>
            </a:bodyPr>
            <a:lstStyle/>
            <a:p>
              <a:pPr algn="ctr">
                <a:lnSpc>
                  <a:spcPct val="100000"/>
                </a:lnSpc>
              </a:pPr>
              <a:r>
                <a:rPr lang="fr-FR" sz="2000" spc="-1" dirty="0">
                  <a:solidFill>
                    <a:srgbClr val="000000"/>
                  </a:solidFill>
                  <a:latin typeface="Calibri"/>
                </a:rPr>
                <a:t>Le Coq vert et l’éventail des prestations d’œco</a:t>
              </a:r>
              <a:endParaRPr lang="fr-CH" sz="2000" spc="-1" dirty="0"/>
            </a:p>
          </p:txBody>
        </p:sp>
      </p:grpSp>
      <p:pic>
        <p:nvPicPr>
          <p:cNvPr id="8" name="Image 7">
            <a:extLst>
              <a:ext uri="{FF2B5EF4-FFF2-40B4-BE49-F238E27FC236}">
                <a16:creationId xmlns:a16="http://schemas.microsoft.com/office/drawing/2014/main" id="{F249EF45-580D-4141-BC4E-E029474B2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6683" y="987271"/>
            <a:ext cx="2867656" cy="886904"/>
          </a:xfrm>
          <a:prstGeom prst="rect">
            <a:avLst/>
          </a:prstGeom>
        </p:spPr>
      </p:pic>
    </p:spTree>
    <p:extLst>
      <p:ext uri="{BB962C8B-B14F-4D97-AF65-F5344CB8AC3E}">
        <p14:creationId xmlns:p14="http://schemas.microsoft.com/office/powerpoint/2010/main" val="82165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Box 19"/>
          <p:cNvSpPr/>
          <p:nvPr/>
        </p:nvSpPr>
        <p:spPr>
          <a:xfrm>
            <a:off x="1146960" y="4185000"/>
            <a:ext cx="2649240" cy="91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r">
              <a:lnSpc>
                <a:spcPct val="100000"/>
              </a:lnSpc>
            </a:pPr>
            <a:r>
              <a:rPr lang="fr-CH" sz="5400" b="0" strike="noStrike" spc="-1">
                <a:solidFill>
                  <a:srgbClr val="000000"/>
                </a:solidFill>
                <a:latin typeface="Calibri"/>
                <a:ea typeface="DejaVu Sans"/>
              </a:rPr>
              <a:t>Objectifs</a:t>
            </a:r>
            <a:endParaRPr lang="fr-CH" sz="5400" b="0" strike="noStrike" spc="-1">
              <a:latin typeface="Arial"/>
            </a:endParaRPr>
          </a:p>
        </p:txBody>
      </p:sp>
      <p:grpSp>
        <p:nvGrpSpPr>
          <p:cNvPr id="243" name="Group 1"/>
          <p:cNvGrpSpPr/>
          <p:nvPr/>
        </p:nvGrpSpPr>
        <p:grpSpPr>
          <a:xfrm>
            <a:off x="6351480" y="829080"/>
            <a:ext cx="5317560" cy="770760"/>
            <a:chOff x="6351480" y="829080"/>
            <a:chExt cx="5317560" cy="770760"/>
          </a:xfrm>
        </p:grpSpPr>
        <p:sp>
          <p:nvSpPr>
            <p:cNvPr id="244" name="Regular Pentagon 33"/>
            <p:cNvSpPr/>
            <p:nvPr/>
          </p:nvSpPr>
          <p:spPr>
            <a:xfrm>
              <a:off x="6351480" y="865080"/>
              <a:ext cx="771480" cy="734760"/>
            </a:xfrm>
            <a:prstGeom prst="round2DiagRect">
              <a:avLst>
                <a:gd name="adj1" fmla="val 0"/>
                <a:gd name="adj2" fmla="val 5000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245" name="TextBox 41"/>
            <p:cNvSpPr/>
            <p:nvPr/>
          </p:nvSpPr>
          <p:spPr>
            <a:xfrm>
              <a:off x="6399000" y="940680"/>
              <a:ext cx="676440" cy="583321"/>
            </a:xfrm>
            <a:prstGeom prst="rect">
              <a:avLst/>
            </a:prstGeom>
            <a:noFill/>
            <a:ln w="0">
              <a:noFill/>
            </a:ln>
          </p:spPr>
          <p:style>
            <a:lnRef idx="0">
              <a:scrgbClr r="0" g="0" b="0"/>
            </a:lnRef>
            <a:fillRef idx="0">
              <a:scrgbClr r="0" g="0" b="0"/>
            </a:fillRef>
            <a:effectRef idx="0">
              <a:scrgbClr r="0" g="0" b="0"/>
            </a:effectRef>
            <a:fontRef idx="minor"/>
          </p:style>
          <p:txBody>
            <a:bodyPr lIns="108000" tIns="45000" rIns="108000" bIns="45000">
              <a:spAutoFit/>
            </a:bodyPr>
            <a:lstStyle/>
            <a:p>
              <a:pPr algn="ctr">
                <a:lnSpc>
                  <a:spcPct val="100000"/>
                </a:lnSpc>
              </a:pPr>
              <a:r>
                <a:rPr lang="fr-CH" sz="3200" b="1" strike="noStrike" spc="-1" dirty="0">
                  <a:solidFill>
                    <a:srgbClr val="FFFFFF"/>
                  </a:solidFill>
                  <a:latin typeface="Calibri"/>
                  <a:ea typeface="DejaVu Sans"/>
                </a:rPr>
                <a:t>06</a:t>
              </a:r>
              <a:endParaRPr lang="fr-CH" sz="3200" b="0" strike="noStrike" spc="-1" dirty="0">
                <a:latin typeface="Arial"/>
              </a:endParaRPr>
            </a:p>
          </p:txBody>
        </p:sp>
        <p:grpSp>
          <p:nvGrpSpPr>
            <p:cNvPr id="246" name="Group 42"/>
            <p:cNvGrpSpPr/>
            <p:nvPr/>
          </p:nvGrpSpPr>
          <p:grpSpPr>
            <a:xfrm>
              <a:off x="7367400" y="829080"/>
              <a:ext cx="4301640" cy="706432"/>
              <a:chOff x="7367400" y="829080"/>
              <a:chExt cx="4301640" cy="706432"/>
            </a:xfrm>
          </p:grpSpPr>
          <p:sp>
            <p:nvSpPr>
              <p:cNvPr id="247" name="TextBox 43"/>
              <p:cNvSpPr/>
              <p:nvPr/>
            </p:nvSpPr>
            <p:spPr>
              <a:xfrm>
                <a:off x="7367400" y="829080"/>
                <a:ext cx="4301280" cy="706432"/>
              </a:xfrm>
              <a:prstGeom prst="rect">
                <a:avLst/>
              </a:prstGeom>
              <a:noFill/>
              <a:ln w="0">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fr-CH" sz="2000" b="1" strike="noStrike" spc="-1" dirty="0">
                    <a:solidFill>
                      <a:srgbClr val="4472C4"/>
                    </a:solidFill>
                    <a:latin typeface="Calibri"/>
                    <a:ea typeface="DejaVu Sans"/>
                  </a:rPr>
                  <a:t>Budget indicatif pour la démarche Coq vert</a:t>
                </a:r>
                <a:endParaRPr lang="fr-CH" sz="2000" b="0" strike="noStrike" spc="-1" dirty="0">
                  <a:latin typeface="Arial"/>
                </a:endParaRPr>
              </a:p>
            </p:txBody>
          </p:sp>
          <p:sp>
            <p:nvSpPr>
              <p:cNvPr id="248" name="TextBox 44"/>
              <p:cNvSpPr/>
              <p:nvPr/>
            </p:nvSpPr>
            <p:spPr>
              <a:xfrm>
                <a:off x="7823520" y="1175040"/>
                <a:ext cx="3845520" cy="275040"/>
              </a:xfrm>
              <a:prstGeom prst="rect">
                <a:avLst/>
              </a:prstGeom>
              <a:noFill/>
              <a:ln w="0">
                <a:noFill/>
              </a:ln>
            </p:spPr>
            <p:style>
              <a:lnRef idx="0">
                <a:scrgbClr r="0" g="0" b="0"/>
              </a:lnRef>
              <a:fillRef idx="0">
                <a:scrgbClr r="0" g="0" b="0"/>
              </a:fillRef>
              <a:effectRef idx="0">
                <a:scrgbClr r="0" g="0" b="0"/>
              </a:effectRef>
              <a:fontRef idx="minor"/>
            </p:style>
          </p:sp>
        </p:grpSp>
      </p:grpSp>
      <p:grpSp>
        <p:nvGrpSpPr>
          <p:cNvPr id="249" name="Group 46"/>
          <p:cNvGrpSpPr/>
          <p:nvPr/>
        </p:nvGrpSpPr>
        <p:grpSpPr>
          <a:xfrm>
            <a:off x="6351480" y="1927080"/>
            <a:ext cx="5317560" cy="771120"/>
            <a:chOff x="6351480" y="1927080"/>
            <a:chExt cx="5317560" cy="771120"/>
          </a:xfrm>
        </p:grpSpPr>
        <p:sp>
          <p:nvSpPr>
            <p:cNvPr id="250" name="Regular Pentagon 33"/>
            <p:cNvSpPr/>
            <p:nvPr/>
          </p:nvSpPr>
          <p:spPr>
            <a:xfrm>
              <a:off x="6351480" y="1963440"/>
              <a:ext cx="771480" cy="734760"/>
            </a:xfrm>
            <a:prstGeom prst="round2DiagRect">
              <a:avLst>
                <a:gd name="adj1" fmla="val 0"/>
                <a:gd name="adj2" fmla="val 50000"/>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p:style>
        </p:sp>
        <p:sp>
          <p:nvSpPr>
            <p:cNvPr id="251" name="TextBox 48"/>
            <p:cNvSpPr/>
            <p:nvPr/>
          </p:nvSpPr>
          <p:spPr>
            <a:xfrm>
              <a:off x="6399000" y="2038680"/>
              <a:ext cx="676440" cy="583321"/>
            </a:xfrm>
            <a:prstGeom prst="rect">
              <a:avLst/>
            </a:prstGeom>
            <a:noFill/>
            <a:ln w="0">
              <a:noFill/>
            </a:ln>
          </p:spPr>
          <p:style>
            <a:lnRef idx="0">
              <a:scrgbClr r="0" g="0" b="0"/>
            </a:lnRef>
            <a:fillRef idx="0">
              <a:scrgbClr r="0" g="0" b="0"/>
            </a:fillRef>
            <a:effectRef idx="0">
              <a:scrgbClr r="0" g="0" b="0"/>
            </a:effectRef>
            <a:fontRef idx="minor"/>
          </p:style>
          <p:txBody>
            <a:bodyPr lIns="108000" tIns="45000" rIns="108000" bIns="45000">
              <a:spAutoFit/>
            </a:bodyPr>
            <a:lstStyle/>
            <a:p>
              <a:pPr algn="ctr">
                <a:lnSpc>
                  <a:spcPct val="100000"/>
                </a:lnSpc>
              </a:pPr>
              <a:r>
                <a:rPr lang="fr-CH" sz="3200" b="1" strike="noStrike" spc="-1" dirty="0">
                  <a:solidFill>
                    <a:srgbClr val="FFFFFF"/>
                  </a:solidFill>
                  <a:latin typeface="Calibri"/>
                  <a:ea typeface="DejaVu Sans"/>
                </a:rPr>
                <a:t>07</a:t>
              </a:r>
              <a:endParaRPr lang="fr-CH" sz="3200" b="0" strike="noStrike" spc="-1" dirty="0">
                <a:latin typeface="Arial"/>
              </a:endParaRPr>
            </a:p>
          </p:txBody>
        </p:sp>
        <p:grpSp>
          <p:nvGrpSpPr>
            <p:cNvPr id="252" name="Group 49"/>
            <p:cNvGrpSpPr/>
            <p:nvPr/>
          </p:nvGrpSpPr>
          <p:grpSpPr>
            <a:xfrm>
              <a:off x="7367400" y="1927080"/>
              <a:ext cx="4301640" cy="621000"/>
              <a:chOff x="7367400" y="1927080"/>
              <a:chExt cx="4301640" cy="621000"/>
            </a:xfrm>
          </p:grpSpPr>
          <p:sp>
            <p:nvSpPr>
              <p:cNvPr id="253" name="TextBox 50"/>
              <p:cNvSpPr/>
              <p:nvPr/>
            </p:nvSpPr>
            <p:spPr>
              <a:xfrm>
                <a:off x="7367400" y="1927080"/>
                <a:ext cx="4301280" cy="398655"/>
              </a:xfrm>
              <a:prstGeom prst="rect">
                <a:avLst/>
              </a:prstGeom>
              <a:noFill/>
              <a:ln w="0">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fr-CH" sz="2000" b="1" strike="noStrike" spc="-1" dirty="0">
                    <a:solidFill>
                      <a:srgbClr val="00B050"/>
                    </a:solidFill>
                    <a:latin typeface="Calibri"/>
                    <a:ea typeface="DejaVu Sans"/>
                  </a:rPr>
                  <a:t>Questions et réponses</a:t>
                </a:r>
                <a:endParaRPr lang="fr-CH" sz="2000" b="0" strike="noStrike" spc="-1" dirty="0">
                  <a:solidFill>
                    <a:srgbClr val="00B050"/>
                  </a:solidFill>
                  <a:latin typeface="Arial"/>
                </a:endParaRPr>
              </a:p>
            </p:txBody>
          </p:sp>
          <p:sp>
            <p:nvSpPr>
              <p:cNvPr id="254" name="TextBox 51"/>
              <p:cNvSpPr/>
              <p:nvPr/>
            </p:nvSpPr>
            <p:spPr>
              <a:xfrm>
                <a:off x="7823520" y="2273040"/>
                <a:ext cx="3845520" cy="275040"/>
              </a:xfrm>
              <a:prstGeom prst="rect">
                <a:avLst/>
              </a:prstGeom>
              <a:noFill/>
              <a:ln w="0">
                <a:noFill/>
              </a:ln>
            </p:spPr>
            <p:style>
              <a:lnRef idx="0">
                <a:scrgbClr r="0" g="0" b="0"/>
              </a:lnRef>
              <a:fillRef idx="0">
                <a:scrgbClr r="0" g="0" b="0"/>
              </a:fillRef>
              <a:effectRef idx="0">
                <a:scrgbClr r="0" g="0" b="0"/>
              </a:effectRef>
              <a:fontRef idx="minor"/>
            </p:style>
          </p:sp>
        </p:grpSp>
      </p:grpSp>
      <p:pic>
        <p:nvPicPr>
          <p:cNvPr id="16" name="Image 15">
            <a:extLst>
              <a:ext uri="{FF2B5EF4-FFF2-40B4-BE49-F238E27FC236}">
                <a16:creationId xmlns:a16="http://schemas.microsoft.com/office/drawing/2014/main" id="{5E575E2D-6625-9E4F-8E6D-F22CEFE07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44" y="2325735"/>
            <a:ext cx="2867656" cy="886904"/>
          </a:xfrm>
          <a:prstGeom prst="rect">
            <a:avLst/>
          </a:prstGeom>
        </p:spPr>
      </p:pic>
    </p:spTree>
    <p:extLst>
      <p:ext uri="{BB962C8B-B14F-4D97-AF65-F5344CB8AC3E}">
        <p14:creationId xmlns:p14="http://schemas.microsoft.com/office/powerpoint/2010/main" val="407058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extBox 2"/>
          <p:cNvSpPr/>
          <p:nvPr/>
        </p:nvSpPr>
        <p:spPr>
          <a:xfrm>
            <a:off x="1157760" y="3806280"/>
            <a:ext cx="2621160" cy="173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5400" spc="-1" dirty="0" err="1">
                <a:solidFill>
                  <a:srgbClr val="000000"/>
                </a:solidFill>
                <a:latin typeface="Calibri Light"/>
              </a:rPr>
              <a:t>L’éco-système</a:t>
            </a:r>
            <a:endParaRPr lang="fr-CH" sz="5400" spc="-1" dirty="0"/>
          </a:p>
        </p:txBody>
      </p:sp>
      <p:sp>
        <p:nvSpPr>
          <p:cNvPr id="275" name="TextBox 4"/>
          <p:cNvSpPr/>
          <p:nvPr/>
        </p:nvSpPr>
        <p:spPr>
          <a:xfrm>
            <a:off x="6095880" y="711720"/>
            <a:ext cx="54594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1800" b="0" strike="noStrike" spc="-1" dirty="0">
                <a:solidFill>
                  <a:srgbClr val="FF0000"/>
                </a:solidFill>
                <a:latin typeface="Calibri"/>
                <a:ea typeface="DejaVu Sans"/>
              </a:rPr>
              <a:t>1. Prendre conscience de la situation de </a:t>
            </a:r>
            <a:r>
              <a:rPr lang="en-GB" sz="1800" b="0" strike="noStrike" spc="-1" dirty="0" err="1">
                <a:solidFill>
                  <a:srgbClr val="FF0000"/>
                </a:solidFill>
                <a:latin typeface="Calibri"/>
                <a:ea typeface="DejaVu Sans"/>
              </a:rPr>
              <a:t>l’écosystème</a:t>
            </a:r>
            <a:endParaRPr lang="fr-CH" sz="1800" b="0" strike="noStrike" spc="-1" dirty="0">
              <a:solidFill>
                <a:srgbClr val="FF0000"/>
              </a:solidFill>
              <a:latin typeface="Arial"/>
            </a:endParaRPr>
          </a:p>
        </p:txBody>
      </p:sp>
      <p:sp>
        <p:nvSpPr>
          <p:cNvPr id="276" name="TextBox 5"/>
          <p:cNvSpPr/>
          <p:nvPr/>
        </p:nvSpPr>
        <p:spPr>
          <a:xfrm>
            <a:off x="6095880" y="1953720"/>
            <a:ext cx="5459400" cy="304553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CH" sz="1600" b="0" strike="noStrike" spc="-1" dirty="0">
                <a:solidFill>
                  <a:srgbClr val="000000"/>
                </a:solidFill>
                <a:latin typeface="Arial Unicode MS"/>
                <a:ea typeface="Arial Unicode MS"/>
              </a:rPr>
              <a:t>1) 97 % des scientifiques sont d’accord sur :</a:t>
            </a:r>
            <a:endParaRPr lang="fr-CH" sz="1600" b="0" strike="noStrike" spc="-1" dirty="0">
              <a:latin typeface="Arial"/>
            </a:endParaRPr>
          </a:p>
          <a:p>
            <a:pPr>
              <a:lnSpc>
                <a:spcPct val="100000"/>
              </a:lnSpc>
            </a:pPr>
            <a:endParaRPr lang="fr-CH" sz="1600" b="0" strike="noStrike" spc="-1" dirty="0">
              <a:latin typeface="Arial"/>
            </a:endParaRPr>
          </a:p>
          <a:p>
            <a:pPr>
              <a:lnSpc>
                <a:spcPct val="100000"/>
              </a:lnSpc>
            </a:pPr>
            <a:r>
              <a:rPr lang="fr-CH" sz="1600" b="0" strike="noStrike" spc="-1" dirty="0">
                <a:solidFill>
                  <a:srgbClr val="000000"/>
                </a:solidFill>
                <a:latin typeface="Arial Unicode MS"/>
                <a:ea typeface="Arial Unicode MS"/>
              </a:rPr>
              <a:t>a) augmentation de la température globale </a:t>
            </a:r>
            <a:r>
              <a:rPr lang="fr-CH" sz="1600" b="1" strike="noStrike" spc="-1" dirty="0">
                <a:latin typeface="Arial Unicode MS"/>
                <a:ea typeface="Arial Unicode MS"/>
              </a:rPr>
              <a:t>de 1,1 degré depuis 150 ans</a:t>
            </a:r>
            <a:endParaRPr lang="fr-CH" sz="1600" b="1" strike="noStrike" spc="-1" dirty="0">
              <a:latin typeface="Arial"/>
            </a:endParaRPr>
          </a:p>
          <a:p>
            <a:pPr>
              <a:lnSpc>
                <a:spcPct val="100000"/>
              </a:lnSpc>
            </a:pPr>
            <a:endParaRPr lang="fr-CH" sz="1600" b="0" strike="noStrike" spc="-1" dirty="0">
              <a:latin typeface="Arial"/>
            </a:endParaRPr>
          </a:p>
          <a:p>
            <a:pPr>
              <a:lnSpc>
                <a:spcPct val="100000"/>
              </a:lnSpc>
            </a:pPr>
            <a:r>
              <a:rPr lang="fr-CH" sz="1600" b="0" strike="noStrike" spc="-1" dirty="0">
                <a:solidFill>
                  <a:srgbClr val="000000"/>
                </a:solidFill>
                <a:latin typeface="Arial Unicode MS"/>
                <a:ea typeface="Arial Unicode MS"/>
              </a:rPr>
              <a:t>b) la principale cause de cette hausse sont la conséquence </a:t>
            </a:r>
            <a:r>
              <a:rPr lang="fr-CH" sz="1600" b="0" strike="noStrike" spc="-1" dirty="0">
                <a:solidFill>
                  <a:srgbClr val="FF0000"/>
                </a:solidFill>
                <a:latin typeface="Arial Unicode MS"/>
                <a:ea typeface="Arial Unicode MS"/>
              </a:rPr>
              <a:t>des activités humaines</a:t>
            </a:r>
            <a:endParaRPr lang="fr-CH" sz="1600" b="0" strike="noStrike" spc="-1" dirty="0">
              <a:solidFill>
                <a:srgbClr val="FF0000"/>
              </a:solidFill>
              <a:latin typeface="Arial"/>
            </a:endParaRPr>
          </a:p>
          <a:p>
            <a:pPr>
              <a:lnSpc>
                <a:spcPct val="100000"/>
              </a:lnSpc>
            </a:pPr>
            <a:endParaRPr lang="fr-CH" sz="1600" b="0" strike="noStrike" spc="-1" dirty="0">
              <a:latin typeface="Arial"/>
            </a:endParaRPr>
          </a:p>
          <a:p>
            <a:pPr>
              <a:lnSpc>
                <a:spcPct val="100000"/>
              </a:lnSpc>
            </a:pPr>
            <a:r>
              <a:rPr lang="fr-CH" sz="1600" b="0" strike="noStrike" spc="-1" dirty="0">
                <a:solidFill>
                  <a:srgbClr val="000000"/>
                </a:solidFill>
                <a:latin typeface="Arial Unicode MS"/>
                <a:ea typeface="Arial Unicode MS"/>
              </a:rPr>
              <a:t>c) En 2100, l’augmentation de température mondiales sera entre 1,5 et 6 degrés </a:t>
            </a:r>
            <a:r>
              <a:rPr lang="fr-CH" sz="1600" b="0" strike="noStrike" spc="-1" dirty="0">
                <a:solidFill>
                  <a:srgbClr val="FF0000"/>
                </a:solidFill>
                <a:latin typeface="Arial Unicode MS"/>
                <a:ea typeface="Arial Unicode MS"/>
              </a:rPr>
              <a:t>(probablement le double pour la Suisse : augmentation entre 3 et 12 degrés!!!) </a:t>
            </a:r>
            <a:r>
              <a:rPr lang="fr-CH" sz="1600" b="0" strike="noStrike" spc="-1" dirty="0">
                <a:solidFill>
                  <a:srgbClr val="000000"/>
                </a:solidFill>
                <a:latin typeface="Arial Unicode MS"/>
                <a:ea typeface="Arial Unicode MS"/>
              </a:rPr>
              <a:t>en fonction des décisions humaines prises</a:t>
            </a:r>
            <a:endParaRPr lang="fr-CH" sz="1600" b="0" strike="noStrike" spc="-1" dirty="0">
              <a:latin typeface="Arial"/>
            </a:endParaRPr>
          </a:p>
        </p:txBody>
      </p:sp>
      <p:sp>
        <p:nvSpPr>
          <p:cNvPr id="277" name="TextBox 6"/>
          <p:cNvSpPr/>
          <p:nvPr/>
        </p:nvSpPr>
        <p:spPr>
          <a:xfrm>
            <a:off x="6095880" y="1429560"/>
            <a:ext cx="5459400" cy="3371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dirty="0">
                <a:solidFill>
                  <a:srgbClr val="262626"/>
                </a:solidFill>
                <a:latin typeface="Calibri"/>
                <a:ea typeface="DejaVu Sans"/>
              </a:rPr>
              <a:t>Le </a:t>
            </a:r>
            <a:r>
              <a:rPr lang="en-US" sz="1600" b="1" strike="noStrike" spc="-1" dirty="0" err="1">
                <a:solidFill>
                  <a:srgbClr val="262626"/>
                </a:solidFill>
                <a:latin typeface="Calibri"/>
                <a:ea typeface="DejaVu Sans"/>
              </a:rPr>
              <a:t>réchauffement</a:t>
            </a:r>
            <a:r>
              <a:rPr lang="en-US" sz="1600" b="1" strike="noStrike" spc="-1" dirty="0">
                <a:solidFill>
                  <a:srgbClr val="262626"/>
                </a:solidFill>
                <a:latin typeface="Calibri"/>
                <a:ea typeface="DejaVu Sans"/>
              </a:rPr>
              <a:t> </a:t>
            </a:r>
            <a:r>
              <a:rPr lang="en-US" sz="1600" b="1" strike="noStrike" spc="-1" dirty="0" err="1">
                <a:solidFill>
                  <a:srgbClr val="262626"/>
                </a:solidFill>
                <a:latin typeface="Calibri"/>
                <a:ea typeface="DejaVu Sans"/>
              </a:rPr>
              <a:t>climatique</a:t>
            </a:r>
            <a:r>
              <a:rPr lang="en-US" sz="1600" b="1" strike="noStrike" spc="-1" dirty="0">
                <a:solidFill>
                  <a:srgbClr val="262626"/>
                </a:solidFill>
                <a:latin typeface="Calibri"/>
                <a:ea typeface="DejaVu Sans"/>
              </a:rPr>
              <a:t> (</a:t>
            </a:r>
            <a:r>
              <a:rPr lang="en-US" sz="1600" b="1" strike="noStrike" spc="-1" dirty="0" err="1">
                <a:solidFill>
                  <a:srgbClr val="262626"/>
                </a:solidFill>
                <a:latin typeface="Calibri"/>
                <a:ea typeface="DejaVu Sans"/>
              </a:rPr>
              <a:t>données</a:t>
            </a:r>
            <a:r>
              <a:rPr lang="en-US" sz="1600" b="1" strike="noStrike" spc="-1" dirty="0">
                <a:solidFill>
                  <a:srgbClr val="262626"/>
                </a:solidFill>
                <a:latin typeface="Calibri"/>
                <a:ea typeface="DejaVu Sans"/>
              </a:rPr>
              <a:t> 2019)</a:t>
            </a:r>
            <a:endParaRPr lang="fr-CH" sz="1600" b="0" strike="noStrike" spc="-1" dirty="0">
              <a:latin typeface="Arial"/>
            </a:endParaRPr>
          </a:p>
        </p:txBody>
      </p:sp>
      <p:pic>
        <p:nvPicPr>
          <p:cNvPr id="8" name="Image 7">
            <a:extLst>
              <a:ext uri="{FF2B5EF4-FFF2-40B4-BE49-F238E27FC236}">
                <a16:creationId xmlns:a16="http://schemas.microsoft.com/office/drawing/2014/main" id="{92A6668D-08DB-8A40-A870-6851CA2B8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64" y="2366257"/>
            <a:ext cx="2867656" cy="8869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Box 2_0"/>
          <p:cNvSpPr/>
          <p:nvPr/>
        </p:nvSpPr>
        <p:spPr>
          <a:xfrm>
            <a:off x="1157760" y="3806280"/>
            <a:ext cx="2621160" cy="173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5400" spc="-1" dirty="0" err="1">
                <a:solidFill>
                  <a:srgbClr val="000000"/>
                </a:solidFill>
                <a:latin typeface="Calibri Light"/>
              </a:rPr>
              <a:t>L’éco-système</a:t>
            </a:r>
            <a:endParaRPr lang="fr-CH" sz="5400" b="0" strike="noStrike" spc="-1" dirty="0">
              <a:latin typeface="Arial"/>
            </a:endParaRPr>
          </a:p>
        </p:txBody>
      </p:sp>
      <p:sp>
        <p:nvSpPr>
          <p:cNvPr id="280" name="TextBox 4_0"/>
          <p:cNvSpPr/>
          <p:nvPr/>
        </p:nvSpPr>
        <p:spPr>
          <a:xfrm>
            <a:off x="6095880" y="711720"/>
            <a:ext cx="54594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1800" b="0" strike="noStrike" spc="-1" dirty="0">
                <a:solidFill>
                  <a:srgbClr val="FF0000"/>
                </a:solidFill>
                <a:latin typeface="Calibri"/>
                <a:ea typeface="DejaVu Sans"/>
              </a:rPr>
              <a:t>1. Prendre conscience de la situation de </a:t>
            </a:r>
            <a:r>
              <a:rPr lang="en-GB" sz="1800" b="0" strike="noStrike" spc="-1" dirty="0" err="1">
                <a:solidFill>
                  <a:srgbClr val="FF0000"/>
                </a:solidFill>
                <a:latin typeface="Calibri"/>
                <a:ea typeface="DejaVu Sans"/>
              </a:rPr>
              <a:t>l’écosystème</a:t>
            </a:r>
            <a:endParaRPr lang="fr-CH" sz="1800" b="0" strike="noStrike" spc="-1" dirty="0">
              <a:solidFill>
                <a:srgbClr val="FF0000"/>
              </a:solidFill>
              <a:latin typeface="Arial"/>
            </a:endParaRPr>
          </a:p>
        </p:txBody>
      </p:sp>
      <p:sp>
        <p:nvSpPr>
          <p:cNvPr id="281" name="TextBox 5_0"/>
          <p:cNvSpPr/>
          <p:nvPr/>
        </p:nvSpPr>
        <p:spPr>
          <a:xfrm>
            <a:off x="6095880" y="1953720"/>
            <a:ext cx="5459400" cy="250179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432000" indent="-324000" algn="ctr">
              <a:spcBef>
                <a:spcPts val="1417"/>
              </a:spcBef>
            </a:pPr>
            <a:r>
              <a:rPr lang="fr-CH" sz="1600" spc="-1" dirty="0"/>
              <a:t>Causes du réchauffement climatique mondial en %:</a:t>
            </a:r>
          </a:p>
          <a:p>
            <a:pPr marL="432000" indent="-324000">
              <a:spcBef>
                <a:spcPts val="1417"/>
              </a:spcBef>
            </a:pPr>
            <a:r>
              <a:rPr lang="fr-CH" sz="1600" b="1" spc="-1" dirty="0"/>
              <a:t>1) </a:t>
            </a:r>
            <a:r>
              <a:rPr lang="fr-CH" sz="1600" b="1" spc="-1" dirty="0" err="1"/>
              <a:t>énergies</a:t>
            </a:r>
            <a:r>
              <a:rPr lang="fr-CH" sz="1600" b="1" spc="-1" dirty="0"/>
              <a:t> non renouvelables : 40 % (transports, industrie, chauffage) </a:t>
            </a:r>
          </a:p>
          <a:p>
            <a:pPr marL="432000" indent="-324000">
              <a:spcBef>
                <a:spcPts val="1417"/>
              </a:spcBef>
            </a:pPr>
            <a:r>
              <a:rPr lang="fr-CH" sz="1600" b="1" spc="-1" dirty="0"/>
              <a:t>2) consommation de viande : 30 %</a:t>
            </a:r>
          </a:p>
          <a:p>
            <a:pPr marL="432000" indent="-324000">
              <a:spcBef>
                <a:spcPts val="1417"/>
              </a:spcBef>
            </a:pPr>
            <a:r>
              <a:rPr lang="fr-CH" sz="1600" b="1" spc="-1" dirty="0"/>
              <a:t>3) </a:t>
            </a:r>
            <a:r>
              <a:rPr lang="fr-CH" sz="1600" b="1" spc="-1" dirty="0" err="1"/>
              <a:t>défrichage</a:t>
            </a:r>
            <a:r>
              <a:rPr lang="fr-CH" sz="1600" b="1" spc="-1" dirty="0"/>
              <a:t> de la </a:t>
            </a:r>
            <a:r>
              <a:rPr lang="fr-CH" sz="1600" b="1" spc="-1" dirty="0" err="1"/>
              <a:t>forêt</a:t>
            </a:r>
            <a:r>
              <a:rPr lang="fr-CH" sz="1600" b="1" spc="-1" dirty="0"/>
              <a:t> tropicale : 17 %</a:t>
            </a:r>
          </a:p>
          <a:p>
            <a:pPr marL="432000" indent="-324000">
              <a:spcBef>
                <a:spcPts val="1417"/>
              </a:spcBef>
            </a:pPr>
            <a:r>
              <a:rPr lang="fr-CH" sz="1600" b="1" spc="-1" dirty="0"/>
              <a:t>4) autre : 13 %</a:t>
            </a:r>
          </a:p>
          <a:p>
            <a:endParaRPr lang="fr-CH" sz="1400" b="0" strike="noStrike" spc="-1" dirty="0">
              <a:latin typeface="Arial"/>
            </a:endParaRPr>
          </a:p>
        </p:txBody>
      </p:sp>
      <p:sp>
        <p:nvSpPr>
          <p:cNvPr id="282" name="TextBox 6_0"/>
          <p:cNvSpPr/>
          <p:nvPr/>
        </p:nvSpPr>
        <p:spPr>
          <a:xfrm>
            <a:off x="6095880" y="1429560"/>
            <a:ext cx="5459400" cy="3371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dirty="0">
                <a:solidFill>
                  <a:srgbClr val="262626"/>
                </a:solidFill>
                <a:latin typeface="Calibri"/>
                <a:ea typeface="DejaVu Sans"/>
              </a:rPr>
              <a:t>Le </a:t>
            </a:r>
            <a:r>
              <a:rPr lang="en-US" sz="1600" b="1" strike="noStrike" spc="-1" dirty="0" err="1">
                <a:solidFill>
                  <a:srgbClr val="262626"/>
                </a:solidFill>
                <a:latin typeface="Calibri"/>
                <a:ea typeface="DejaVu Sans"/>
              </a:rPr>
              <a:t>réchauffement</a:t>
            </a:r>
            <a:r>
              <a:rPr lang="en-US" sz="1600" b="1" strike="noStrike" spc="-1" dirty="0">
                <a:solidFill>
                  <a:srgbClr val="262626"/>
                </a:solidFill>
                <a:latin typeface="Calibri"/>
                <a:ea typeface="DejaVu Sans"/>
              </a:rPr>
              <a:t> </a:t>
            </a:r>
            <a:r>
              <a:rPr lang="en-US" sz="1600" b="1" strike="noStrike" spc="-1" dirty="0" err="1">
                <a:solidFill>
                  <a:srgbClr val="262626"/>
                </a:solidFill>
                <a:latin typeface="Calibri"/>
                <a:ea typeface="DejaVu Sans"/>
              </a:rPr>
              <a:t>climatique</a:t>
            </a:r>
            <a:endParaRPr lang="fr-CH" sz="1600" b="0" strike="noStrike" spc="-1" dirty="0">
              <a:latin typeface="Arial"/>
            </a:endParaRPr>
          </a:p>
        </p:txBody>
      </p:sp>
      <p:pic>
        <p:nvPicPr>
          <p:cNvPr id="8" name="Image 7">
            <a:extLst>
              <a:ext uri="{FF2B5EF4-FFF2-40B4-BE49-F238E27FC236}">
                <a16:creationId xmlns:a16="http://schemas.microsoft.com/office/drawing/2014/main" id="{E6CD239D-9571-1F47-831A-0DDA3EEE5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64" y="2317713"/>
            <a:ext cx="2867656" cy="8869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953525-F715-CC44-8DD7-8257F0F4518A}"/>
              </a:ext>
            </a:extLst>
          </p:cNvPr>
          <p:cNvSpPr>
            <a:spLocks noGrp="1"/>
          </p:cNvSpPr>
          <p:nvPr>
            <p:ph type="title"/>
          </p:nvPr>
        </p:nvSpPr>
        <p:spPr>
          <a:solidFill>
            <a:schemeClr val="bg1"/>
          </a:solidFill>
          <a:ln>
            <a:noFill/>
          </a:ln>
        </p:spPr>
        <p:txBody>
          <a:bodyPr/>
          <a:lstStyle/>
          <a:p>
            <a:pPr algn="ctr"/>
            <a:r>
              <a:rPr lang="fr-CH" dirty="0">
                <a:solidFill>
                  <a:schemeClr val="accent6"/>
                </a:solidFill>
              </a:rPr>
              <a:t>Les Églises sont aussi des acteurs!</a:t>
            </a:r>
          </a:p>
        </p:txBody>
      </p:sp>
      <p:sp>
        <p:nvSpPr>
          <p:cNvPr id="5" name="ZoneTexte 4">
            <a:extLst>
              <a:ext uri="{FF2B5EF4-FFF2-40B4-BE49-F238E27FC236}">
                <a16:creationId xmlns:a16="http://schemas.microsoft.com/office/drawing/2014/main" id="{D49568C1-A09A-4BC0-D20B-703E37C14E93}"/>
              </a:ext>
            </a:extLst>
          </p:cNvPr>
          <p:cNvSpPr txBox="1"/>
          <p:nvPr/>
        </p:nvSpPr>
        <p:spPr>
          <a:xfrm>
            <a:off x="4602630" y="2220574"/>
            <a:ext cx="3352500" cy="2031325"/>
          </a:xfrm>
          <a:prstGeom prst="rect">
            <a:avLst/>
          </a:prstGeom>
          <a:noFill/>
        </p:spPr>
        <p:txBody>
          <a:bodyPr wrap="square">
            <a:spAutoFit/>
          </a:bodyPr>
          <a:lstStyle/>
          <a:p>
            <a:r>
              <a:rPr lang="fr-CH" dirty="0"/>
              <a:t>L'Eternel Dieu prit l'homme, et le plaça dans le jardin d'Eden pour le cultiver et pour le garder.</a:t>
            </a:r>
          </a:p>
          <a:p>
            <a:endParaRPr lang="fr-CH" dirty="0"/>
          </a:p>
          <a:p>
            <a:r>
              <a:rPr lang="fr-CH" dirty="0"/>
              <a:t>Genèse 2.15 </a:t>
            </a:r>
            <a:br>
              <a:rPr lang="fr-CH" dirty="0"/>
            </a:br>
            <a:endParaRPr lang="fr-CH" dirty="0"/>
          </a:p>
        </p:txBody>
      </p:sp>
    </p:spTree>
    <p:extLst>
      <p:ext uri="{BB962C8B-B14F-4D97-AF65-F5344CB8AC3E}">
        <p14:creationId xmlns:p14="http://schemas.microsoft.com/office/powerpoint/2010/main" val="281610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953525-F715-CC44-8DD7-8257F0F4518A}"/>
              </a:ext>
            </a:extLst>
          </p:cNvPr>
          <p:cNvSpPr>
            <a:spLocks noGrp="1"/>
          </p:cNvSpPr>
          <p:nvPr>
            <p:ph type="title"/>
          </p:nvPr>
        </p:nvSpPr>
        <p:spPr>
          <a:solidFill>
            <a:schemeClr val="bg1"/>
          </a:solidFill>
          <a:ln>
            <a:noFill/>
          </a:ln>
        </p:spPr>
        <p:txBody>
          <a:bodyPr/>
          <a:lstStyle/>
          <a:p>
            <a:pPr algn="ctr"/>
            <a:r>
              <a:rPr lang="fr-CH" dirty="0">
                <a:solidFill>
                  <a:schemeClr val="accent6"/>
                </a:solidFill>
              </a:rPr>
              <a:t>Les Églises sont aussi des acteurs!</a:t>
            </a:r>
          </a:p>
        </p:txBody>
      </p:sp>
      <p:pic>
        <p:nvPicPr>
          <p:cNvPr id="4" name="Picture 2">
            <a:extLst>
              <a:ext uri="{FF2B5EF4-FFF2-40B4-BE49-F238E27FC236}">
                <a16:creationId xmlns:a16="http://schemas.microsoft.com/office/drawing/2014/main" id="{25E1459C-937A-E741-B887-87CBE8F03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800" y="1276200"/>
            <a:ext cx="7240255" cy="543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85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953525-F715-CC44-8DD7-8257F0F4518A}"/>
              </a:ext>
            </a:extLst>
          </p:cNvPr>
          <p:cNvSpPr>
            <a:spLocks noGrp="1"/>
          </p:cNvSpPr>
          <p:nvPr>
            <p:ph type="title"/>
          </p:nvPr>
        </p:nvSpPr>
        <p:spPr>
          <a:solidFill>
            <a:schemeClr val="bg1"/>
          </a:solidFill>
          <a:ln>
            <a:noFill/>
          </a:ln>
        </p:spPr>
        <p:txBody>
          <a:bodyPr/>
          <a:lstStyle/>
          <a:p>
            <a:pPr algn="ctr"/>
            <a:r>
              <a:rPr lang="fr-CH" dirty="0">
                <a:solidFill>
                  <a:schemeClr val="accent6"/>
                </a:solidFill>
              </a:rPr>
              <a:t>Les Églises sont aussi des acteurs!</a:t>
            </a:r>
          </a:p>
        </p:txBody>
      </p:sp>
      <p:pic>
        <p:nvPicPr>
          <p:cNvPr id="5" name="Picture 2">
            <a:extLst>
              <a:ext uri="{FF2B5EF4-FFF2-40B4-BE49-F238E27FC236}">
                <a16:creationId xmlns:a16="http://schemas.microsoft.com/office/drawing/2014/main" id="{5ACA44A2-3953-5140-B97A-C0AC8FBE1C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83" r="4938"/>
          <a:stretch/>
        </p:blipFill>
        <p:spPr bwMode="auto">
          <a:xfrm>
            <a:off x="1716897" y="1418400"/>
            <a:ext cx="8355357" cy="5360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164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2617</Words>
  <Application>Microsoft Office PowerPoint</Application>
  <PresentationFormat>Grand écran</PresentationFormat>
  <Paragraphs>354</Paragraphs>
  <Slides>36</Slides>
  <Notes>5</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36</vt:i4>
      </vt:variant>
    </vt:vector>
  </HeadingPairs>
  <TitlesOfParts>
    <vt:vector size="48" baseType="lpstr">
      <vt:lpstr>Arial</vt:lpstr>
      <vt:lpstr>Arial Unicode MS</vt:lpstr>
      <vt:lpstr>Calibri</vt:lpstr>
      <vt:lpstr>Calibri Light</vt:lpstr>
      <vt:lpstr>ITC Officina Sans Book</vt:lpstr>
      <vt:lpstr>Monotype Sorts</vt:lpstr>
      <vt:lpstr>Symbol</vt:lpstr>
      <vt:lpstr>Times New Roman</vt:lpstr>
      <vt:lpstr>Wingdings</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Les Églises sont aussi des acteurs!</vt:lpstr>
      <vt:lpstr>Les Églises sont aussi des acteurs!</vt:lpstr>
      <vt:lpstr>Les Églises sont aussi des acteurs!</vt:lpstr>
      <vt:lpstr>Présentation de œco Églises pour  l’environnement</vt:lpstr>
      <vt:lpstr>Présentation de œco Églises pour  l’environnement</vt:lpstr>
      <vt:lpstr>Présentation de œco Églises pour  l’environnement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Églises sont aussi des acteurs!</vt:lpstr>
      <vt:lpstr>Présentation PowerPoint</vt:lpstr>
      <vt:lpstr>Présentation PowerPoint</vt:lpstr>
      <vt:lpstr>Présentation PowerPoint</vt:lpstr>
      <vt:lpstr>La responsabilité de la Création est entre nos mains!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Marc Roethlisberger</dc:creator>
  <dc:description/>
  <cp:lastModifiedBy>Marc Roethlisberger</cp:lastModifiedBy>
  <cp:revision>198</cp:revision>
  <dcterms:created xsi:type="dcterms:W3CDTF">2021-06-15T15:20:08Z</dcterms:created>
  <dcterms:modified xsi:type="dcterms:W3CDTF">2022-11-28T01:25:10Z</dcterms:modified>
  <dc:language>fr-CH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7</vt:i4>
  </property>
</Properties>
</file>