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90"/>
  </p:notesMasterIdLst>
  <p:sldIdLst>
    <p:sldId id="1509" r:id="rId4"/>
    <p:sldId id="1510" r:id="rId5"/>
    <p:sldId id="1383" r:id="rId6"/>
    <p:sldId id="1384" r:id="rId7"/>
    <p:sldId id="1380" r:id="rId8"/>
    <p:sldId id="1423" r:id="rId9"/>
    <p:sldId id="1511" r:id="rId10"/>
    <p:sldId id="1512" r:id="rId11"/>
    <p:sldId id="1513" r:id="rId12"/>
    <p:sldId id="1433" r:id="rId13"/>
    <p:sldId id="1398" r:id="rId14"/>
    <p:sldId id="1399" r:id="rId15"/>
    <p:sldId id="1432" r:id="rId16"/>
    <p:sldId id="284" r:id="rId17"/>
    <p:sldId id="274" r:id="rId18"/>
    <p:sldId id="257" r:id="rId19"/>
    <p:sldId id="259" r:id="rId20"/>
    <p:sldId id="1451" r:id="rId21"/>
    <p:sldId id="1446" r:id="rId22"/>
    <p:sldId id="261" r:id="rId23"/>
    <p:sldId id="1453" r:id="rId24"/>
    <p:sldId id="1452" r:id="rId25"/>
    <p:sldId id="269" r:id="rId26"/>
    <p:sldId id="271" r:id="rId27"/>
    <p:sldId id="1450" r:id="rId28"/>
    <p:sldId id="1456" r:id="rId29"/>
    <p:sldId id="1445" r:id="rId30"/>
    <p:sldId id="1447" r:id="rId31"/>
    <p:sldId id="1528" r:id="rId32"/>
    <p:sldId id="1449" r:id="rId33"/>
    <p:sldId id="1454" r:id="rId34"/>
    <p:sldId id="1455" r:id="rId35"/>
    <p:sldId id="1518" r:id="rId36"/>
    <p:sldId id="1443" r:id="rId37"/>
    <p:sldId id="1444" r:id="rId38"/>
    <p:sldId id="1529" r:id="rId39"/>
    <p:sldId id="1530" r:id="rId40"/>
    <p:sldId id="1531" r:id="rId41"/>
    <p:sldId id="1437" r:id="rId42"/>
    <p:sldId id="1457" r:id="rId43"/>
    <p:sldId id="1458" r:id="rId44"/>
    <p:sldId id="1459" r:id="rId45"/>
    <p:sldId id="1465" r:id="rId46"/>
    <p:sldId id="1467" r:id="rId47"/>
    <p:sldId id="1468" r:id="rId48"/>
    <p:sldId id="1470" r:id="rId49"/>
    <p:sldId id="1464" r:id="rId50"/>
    <p:sldId id="1466" r:id="rId51"/>
    <p:sldId id="1469" r:id="rId52"/>
    <p:sldId id="1471" r:id="rId53"/>
    <p:sldId id="1473" r:id="rId54"/>
    <p:sldId id="1474" r:id="rId55"/>
    <p:sldId id="1476" r:id="rId56"/>
    <p:sldId id="1439" r:id="rId57"/>
    <p:sldId id="1440" r:id="rId58"/>
    <p:sldId id="850" r:id="rId59"/>
    <p:sldId id="599" r:id="rId60"/>
    <p:sldId id="1481" r:id="rId61"/>
    <p:sldId id="560" r:id="rId62"/>
    <p:sldId id="588" r:id="rId63"/>
    <p:sldId id="586" r:id="rId64"/>
    <p:sldId id="587" r:id="rId65"/>
    <p:sldId id="597" r:id="rId66"/>
    <p:sldId id="1479" r:id="rId67"/>
    <p:sldId id="1515" r:id="rId68"/>
    <p:sldId id="1508" r:id="rId69"/>
    <p:sldId id="1482" r:id="rId70"/>
    <p:sldId id="1442" r:id="rId71"/>
    <p:sldId id="1483" r:id="rId72"/>
    <p:sldId id="1484" r:id="rId73"/>
    <p:sldId id="1485" r:id="rId74"/>
    <p:sldId id="1486" r:id="rId75"/>
    <p:sldId id="1521" r:id="rId76"/>
    <p:sldId id="1522" r:id="rId77"/>
    <p:sldId id="1520" r:id="rId78"/>
    <p:sldId id="1504" r:id="rId79"/>
    <p:sldId id="1505" r:id="rId80"/>
    <p:sldId id="1524" r:id="rId81"/>
    <p:sldId id="1523" r:id="rId82"/>
    <p:sldId id="1526" r:id="rId83"/>
    <p:sldId id="1525" r:id="rId84"/>
    <p:sldId id="1487" r:id="rId85"/>
    <p:sldId id="1490" r:id="rId86"/>
    <p:sldId id="1516" r:id="rId87"/>
    <p:sldId id="1489" r:id="rId88"/>
    <p:sldId id="1517" r:id="rId8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93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877DBC-2F6E-4563-A7C9-3768B940766C}" v="6" dt="2022-11-28T02:01:02.227"/>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9" autoAdjust="0"/>
    <p:restoredTop sz="95503" autoAdjust="0"/>
  </p:normalViewPr>
  <p:slideViewPr>
    <p:cSldViewPr snapToGrid="0">
      <p:cViewPr varScale="1">
        <p:scale>
          <a:sx n="88" d="100"/>
          <a:sy n="88" d="100"/>
        </p:scale>
        <p:origin x="1004" y="64"/>
      </p:cViewPr>
      <p:guideLst/>
    </p:cSldViewPr>
  </p:slideViewPr>
  <p:notesTextViewPr>
    <p:cViewPr>
      <p:scale>
        <a:sx n="1" d="1"/>
        <a:sy n="1" d="1"/>
      </p:scale>
      <p:origin x="0" y="0"/>
    </p:cViewPr>
  </p:notesTextViewPr>
  <p:notesViewPr>
    <p:cSldViewPr snapToGrid="0">
      <p:cViewPr varScale="1">
        <p:scale>
          <a:sx n="63" d="100"/>
          <a:sy n="63" d="100"/>
        </p:scale>
        <p:origin x="3197" y="3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notesMaster" Target="notesMasters/notesMaster1.xml"/><Relationship Id="rId95" Type="http://schemas.microsoft.com/office/2016/11/relationships/changesInfo" Target="changesInfos/changesInfo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 Roethlisberger" userId="9f75ec3f-abcf-4aa2-8301-41d1b5b04265" providerId="ADAL" clId="{89877DBC-2F6E-4563-A7C9-3768B940766C}"/>
    <pc:docChg chg="custSel modSld">
      <pc:chgData name="Marc Roethlisberger" userId="9f75ec3f-abcf-4aa2-8301-41d1b5b04265" providerId="ADAL" clId="{89877DBC-2F6E-4563-A7C9-3768B940766C}" dt="2022-11-28T02:05:07.021" v="133" actId="20577"/>
      <pc:docMkLst>
        <pc:docMk/>
      </pc:docMkLst>
      <pc:sldChg chg="addSp delSp modSp mod">
        <pc:chgData name="Marc Roethlisberger" userId="9f75ec3f-abcf-4aa2-8301-41d1b5b04265" providerId="ADAL" clId="{89877DBC-2F6E-4563-A7C9-3768B940766C}" dt="2022-11-28T02:03:43.329" v="124" actId="1076"/>
        <pc:sldMkLst>
          <pc:docMk/>
          <pc:sldMk cId="2742161603" sldId="588"/>
        </pc:sldMkLst>
        <pc:spChg chg="mod">
          <ac:chgData name="Marc Roethlisberger" userId="9f75ec3f-abcf-4aa2-8301-41d1b5b04265" providerId="ADAL" clId="{89877DBC-2F6E-4563-A7C9-3768B940766C}" dt="2022-11-28T02:01:38.744" v="119" actId="790"/>
          <ac:spMkLst>
            <pc:docMk/>
            <pc:sldMk cId="2742161603" sldId="588"/>
            <ac:spMk id="2" creationId="{955EB2DE-80A5-69FB-8DEB-F8C98C0FB2B3}"/>
          </ac:spMkLst>
        </pc:spChg>
        <pc:spChg chg="mod">
          <ac:chgData name="Marc Roethlisberger" userId="9f75ec3f-abcf-4aa2-8301-41d1b5b04265" providerId="ADAL" clId="{89877DBC-2F6E-4563-A7C9-3768B940766C}" dt="2022-11-28T02:03:04.133" v="122" actId="1076"/>
          <ac:spMkLst>
            <pc:docMk/>
            <pc:sldMk cId="2742161603" sldId="588"/>
            <ac:spMk id="5" creationId="{A9707A4D-C4AB-0B42-BAC8-42CA5225DF98}"/>
          </ac:spMkLst>
        </pc:spChg>
        <pc:spChg chg="mod">
          <ac:chgData name="Marc Roethlisberger" userId="9f75ec3f-abcf-4aa2-8301-41d1b5b04265" providerId="ADAL" clId="{89877DBC-2F6E-4563-A7C9-3768B940766C}" dt="2022-11-28T02:01:02.226" v="118" actId="1076"/>
          <ac:spMkLst>
            <pc:docMk/>
            <pc:sldMk cId="2742161603" sldId="588"/>
            <ac:spMk id="21506" creationId="{00000000-0000-0000-0000-000000000000}"/>
          </ac:spMkLst>
        </pc:spChg>
        <pc:picChg chg="add mod ord">
          <ac:chgData name="Marc Roethlisberger" userId="9f75ec3f-abcf-4aa2-8301-41d1b5b04265" providerId="ADAL" clId="{89877DBC-2F6E-4563-A7C9-3768B940766C}" dt="2022-11-28T02:02:58.782" v="121" actId="1076"/>
          <ac:picMkLst>
            <pc:docMk/>
            <pc:sldMk cId="2742161603" sldId="588"/>
            <ac:picMk id="6" creationId="{9DF222ED-953B-CE28-311A-AB10CF531FC8}"/>
          </ac:picMkLst>
        </pc:picChg>
        <pc:picChg chg="del">
          <ac:chgData name="Marc Roethlisberger" userId="9f75ec3f-abcf-4aa2-8301-41d1b5b04265" providerId="ADAL" clId="{89877DBC-2F6E-4563-A7C9-3768B940766C}" dt="2022-11-28T02:00:39.924" v="110" actId="478"/>
          <ac:picMkLst>
            <pc:docMk/>
            <pc:sldMk cId="2742161603" sldId="588"/>
            <ac:picMk id="7" creationId="{CB9DF207-D61C-9DF8-AB48-FD8B18BB9D8F}"/>
          </ac:picMkLst>
        </pc:picChg>
        <pc:cxnChg chg="mod">
          <ac:chgData name="Marc Roethlisberger" userId="9f75ec3f-abcf-4aa2-8301-41d1b5b04265" providerId="ADAL" clId="{89877DBC-2F6E-4563-A7C9-3768B940766C}" dt="2022-11-28T02:03:35.659" v="123" actId="1076"/>
          <ac:cxnSpMkLst>
            <pc:docMk/>
            <pc:sldMk cId="2742161603" sldId="588"/>
            <ac:cxnSpMk id="3" creationId="{666983F1-564B-0C46-AF31-A382A3DBF217}"/>
          </ac:cxnSpMkLst>
        </pc:cxnChg>
        <pc:cxnChg chg="mod">
          <ac:chgData name="Marc Roethlisberger" userId="9f75ec3f-abcf-4aa2-8301-41d1b5b04265" providerId="ADAL" clId="{89877DBC-2F6E-4563-A7C9-3768B940766C}" dt="2022-11-28T02:03:43.329" v="124" actId="1076"/>
          <ac:cxnSpMkLst>
            <pc:docMk/>
            <pc:sldMk cId="2742161603" sldId="588"/>
            <ac:cxnSpMk id="10" creationId="{AB173328-A2E3-F141-A1D4-C18E1E669843}"/>
          </ac:cxnSpMkLst>
        </pc:cxnChg>
      </pc:sldChg>
      <pc:sldChg chg="modSp mod">
        <pc:chgData name="Marc Roethlisberger" userId="9f75ec3f-abcf-4aa2-8301-41d1b5b04265" providerId="ADAL" clId="{89877DBC-2F6E-4563-A7C9-3768B940766C}" dt="2022-11-28T01:49:03.358" v="0" actId="313"/>
        <pc:sldMkLst>
          <pc:docMk/>
          <pc:sldMk cId="55536109" sldId="1456"/>
        </pc:sldMkLst>
        <pc:spChg chg="mod">
          <ac:chgData name="Marc Roethlisberger" userId="9f75ec3f-abcf-4aa2-8301-41d1b5b04265" providerId="ADAL" clId="{89877DBC-2F6E-4563-A7C9-3768B940766C}" dt="2022-11-28T01:49:03.358" v="0" actId="313"/>
          <ac:spMkLst>
            <pc:docMk/>
            <pc:sldMk cId="55536109" sldId="1456"/>
            <ac:spMk id="249864" creationId="{00000000-0000-0000-0000-000000000000}"/>
          </ac:spMkLst>
        </pc:spChg>
      </pc:sldChg>
      <pc:sldChg chg="addSp delSp modSp mod">
        <pc:chgData name="Marc Roethlisberger" userId="9f75ec3f-abcf-4aa2-8301-41d1b5b04265" providerId="ADAL" clId="{89877DBC-2F6E-4563-A7C9-3768B940766C}" dt="2022-11-28T01:57:39.023" v="109" actId="1076"/>
        <pc:sldMkLst>
          <pc:docMk/>
          <pc:sldMk cId="1511732206" sldId="1481"/>
        </pc:sldMkLst>
        <pc:picChg chg="add mod">
          <ac:chgData name="Marc Roethlisberger" userId="9f75ec3f-abcf-4aa2-8301-41d1b5b04265" providerId="ADAL" clId="{89877DBC-2F6E-4563-A7C9-3768B940766C}" dt="2022-11-28T01:57:39.023" v="109" actId="1076"/>
          <ac:picMkLst>
            <pc:docMk/>
            <pc:sldMk cId="1511732206" sldId="1481"/>
            <ac:picMk id="4" creationId="{9FCD19D9-4756-5AB3-31A8-C67A7E3ED208}"/>
          </ac:picMkLst>
        </pc:picChg>
        <pc:picChg chg="mod">
          <ac:chgData name="Marc Roethlisberger" userId="9f75ec3f-abcf-4aa2-8301-41d1b5b04265" providerId="ADAL" clId="{89877DBC-2F6E-4563-A7C9-3768B940766C}" dt="2022-11-28T01:57:34.393" v="108" actId="1076"/>
          <ac:picMkLst>
            <pc:docMk/>
            <pc:sldMk cId="1511732206" sldId="1481"/>
            <ac:picMk id="6" creationId="{7C9B4025-F2F7-7F08-0E3B-0B52B5BD2A69}"/>
          </ac:picMkLst>
        </pc:picChg>
        <pc:picChg chg="del">
          <ac:chgData name="Marc Roethlisberger" userId="9f75ec3f-abcf-4aa2-8301-41d1b5b04265" providerId="ADAL" clId="{89877DBC-2F6E-4563-A7C9-3768B940766C}" dt="2022-11-28T01:57:25.428" v="105" actId="478"/>
          <ac:picMkLst>
            <pc:docMk/>
            <pc:sldMk cId="1511732206" sldId="1481"/>
            <ac:picMk id="9" creationId="{8D3CE37F-9AD1-0443-36FB-056AB519E97B}"/>
          </ac:picMkLst>
        </pc:picChg>
      </pc:sldChg>
      <pc:sldChg chg="modSp mod">
        <pc:chgData name="Marc Roethlisberger" userId="9f75ec3f-abcf-4aa2-8301-41d1b5b04265" providerId="ADAL" clId="{89877DBC-2F6E-4563-A7C9-3768B940766C}" dt="2022-11-28T02:04:29.715" v="125" actId="20577"/>
        <pc:sldMkLst>
          <pc:docMk/>
          <pc:sldMk cId="702834225" sldId="1482"/>
        </pc:sldMkLst>
        <pc:spChg chg="mod">
          <ac:chgData name="Marc Roethlisberger" userId="9f75ec3f-abcf-4aa2-8301-41d1b5b04265" providerId="ADAL" clId="{89877DBC-2F6E-4563-A7C9-3768B940766C}" dt="2022-11-28T02:04:29.715" v="125" actId="20577"/>
          <ac:spMkLst>
            <pc:docMk/>
            <pc:sldMk cId="702834225" sldId="1482"/>
            <ac:spMk id="3" creationId="{2C69E1E1-973C-0331-19B1-BE7E8E635775}"/>
          </ac:spMkLst>
        </pc:spChg>
      </pc:sldChg>
      <pc:sldChg chg="modSp mod">
        <pc:chgData name="Marc Roethlisberger" userId="9f75ec3f-abcf-4aa2-8301-41d1b5b04265" providerId="ADAL" clId="{89877DBC-2F6E-4563-A7C9-3768B940766C}" dt="2022-11-28T02:05:07.021" v="133" actId="20577"/>
        <pc:sldMkLst>
          <pc:docMk/>
          <pc:sldMk cId="2032137581" sldId="1524"/>
        </pc:sldMkLst>
        <pc:spChg chg="mod">
          <ac:chgData name="Marc Roethlisberger" userId="9f75ec3f-abcf-4aa2-8301-41d1b5b04265" providerId="ADAL" clId="{89877DBC-2F6E-4563-A7C9-3768B940766C}" dt="2022-11-28T02:05:07.021" v="133" actId="20577"/>
          <ac:spMkLst>
            <pc:docMk/>
            <pc:sldMk cId="2032137581" sldId="1524"/>
            <ac:spMk id="6" creationId="{00000000-0000-0000-0000-000000000000}"/>
          </ac:spMkLst>
        </pc:spChg>
      </pc:sldChg>
      <pc:sldChg chg="modSp mod">
        <pc:chgData name="Marc Roethlisberger" userId="9f75ec3f-abcf-4aa2-8301-41d1b5b04265" providerId="ADAL" clId="{89877DBC-2F6E-4563-A7C9-3768B940766C}" dt="2022-11-28T01:52:10.922" v="104" actId="20577"/>
        <pc:sldMkLst>
          <pc:docMk/>
          <pc:sldMk cId="683641220" sldId="1528"/>
        </pc:sldMkLst>
        <pc:spChg chg="mod">
          <ac:chgData name="Marc Roethlisberger" userId="9f75ec3f-abcf-4aa2-8301-41d1b5b04265" providerId="ADAL" clId="{89877DBC-2F6E-4563-A7C9-3768B940766C}" dt="2022-11-28T01:49:58.225" v="27" actId="20577"/>
          <ac:spMkLst>
            <pc:docMk/>
            <pc:sldMk cId="683641220" sldId="1528"/>
            <ac:spMk id="249858" creationId="{00000000-0000-0000-0000-000000000000}"/>
          </ac:spMkLst>
        </pc:spChg>
        <pc:spChg chg="mod">
          <ac:chgData name="Marc Roethlisberger" userId="9f75ec3f-abcf-4aa2-8301-41d1b5b04265" providerId="ADAL" clId="{89877DBC-2F6E-4563-A7C9-3768B940766C}" dt="2022-11-28T01:52:10.922" v="104" actId="20577"/>
          <ac:spMkLst>
            <pc:docMk/>
            <pc:sldMk cId="683641220" sldId="1528"/>
            <ac:spMk id="24986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4E1275-F8B6-438D-8400-69AF7449BC06}" type="datetimeFigureOut">
              <a:rPr lang="de-CH" smtClean="0"/>
              <a:t>28.11.2022</a:t>
            </a:fld>
            <a:endParaRPr lang="de-CH"/>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E4750C-DF81-45B3-8877-C5C05656627F}" type="slidenum">
              <a:rPr lang="de-CH" smtClean="0"/>
              <a:t>‹N°›</a:t>
            </a:fld>
            <a:endParaRPr lang="de-CH"/>
          </a:p>
        </p:txBody>
      </p:sp>
    </p:spTree>
    <p:extLst>
      <p:ext uri="{BB962C8B-B14F-4D97-AF65-F5344CB8AC3E}">
        <p14:creationId xmlns:p14="http://schemas.microsoft.com/office/powerpoint/2010/main" val="2604456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E5E94C51-8184-4DC4-93ED-DFD94E4FA239}" type="slidenum">
              <a:rPr lang="de-DE" smtClean="0"/>
              <a:pPr>
                <a:defRPr/>
              </a:pPr>
              <a:t>1</a:t>
            </a:fld>
            <a:endParaRPr lang="de-DE" dirty="0"/>
          </a:p>
        </p:txBody>
      </p:sp>
    </p:spTree>
    <p:extLst>
      <p:ext uri="{BB962C8B-B14F-4D97-AF65-F5344CB8AC3E}">
        <p14:creationId xmlns:p14="http://schemas.microsoft.com/office/powerpoint/2010/main" val="1935267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26</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1984335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17DDBDE1-DAB9-4992-AFE2-5E5ACD58B195}" type="slidenum">
              <a:rPr kumimoji="0" lang="de-DE"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27</a:t>
            </a:fld>
            <a:endParaRPr kumimoji="0" lang="de-DE"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89091" name="Rectangle 2"/>
          <p:cNvSpPr>
            <a:spLocks noGrp="1" noRot="1" noChangeAspect="1" noChangeArrowheads="1" noTextEdit="1"/>
          </p:cNvSpPr>
          <p:nvPr>
            <p:ph type="sldImg"/>
          </p:nvPr>
        </p:nvSpPr>
        <p:spPr>
          <a:xfrm>
            <a:off x="1371600" y="1143000"/>
            <a:ext cx="4114800" cy="3086100"/>
          </a:xfrm>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3455089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17DDBDE1-DAB9-4992-AFE2-5E5ACD58B195}" type="slidenum">
              <a:rPr kumimoji="0" lang="de-DE"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28</a:t>
            </a:fld>
            <a:endParaRPr kumimoji="0" lang="de-DE"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89091" name="Rectangle 2"/>
          <p:cNvSpPr>
            <a:spLocks noGrp="1" noRot="1" noChangeAspect="1" noChangeArrowheads="1" noTextEdit="1"/>
          </p:cNvSpPr>
          <p:nvPr>
            <p:ph type="sldImg"/>
          </p:nvPr>
        </p:nvSpPr>
        <p:spPr>
          <a:xfrm>
            <a:off x="1371600" y="1143000"/>
            <a:ext cx="4114800" cy="3086100"/>
          </a:xfrm>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1243790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29</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3511770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30</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958803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31</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4223193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32</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858512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33</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1541023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17DDBDE1-DAB9-4992-AFE2-5E5ACD58B195}" type="slidenum">
              <a:rPr kumimoji="0" lang="de-DE"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34</a:t>
            </a:fld>
            <a:endParaRPr kumimoji="0" lang="de-DE"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89091" name="Rectangle 2"/>
          <p:cNvSpPr>
            <a:spLocks noGrp="1" noRot="1" noChangeAspect="1" noChangeArrowheads="1" noTextEdit="1"/>
          </p:cNvSpPr>
          <p:nvPr>
            <p:ph type="sldImg"/>
          </p:nvPr>
        </p:nvSpPr>
        <p:spPr>
          <a:xfrm>
            <a:off x="1371600" y="1143000"/>
            <a:ext cx="4114800" cy="3086100"/>
          </a:xfrm>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2127581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17DDBDE1-DAB9-4992-AFE2-5E5ACD58B195}" type="slidenum">
              <a:rPr kumimoji="0" lang="de-DE"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35</a:t>
            </a:fld>
            <a:endParaRPr kumimoji="0" lang="de-DE"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89091" name="Rectangle 2"/>
          <p:cNvSpPr>
            <a:spLocks noGrp="1" noRot="1" noChangeAspect="1" noChangeArrowheads="1" noTextEdit="1"/>
          </p:cNvSpPr>
          <p:nvPr>
            <p:ph type="sldImg"/>
          </p:nvPr>
        </p:nvSpPr>
        <p:spPr>
          <a:xfrm>
            <a:off x="1371600" y="1143000"/>
            <a:ext cx="4114800" cy="3086100"/>
          </a:xfrm>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2903209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CC3DAE4-0DAB-4DC7-A5EC-986B280CA29F}"/>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dirty="0"/>
              <a:t>Energieeffizienz in kirchlichen Gebäuden</a:t>
            </a:r>
          </a:p>
        </p:txBody>
      </p:sp>
      <p:sp>
        <p:nvSpPr>
          <p:cNvPr id="30723" name="Rectangle 6">
            <a:extLst>
              <a:ext uri="{FF2B5EF4-FFF2-40B4-BE49-F238E27FC236}">
                <a16:creationId xmlns:a16="http://schemas.microsoft.com/office/drawing/2014/main" id="{06FB05D4-ECA8-4135-AA78-ADDAB95B649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dirty="0"/>
              <a:t>Katholische Kirche im Kanton Zürich</a:t>
            </a:r>
          </a:p>
        </p:txBody>
      </p:sp>
      <p:sp>
        <p:nvSpPr>
          <p:cNvPr id="30724" name="Rectangle 7">
            <a:extLst>
              <a:ext uri="{FF2B5EF4-FFF2-40B4-BE49-F238E27FC236}">
                <a16:creationId xmlns:a16="http://schemas.microsoft.com/office/drawing/2014/main" id="{52F18698-4495-4E95-A656-003292D842F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E3B7BFA-27B1-4F7A-978B-0610AF3A5190}" type="slidenum">
              <a:rPr kumimoji="0" lang="de-CH" altLang="de-DE" sz="1300" smtClean="0"/>
              <a:pPr>
                <a:spcBef>
                  <a:spcPct val="0"/>
                </a:spcBef>
              </a:pPr>
              <a:t>2</a:t>
            </a:fld>
            <a:endParaRPr kumimoji="0" lang="de-CH" altLang="de-DE" sz="1300" dirty="0"/>
          </a:p>
        </p:txBody>
      </p:sp>
      <p:sp>
        <p:nvSpPr>
          <p:cNvPr id="30725" name="Rectangle 2">
            <a:extLst>
              <a:ext uri="{FF2B5EF4-FFF2-40B4-BE49-F238E27FC236}">
                <a16:creationId xmlns:a16="http://schemas.microsoft.com/office/drawing/2014/main" id="{ADF77F85-DE8E-472F-A04B-7651C4EA959A}"/>
              </a:ext>
            </a:extLst>
          </p:cNvPr>
          <p:cNvSpPr>
            <a:spLocks noGrp="1" noRot="1" noChangeAspect="1" noChangeArrowheads="1" noTextEdit="1"/>
          </p:cNvSpPr>
          <p:nvPr>
            <p:ph type="sldImg"/>
          </p:nvPr>
        </p:nvSpPr>
        <p:spPr>
          <a:xfrm>
            <a:off x="3344863" y="533400"/>
            <a:ext cx="3549650" cy="2663825"/>
          </a:xfrm>
          <a:ln/>
        </p:spPr>
      </p:sp>
      <p:sp>
        <p:nvSpPr>
          <p:cNvPr id="30726" name="Rectangle 3">
            <a:extLst>
              <a:ext uri="{FF2B5EF4-FFF2-40B4-BE49-F238E27FC236}">
                <a16:creationId xmlns:a16="http://schemas.microsoft.com/office/drawing/2014/main" id="{BDF08C8D-8A4C-4E34-94B4-6F81D16CE733}"/>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90" rIns="91377" bIns="45690"/>
          <a:lstStyle/>
          <a:p>
            <a:endParaRPr lang="de-CH" altLang="de-DE" dirty="0">
              <a:cs typeface="Times New Roman" panose="02020603050405020304" pitchFamily="18" charset="0"/>
            </a:endParaRPr>
          </a:p>
        </p:txBody>
      </p:sp>
    </p:spTree>
    <p:extLst>
      <p:ext uri="{BB962C8B-B14F-4D97-AF65-F5344CB8AC3E}">
        <p14:creationId xmlns:p14="http://schemas.microsoft.com/office/powerpoint/2010/main" val="3976919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36</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3704501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37</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1086368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38</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1257835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40</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43386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41</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2745962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42</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38276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43</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1335171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44</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2189242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45</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3762683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46</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1473465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CC3DAE4-0DAB-4DC7-A5EC-986B280CA29F}"/>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dirty="0"/>
              <a:t>Energieeffizienz in kirchlichen Gebäuden</a:t>
            </a:r>
          </a:p>
        </p:txBody>
      </p:sp>
      <p:sp>
        <p:nvSpPr>
          <p:cNvPr id="30723" name="Rectangle 6">
            <a:extLst>
              <a:ext uri="{FF2B5EF4-FFF2-40B4-BE49-F238E27FC236}">
                <a16:creationId xmlns:a16="http://schemas.microsoft.com/office/drawing/2014/main" id="{06FB05D4-ECA8-4135-AA78-ADDAB95B649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dirty="0"/>
              <a:t>Katholische Kirche im Kanton Zürich</a:t>
            </a:r>
          </a:p>
        </p:txBody>
      </p:sp>
      <p:sp>
        <p:nvSpPr>
          <p:cNvPr id="30724" name="Rectangle 7">
            <a:extLst>
              <a:ext uri="{FF2B5EF4-FFF2-40B4-BE49-F238E27FC236}">
                <a16:creationId xmlns:a16="http://schemas.microsoft.com/office/drawing/2014/main" id="{52F18698-4495-4E95-A656-003292D842F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E3B7BFA-27B1-4F7A-978B-0610AF3A5190}" type="slidenum">
              <a:rPr kumimoji="0" lang="de-CH" altLang="de-DE" sz="1300" smtClean="0"/>
              <a:pPr>
                <a:spcBef>
                  <a:spcPct val="0"/>
                </a:spcBef>
              </a:pPr>
              <a:t>3</a:t>
            </a:fld>
            <a:endParaRPr kumimoji="0" lang="de-CH" altLang="de-DE" sz="1300" dirty="0"/>
          </a:p>
        </p:txBody>
      </p:sp>
      <p:sp>
        <p:nvSpPr>
          <p:cNvPr id="30725" name="Rectangle 2">
            <a:extLst>
              <a:ext uri="{FF2B5EF4-FFF2-40B4-BE49-F238E27FC236}">
                <a16:creationId xmlns:a16="http://schemas.microsoft.com/office/drawing/2014/main" id="{ADF77F85-DE8E-472F-A04B-7651C4EA959A}"/>
              </a:ext>
            </a:extLst>
          </p:cNvPr>
          <p:cNvSpPr>
            <a:spLocks noGrp="1" noRot="1" noChangeAspect="1" noChangeArrowheads="1" noTextEdit="1"/>
          </p:cNvSpPr>
          <p:nvPr>
            <p:ph type="sldImg"/>
          </p:nvPr>
        </p:nvSpPr>
        <p:spPr>
          <a:xfrm>
            <a:off x="3344863" y="533400"/>
            <a:ext cx="3549650" cy="2663825"/>
          </a:xfrm>
          <a:ln/>
        </p:spPr>
      </p:sp>
      <p:sp>
        <p:nvSpPr>
          <p:cNvPr id="30726" name="Rectangle 3">
            <a:extLst>
              <a:ext uri="{FF2B5EF4-FFF2-40B4-BE49-F238E27FC236}">
                <a16:creationId xmlns:a16="http://schemas.microsoft.com/office/drawing/2014/main" id="{BDF08C8D-8A4C-4E34-94B4-6F81D16CE733}"/>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90" rIns="91377" bIns="45690"/>
          <a:lstStyle/>
          <a:p>
            <a:endParaRPr lang="de-CH" altLang="de-DE" dirty="0">
              <a:cs typeface="Times New Roman" panose="02020603050405020304" pitchFamily="18" charset="0"/>
            </a:endParaRPr>
          </a:p>
        </p:txBody>
      </p:sp>
    </p:spTree>
    <p:extLst>
      <p:ext uri="{BB962C8B-B14F-4D97-AF65-F5344CB8AC3E}">
        <p14:creationId xmlns:p14="http://schemas.microsoft.com/office/powerpoint/2010/main" val="3064064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17DDBDE1-DAB9-4992-AFE2-5E5ACD58B195}" type="slidenum">
              <a:rPr kumimoji="0" lang="de-DE"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47</a:t>
            </a:fld>
            <a:endParaRPr kumimoji="0" lang="de-DE"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900448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17DDBDE1-DAB9-4992-AFE2-5E5ACD58B195}" type="slidenum">
              <a:rPr kumimoji="0" lang="de-DE"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1728196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17DDBDE1-DAB9-4992-AFE2-5E5ACD58B195}" type="slidenum">
              <a:rPr kumimoji="0" lang="de-DE"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3389152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17DDBDE1-DAB9-4992-AFE2-5E5ACD58B195}" type="slidenum">
              <a:rPr kumimoji="0" lang="de-DE"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50</a:t>
            </a:fld>
            <a:endParaRPr kumimoji="0" lang="de-DE"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r>
              <a:rPr lang="de-DE" b="1">
                <a:cs typeface="+mn-cs"/>
              </a:rPr>
              <a:t>15/16: situation dans les appartements</a:t>
            </a:r>
            <a:endParaRPr lang="de-DE" b="1" dirty="0">
              <a:cs typeface="+mn-cs"/>
            </a:endParaRPr>
          </a:p>
        </p:txBody>
      </p:sp>
    </p:spTree>
    <p:extLst>
      <p:ext uri="{BB962C8B-B14F-4D97-AF65-F5344CB8AC3E}">
        <p14:creationId xmlns:p14="http://schemas.microsoft.com/office/powerpoint/2010/main" val="291073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17DDBDE1-DAB9-4992-AFE2-5E5ACD58B195}" type="slidenum">
              <a:rPr kumimoji="0" lang="de-DE"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51</a:t>
            </a:fld>
            <a:endParaRPr kumimoji="0" lang="de-DE"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11869591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17DDBDE1-DAB9-4992-AFE2-5E5ACD58B195}" type="slidenum">
              <a:rPr kumimoji="0" lang="de-DE"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52</a:t>
            </a:fld>
            <a:endParaRPr kumimoji="0" lang="de-DE"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22678674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17DDBDE1-DAB9-4992-AFE2-5E5ACD58B195}" type="slidenum">
              <a:rPr kumimoji="0" lang="de-DE"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53</a:t>
            </a:fld>
            <a:endParaRPr kumimoji="0" lang="de-DE"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2502783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CC3DAE4-0DAB-4DC7-A5EC-986B280CA29F}"/>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Energieeffizienz in kirchlichen Gebäuden</a:t>
            </a:r>
          </a:p>
        </p:txBody>
      </p:sp>
      <p:sp>
        <p:nvSpPr>
          <p:cNvPr id="30723" name="Rectangle 6">
            <a:extLst>
              <a:ext uri="{FF2B5EF4-FFF2-40B4-BE49-F238E27FC236}">
                <a16:creationId xmlns:a16="http://schemas.microsoft.com/office/drawing/2014/main" id="{06FB05D4-ECA8-4135-AA78-ADDAB95B649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Katholische Kirche im Kanton Zürich</a:t>
            </a:r>
          </a:p>
        </p:txBody>
      </p:sp>
      <p:sp>
        <p:nvSpPr>
          <p:cNvPr id="30724" name="Rectangle 7">
            <a:extLst>
              <a:ext uri="{FF2B5EF4-FFF2-40B4-BE49-F238E27FC236}">
                <a16:creationId xmlns:a16="http://schemas.microsoft.com/office/drawing/2014/main" id="{52F18698-4495-4E95-A656-003292D842F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E3B7BFA-27B1-4F7A-978B-0610AF3A5190}" type="slidenum">
              <a:rPr kumimoji="0" lang="de-CH" altLang="de-DE" sz="1300" smtClean="0"/>
              <a:pPr>
                <a:spcBef>
                  <a:spcPct val="0"/>
                </a:spcBef>
              </a:pPr>
              <a:t>55</a:t>
            </a:fld>
            <a:endParaRPr kumimoji="0" lang="de-CH" altLang="de-DE" sz="1300"/>
          </a:p>
        </p:txBody>
      </p:sp>
      <p:sp>
        <p:nvSpPr>
          <p:cNvPr id="30725" name="Rectangle 2">
            <a:extLst>
              <a:ext uri="{FF2B5EF4-FFF2-40B4-BE49-F238E27FC236}">
                <a16:creationId xmlns:a16="http://schemas.microsoft.com/office/drawing/2014/main" id="{ADF77F85-DE8E-472F-A04B-7651C4EA959A}"/>
              </a:ext>
            </a:extLst>
          </p:cNvPr>
          <p:cNvSpPr>
            <a:spLocks noGrp="1" noRot="1" noChangeAspect="1" noChangeArrowheads="1" noTextEdit="1"/>
          </p:cNvSpPr>
          <p:nvPr>
            <p:ph type="sldImg"/>
          </p:nvPr>
        </p:nvSpPr>
        <p:spPr>
          <a:xfrm>
            <a:off x="3343275" y="533400"/>
            <a:ext cx="3552825" cy="2663825"/>
          </a:xfrm>
          <a:ln/>
        </p:spPr>
      </p:sp>
      <p:sp>
        <p:nvSpPr>
          <p:cNvPr id="30726" name="Rectangle 3">
            <a:extLst>
              <a:ext uri="{FF2B5EF4-FFF2-40B4-BE49-F238E27FC236}">
                <a16:creationId xmlns:a16="http://schemas.microsoft.com/office/drawing/2014/main" id="{BDF08C8D-8A4C-4E34-94B4-6F81D16CE733}"/>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90" rIns="91377" bIns="45690"/>
          <a:lstStyle/>
          <a:p>
            <a:r>
              <a:rPr lang="fr-CH" altLang="de-DE" noProof="0" dirty="0">
                <a:cs typeface="Times New Roman" panose="02020603050405020304" pitchFamily="18" charset="0"/>
              </a:rPr>
              <a:t>Identifier les acteurs du domaine, prendre contact avec eux, donner et recevoir des informations, REPAS de la formation </a:t>
            </a:r>
            <a:r>
              <a:rPr lang="fr-CH" altLang="de-DE" noProof="0">
                <a:cs typeface="Times New Roman" panose="02020603050405020304" pitchFamily="18" charset="0"/>
              </a:rPr>
              <a:t>Coq vert</a:t>
            </a:r>
            <a:endParaRPr lang="fr-CH" altLang="de-DE" noProof="0" dirty="0">
              <a:cs typeface="Times New Roman" panose="02020603050405020304" pitchFamily="18" charset="0"/>
            </a:endParaRPr>
          </a:p>
        </p:txBody>
      </p:sp>
    </p:spTree>
    <p:extLst>
      <p:ext uri="{BB962C8B-B14F-4D97-AF65-F5344CB8AC3E}">
        <p14:creationId xmlns:p14="http://schemas.microsoft.com/office/powerpoint/2010/main" val="5176141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58</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25391583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Umweltziele sind Beispiele</a:t>
            </a:r>
          </a:p>
          <a:p>
            <a:r>
              <a:rPr lang="de-CH" dirty="0"/>
              <a:t>Drei messbare Ziele</a:t>
            </a:r>
          </a:p>
        </p:txBody>
      </p:sp>
      <p:sp>
        <p:nvSpPr>
          <p:cNvPr id="4" name="Foliennummernplatzhalt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5E94C51-8184-4DC4-93ED-DFD94E4FA239}" type="slidenum">
              <a:rPr kumimoji="0" lang="de-DE"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de-DE"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466277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CC3DAE4-0DAB-4DC7-A5EC-986B280CA29F}"/>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dirty="0"/>
              <a:t>Energieeffizienz in kirchlichen Gebäuden</a:t>
            </a:r>
          </a:p>
        </p:txBody>
      </p:sp>
      <p:sp>
        <p:nvSpPr>
          <p:cNvPr id="30723" name="Rectangle 6">
            <a:extLst>
              <a:ext uri="{FF2B5EF4-FFF2-40B4-BE49-F238E27FC236}">
                <a16:creationId xmlns:a16="http://schemas.microsoft.com/office/drawing/2014/main" id="{06FB05D4-ECA8-4135-AA78-ADDAB95B649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dirty="0"/>
              <a:t>Katholische Kirche im Kanton Zürich</a:t>
            </a:r>
          </a:p>
        </p:txBody>
      </p:sp>
      <p:sp>
        <p:nvSpPr>
          <p:cNvPr id="30724" name="Rectangle 7">
            <a:extLst>
              <a:ext uri="{FF2B5EF4-FFF2-40B4-BE49-F238E27FC236}">
                <a16:creationId xmlns:a16="http://schemas.microsoft.com/office/drawing/2014/main" id="{52F18698-4495-4E95-A656-003292D842F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E3B7BFA-27B1-4F7A-978B-0610AF3A5190}" type="slidenum">
              <a:rPr kumimoji="0" lang="de-CH" altLang="de-DE" sz="1300" smtClean="0"/>
              <a:pPr>
                <a:spcBef>
                  <a:spcPct val="0"/>
                </a:spcBef>
              </a:pPr>
              <a:t>4</a:t>
            </a:fld>
            <a:endParaRPr kumimoji="0" lang="de-CH" altLang="de-DE" sz="1300" dirty="0"/>
          </a:p>
        </p:txBody>
      </p:sp>
      <p:sp>
        <p:nvSpPr>
          <p:cNvPr id="30725" name="Rectangle 2">
            <a:extLst>
              <a:ext uri="{FF2B5EF4-FFF2-40B4-BE49-F238E27FC236}">
                <a16:creationId xmlns:a16="http://schemas.microsoft.com/office/drawing/2014/main" id="{ADF77F85-DE8E-472F-A04B-7651C4EA959A}"/>
              </a:ext>
            </a:extLst>
          </p:cNvPr>
          <p:cNvSpPr>
            <a:spLocks noGrp="1" noRot="1" noChangeAspect="1" noChangeArrowheads="1" noTextEdit="1"/>
          </p:cNvSpPr>
          <p:nvPr>
            <p:ph type="sldImg"/>
          </p:nvPr>
        </p:nvSpPr>
        <p:spPr>
          <a:xfrm>
            <a:off x="3344863" y="533400"/>
            <a:ext cx="3549650" cy="2663825"/>
          </a:xfrm>
          <a:ln/>
        </p:spPr>
      </p:sp>
      <p:sp>
        <p:nvSpPr>
          <p:cNvPr id="30726" name="Rectangle 3">
            <a:extLst>
              <a:ext uri="{FF2B5EF4-FFF2-40B4-BE49-F238E27FC236}">
                <a16:creationId xmlns:a16="http://schemas.microsoft.com/office/drawing/2014/main" id="{BDF08C8D-8A4C-4E34-94B4-6F81D16CE733}"/>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90" rIns="91377" bIns="45690"/>
          <a:lstStyle/>
          <a:p>
            <a:endParaRPr lang="de-CH" altLang="de-DE" dirty="0">
              <a:cs typeface="Times New Roman" panose="02020603050405020304" pitchFamily="18" charset="0"/>
            </a:endParaRPr>
          </a:p>
        </p:txBody>
      </p:sp>
    </p:spTree>
    <p:extLst>
      <p:ext uri="{BB962C8B-B14F-4D97-AF65-F5344CB8AC3E}">
        <p14:creationId xmlns:p14="http://schemas.microsoft.com/office/powerpoint/2010/main" val="19360185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Spalten «Verantwortlich» und «Termin» müssen ausgefüllt sein</a:t>
            </a:r>
          </a:p>
          <a:p>
            <a:endParaRPr lang="de-CH" dirty="0"/>
          </a:p>
        </p:txBody>
      </p:sp>
      <p:sp>
        <p:nvSpPr>
          <p:cNvPr id="4" name="Foliennummernplatzhalt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5E94C51-8184-4DC4-93ED-DFD94E4FA239}" type="slidenum">
              <a:rPr kumimoji="0" lang="de-DE"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de-DE"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761388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CC3DAE4-0DAB-4DC7-A5EC-986B280CA29F}"/>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Energieeffizienz in kirchlichen Gebäuden</a:t>
            </a:r>
          </a:p>
        </p:txBody>
      </p:sp>
      <p:sp>
        <p:nvSpPr>
          <p:cNvPr id="30723" name="Rectangle 6">
            <a:extLst>
              <a:ext uri="{FF2B5EF4-FFF2-40B4-BE49-F238E27FC236}">
                <a16:creationId xmlns:a16="http://schemas.microsoft.com/office/drawing/2014/main" id="{06FB05D4-ECA8-4135-AA78-ADDAB95B649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Katholische Kirche im Kanton Zürich</a:t>
            </a:r>
          </a:p>
        </p:txBody>
      </p:sp>
      <p:sp>
        <p:nvSpPr>
          <p:cNvPr id="30724" name="Rectangle 7">
            <a:extLst>
              <a:ext uri="{FF2B5EF4-FFF2-40B4-BE49-F238E27FC236}">
                <a16:creationId xmlns:a16="http://schemas.microsoft.com/office/drawing/2014/main" id="{52F18698-4495-4E95-A656-003292D842F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E3B7BFA-27B1-4F7A-978B-0610AF3A5190}" type="slidenum">
              <a:rPr kumimoji="0" lang="de-CH" altLang="de-DE" sz="1300" smtClean="0"/>
              <a:pPr>
                <a:spcBef>
                  <a:spcPct val="0"/>
                </a:spcBef>
              </a:pPr>
              <a:t>68</a:t>
            </a:fld>
            <a:endParaRPr kumimoji="0" lang="de-CH" altLang="de-DE" sz="1300"/>
          </a:p>
        </p:txBody>
      </p:sp>
      <p:sp>
        <p:nvSpPr>
          <p:cNvPr id="30725" name="Rectangle 2">
            <a:extLst>
              <a:ext uri="{FF2B5EF4-FFF2-40B4-BE49-F238E27FC236}">
                <a16:creationId xmlns:a16="http://schemas.microsoft.com/office/drawing/2014/main" id="{ADF77F85-DE8E-472F-A04B-7651C4EA959A}"/>
              </a:ext>
            </a:extLst>
          </p:cNvPr>
          <p:cNvSpPr>
            <a:spLocks noGrp="1" noRot="1" noChangeAspect="1" noChangeArrowheads="1" noTextEdit="1"/>
          </p:cNvSpPr>
          <p:nvPr>
            <p:ph type="sldImg"/>
          </p:nvPr>
        </p:nvSpPr>
        <p:spPr>
          <a:xfrm>
            <a:off x="3343275" y="533400"/>
            <a:ext cx="3552825" cy="2663825"/>
          </a:xfrm>
          <a:ln/>
        </p:spPr>
      </p:sp>
      <p:sp>
        <p:nvSpPr>
          <p:cNvPr id="30726" name="Rectangle 3">
            <a:extLst>
              <a:ext uri="{FF2B5EF4-FFF2-40B4-BE49-F238E27FC236}">
                <a16:creationId xmlns:a16="http://schemas.microsoft.com/office/drawing/2014/main" id="{BDF08C8D-8A4C-4E34-94B4-6F81D16CE733}"/>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90" rIns="91377" bIns="45690"/>
          <a:lstStyle/>
          <a:p>
            <a:r>
              <a:rPr lang="fr-CH" altLang="de-DE" noProof="0" dirty="0">
                <a:cs typeface="Times New Roman" panose="02020603050405020304" pitchFamily="18" charset="0"/>
              </a:rPr>
              <a:t>Identifier les acteurs du domaine, prendre contact avec eux, donner et recevoir des informations, REPAS de la formation </a:t>
            </a:r>
            <a:r>
              <a:rPr lang="fr-CH" altLang="de-DE" noProof="0">
                <a:cs typeface="Times New Roman" panose="02020603050405020304" pitchFamily="18" charset="0"/>
              </a:rPr>
              <a:t>Coq vert</a:t>
            </a:r>
            <a:endParaRPr lang="fr-CH" altLang="de-DE" noProof="0" dirty="0">
              <a:cs typeface="Times New Roman" panose="02020603050405020304" pitchFamily="18" charset="0"/>
            </a:endParaRPr>
          </a:p>
        </p:txBody>
      </p:sp>
    </p:spTree>
    <p:extLst>
      <p:ext uri="{BB962C8B-B14F-4D97-AF65-F5344CB8AC3E}">
        <p14:creationId xmlns:p14="http://schemas.microsoft.com/office/powerpoint/2010/main" val="110882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Plan d’action de Bulle</a:t>
            </a:r>
          </a:p>
        </p:txBody>
      </p:sp>
      <p:sp>
        <p:nvSpPr>
          <p:cNvPr id="4" name="Foliennummernplatzhalter 3"/>
          <p:cNvSpPr>
            <a:spLocks noGrp="1"/>
          </p:cNvSpPr>
          <p:nvPr>
            <p:ph type="sldNum" sz="quarter" idx="5"/>
          </p:nvPr>
        </p:nvSpPr>
        <p:spPr/>
        <p:txBody>
          <a:bodyPr/>
          <a:lstStyle/>
          <a:p>
            <a:fld id="{E8E4750C-DF81-45B3-8877-C5C05656627F}" type="slidenum">
              <a:rPr lang="de-CH" smtClean="0"/>
              <a:t>70</a:t>
            </a:fld>
            <a:endParaRPr lang="de-CH"/>
          </a:p>
        </p:txBody>
      </p:sp>
    </p:spTree>
    <p:extLst>
      <p:ext uri="{BB962C8B-B14F-4D97-AF65-F5344CB8AC3E}">
        <p14:creationId xmlns:p14="http://schemas.microsoft.com/office/powerpoint/2010/main" val="20910077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Yverdon</a:t>
            </a:r>
          </a:p>
        </p:txBody>
      </p:sp>
      <p:sp>
        <p:nvSpPr>
          <p:cNvPr id="4" name="Foliennummernplatzhalter 3"/>
          <p:cNvSpPr>
            <a:spLocks noGrp="1"/>
          </p:cNvSpPr>
          <p:nvPr>
            <p:ph type="sldNum" sz="quarter" idx="5"/>
          </p:nvPr>
        </p:nvSpPr>
        <p:spPr/>
        <p:txBody>
          <a:bodyPr/>
          <a:lstStyle/>
          <a:p>
            <a:fld id="{E8E4750C-DF81-45B3-8877-C5C05656627F}" type="slidenum">
              <a:rPr lang="de-CH" smtClean="0"/>
              <a:t>72</a:t>
            </a:fld>
            <a:endParaRPr lang="de-CH"/>
          </a:p>
        </p:txBody>
      </p:sp>
    </p:spTree>
    <p:extLst>
      <p:ext uri="{BB962C8B-B14F-4D97-AF65-F5344CB8AC3E}">
        <p14:creationId xmlns:p14="http://schemas.microsoft.com/office/powerpoint/2010/main" val="15228439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Zielsetzung des Projekts in Bezug auf die Umweltauswirkungen: </a:t>
            </a:r>
          </a:p>
          <a:p>
            <a:endParaRPr lang="de-DE"/>
          </a:p>
          <a:p>
            <a:r>
              <a:rPr lang="de-DE"/>
              <a:t>Energiebedarf insgesamt -2/3</a:t>
            </a:r>
          </a:p>
          <a:p>
            <a:r>
              <a:rPr lang="de-DE"/>
              <a:t>Treibhausgasemissionen auf nahezu 0 </a:t>
            </a:r>
          </a:p>
          <a:p>
            <a:endParaRPr lang="de-DE"/>
          </a:p>
          <a:p>
            <a:r>
              <a:rPr lang="de-DE"/>
              <a:t>Damit kommen wir am Standort Fällan-den der Klimaneutralität sehr nahe (die für die Schweiz für spätestens 2050 angepeilt wird). </a:t>
            </a:r>
          </a:p>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4750C-DF81-45B3-8877-C5C05656627F}"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8546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Zielsetzung des Projekts in Bezug auf die Umweltauswirkungen: </a:t>
            </a:r>
          </a:p>
          <a:p>
            <a:endParaRPr lang="de-DE"/>
          </a:p>
          <a:p>
            <a:r>
              <a:rPr lang="de-DE"/>
              <a:t>Energiebedarf insgesamt -2/3</a:t>
            </a:r>
          </a:p>
          <a:p>
            <a:r>
              <a:rPr lang="de-DE"/>
              <a:t>Treibhausgasemissionen auf nahezu 0 </a:t>
            </a:r>
          </a:p>
          <a:p>
            <a:endParaRPr lang="de-DE"/>
          </a:p>
          <a:p>
            <a:r>
              <a:rPr lang="de-DE"/>
              <a:t>Damit kommen wir am Standort Fällan-den der Klimaneutralität sehr nahe (die für die Schweiz für spätestens 2050 angepeilt wird). </a:t>
            </a:r>
          </a:p>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4750C-DF81-45B3-8877-C5C05656627F}"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6207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Zielsetzung des Projekts in Bezug auf die Umweltauswirkungen: </a:t>
            </a:r>
          </a:p>
          <a:p>
            <a:endParaRPr lang="de-DE"/>
          </a:p>
          <a:p>
            <a:r>
              <a:rPr lang="de-DE"/>
              <a:t>Energiebedarf insgesamt -2/3</a:t>
            </a:r>
          </a:p>
          <a:p>
            <a:r>
              <a:rPr lang="de-DE"/>
              <a:t>Treibhausgasemissionen auf nahezu 0 </a:t>
            </a:r>
          </a:p>
          <a:p>
            <a:endParaRPr lang="de-DE"/>
          </a:p>
          <a:p>
            <a:r>
              <a:rPr lang="de-DE"/>
              <a:t>Damit kommen wir am Standort Fällan-den der Klimaneutralität sehr nahe (die für die Schweiz für spätestens 2050 angepeilt wird). </a:t>
            </a:r>
          </a:p>
          <a:p>
            <a:endParaRPr lang="de-CH"/>
          </a:p>
        </p:txBody>
      </p:sp>
      <p:sp>
        <p:nvSpPr>
          <p:cNvPr id="4" name="Foliennummernplatzhalter 3"/>
          <p:cNvSpPr>
            <a:spLocks noGrp="1"/>
          </p:cNvSpPr>
          <p:nvPr>
            <p:ph type="sldNum" sz="quarter" idx="5"/>
          </p:nvPr>
        </p:nvSpPr>
        <p:spPr/>
        <p:txBody>
          <a:bodyPr/>
          <a:lstStyle/>
          <a:p>
            <a:fld id="{E8E4750C-DF81-45B3-8877-C5C05656627F}" type="slidenum">
              <a:rPr lang="de-CH" smtClean="0"/>
              <a:t>75</a:t>
            </a:fld>
            <a:endParaRPr lang="de-CH"/>
          </a:p>
        </p:txBody>
      </p:sp>
    </p:spTree>
    <p:extLst>
      <p:ext uri="{BB962C8B-B14F-4D97-AF65-F5344CB8AC3E}">
        <p14:creationId xmlns:p14="http://schemas.microsoft.com/office/powerpoint/2010/main" val="9794148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8E4750C-DF81-45B3-8877-C5C05656627F}" type="slidenum">
              <a:rPr lang="de-CH" smtClean="0"/>
              <a:t>76</a:t>
            </a:fld>
            <a:endParaRPr lang="de-CH"/>
          </a:p>
        </p:txBody>
      </p:sp>
    </p:spTree>
    <p:extLst>
      <p:ext uri="{BB962C8B-B14F-4D97-AF65-F5344CB8AC3E}">
        <p14:creationId xmlns:p14="http://schemas.microsoft.com/office/powerpoint/2010/main" val="10688970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8E4750C-DF81-45B3-8877-C5C05656627F}" type="slidenum">
              <a:rPr lang="de-CH" smtClean="0"/>
              <a:t>79</a:t>
            </a:fld>
            <a:endParaRPr lang="de-CH"/>
          </a:p>
        </p:txBody>
      </p:sp>
    </p:spTree>
    <p:extLst>
      <p:ext uri="{BB962C8B-B14F-4D97-AF65-F5344CB8AC3E}">
        <p14:creationId xmlns:p14="http://schemas.microsoft.com/office/powerpoint/2010/main" val="9354611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8E4750C-DF81-45B3-8877-C5C05656627F}" type="slidenum">
              <a:rPr lang="de-CH" smtClean="0"/>
              <a:t>81</a:t>
            </a:fld>
            <a:endParaRPr lang="de-CH"/>
          </a:p>
        </p:txBody>
      </p:sp>
    </p:spTree>
    <p:extLst>
      <p:ext uri="{BB962C8B-B14F-4D97-AF65-F5344CB8AC3E}">
        <p14:creationId xmlns:p14="http://schemas.microsoft.com/office/powerpoint/2010/main" val="1705213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CC3DAE4-0DAB-4DC7-A5EC-986B280CA29F}"/>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Energieeffizienz in kirchlichen Gebäuden</a:t>
            </a:r>
          </a:p>
        </p:txBody>
      </p:sp>
      <p:sp>
        <p:nvSpPr>
          <p:cNvPr id="30723" name="Rectangle 6">
            <a:extLst>
              <a:ext uri="{FF2B5EF4-FFF2-40B4-BE49-F238E27FC236}">
                <a16:creationId xmlns:a16="http://schemas.microsoft.com/office/drawing/2014/main" id="{06FB05D4-ECA8-4135-AA78-ADDAB95B649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Katholische Kirche im Kanton Zürich</a:t>
            </a:r>
          </a:p>
        </p:txBody>
      </p:sp>
      <p:sp>
        <p:nvSpPr>
          <p:cNvPr id="30724" name="Rectangle 7">
            <a:extLst>
              <a:ext uri="{FF2B5EF4-FFF2-40B4-BE49-F238E27FC236}">
                <a16:creationId xmlns:a16="http://schemas.microsoft.com/office/drawing/2014/main" id="{52F18698-4495-4E95-A656-003292D842F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E3B7BFA-27B1-4F7A-978B-0610AF3A5190}" type="slidenum">
              <a:rPr kumimoji="0" lang="de-CH" altLang="de-DE" sz="1300" smtClean="0"/>
              <a:pPr>
                <a:spcBef>
                  <a:spcPct val="0"/>
                </a:spcBef>
              </a:pPr>
              <a:t>13</a:t>
            </a:fld>
            <a:endParaRPr kumimoji="0" lang="de-CH" altLang="de-DE" sz="1300"/>
          </a:p>
        </p:txBody>
      </p:sp>
      <p:sp>
        <p:nvSpPr>
          <p:cNvPr id="30725" name="Rectangle 2">
            <a:extLst>
              <a:ext uri="{FF2B5EF4-FFF2-40B4-BE49-F238E27FC236}">
                <a16:creationId xmlns:a16="http://schemas.microsoft.com/office/drawing/2014/main" id="{ADF77F85-DE8E-472F-A04B-7651C4EA959A}"/>
              </a:ext>
            </a:extLst>
          </p:cNvPr>
          <p:cNvSpPr>
            <a:spLocks noGrp="1" noRot="1" noChangeAspect="1" noChangeArrowheads="1" noTextEdit="1"/>
          </p:cNvSpPr>
          <p:nvPr>
            <p:ph type="sldImg"/>
          </p:nvPr>
        </p:nvSpPr>
        <p:spPr>
          <a:xfrm>
            <a:off x="3343275" y="533400"/>
            <a:ext cx="3552825" cy="2663825"/>
          </a:xfrm>
          <a:ln/>
        </p:spPr>
      </p:sp>
      <p:sp>
        <p:nvSpPr>
          <p:cNvPr id="30726" name="Rectangle 3">
            <a:extLst>
              <a:ext uri="{FF2B5EF4-FFF2-40B4-BE49-F238E27FC236}">
                <a16:creationId xmlns:a16="http://schemas.microsoft.com/office/drawing/2014/main" id="{BDF08C8D-8A4C-4E34-94B4-6F81D16CE733}"/>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90" rIns="91377" bIns="45690"/>
          <a:lstStyle/>
          <a:p>
            <a:r>
              <a:rPr lang="fr-CH" altLang="de-DE" noProof="0" dirty="0">
                <a:cs typeface="Times New Roman" panose="02020603050405020304" pitchFamily="18" charset="0"/>
              </a:rPr>
              <a:t>Identifier les acteurs du domaine, prendre contact avec eux, donner et recevoir des informations, REPAS de la formation </a:t>
            </a:r>
            <a:r>
              <a:rPr lang="fr-CH" altLang="de-DE" noProof="0">
                <a:cs typeface="Times New Roman" panose="02020603050405020304" pitchFamily="18" charset="0"/>
              </a:rPr>
              <a:t>Coq vert</a:t>
            </a:r>
            <a:endParaRPr lang="fr-CH" altLang="de-DE" noProof="0" dirty="0">
              <a:cs typeface="Times New Roman" panose="02020603050405020304" pitchFamily="18" charset="0"/>
            </a:endParaRPr>
          </a:p>
        </p:txBody>
      </p:sp>
    </p:spTree>
    <p:extLst>
      <p:ext uri="{BB962C8B-B14F-4D97-AF65-F5344CB8AC3E}">
        <p14:creationId xmlns:p14="http://schemas.microsoft.com/office/powerpoint/2010/main" val="34815149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8E4750C-DF81-45B3-8877-C5C05656627F}" type="slidenum">
              <a:rPr lang="de-CH" smtClean="0"/>
              <a:t>83</a:t>
            </a:fld>
            <a:endParaRPr lang="de-CH"/>
          </a:p>
        </p:txBody>
      </p:sp>
    </p:spTree>
    <p:extLst>
      <p:ext uri="{BB962C8B-B14F-4D97-AF65-F5344CB8AC3E}">
        <p14:creationId xmlns:p14="http://schemas.microsoft.com/office/powerpoint/2010/main" val="1943758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Beispiel mit Hauswart SiBe und Kirchenpfleger </a:t>
            </a:r>
            <a:r>
              <a:rPr lang="de-CH"/>
              <a:t>als SiBe</a:t>
            </a:r>
          </a:p>
        </p:txBody>
      </p:sp>
      <p:sp>
        <p:nvSpPr>
          <p:cNvPr id="4" name="Foliennummernplatzhalter 3"/>
          <p:cNvSpPr>
            <a:spLocks noGrp="1"/>
          </p:cNvSpPr>
          <p:nvPr>
            <p:ph type="sldNum" sz="quarter" idx="5"/>
          </p:nvPr>
        </p:nvSpPr>
        <p:spPr/>
        <p:txBody>
          <a:bodyPr/>
          <a:lstStyle/>
          <a:p>
            <a:fld id="{1E1373E1-1C8E-420A-B760-E9CC93E92B3A}" type="slidenum">
              <a:rPr lang="de-CH" smtClean="0"/>
              <a:t>18</a:t>
            </a:fld>
            <a:endParaRPr lang="de-CH"/>
          </a:p>
        </p:txBody>
      </p:sp>
    </p:spTree>
    <p:extLst>
      <p:ext uri="{BB962C8B-B14F-4D97-AF65-F5344CB8AC3E}">
        <p14:creationId xmlns:p14="http://schemas.microsoft.com/office/powerpoint/2010/main" val="1092756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17DDBDE1-DAB9-4992-AFE2-5E5ACD58B195}" type="slidenum">
              <a:rPr kumimoji="0" lang="de-DE"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19</a:t>
            </a:fld>
            <a:endParaRPr kumimoji="0" lang="de-DE"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89091" name="Rectangle 2"/>
          <p:cNvSpPr>
            <a:spLocks noGrp="1" noRot="1" noChangeAspect="1" noChangeArrowheads="1" noTextEdit="1"/>
          </p:cNvSpPr>
          <p:nvPr>
            <p:ph type="sldImg"/>
          </p:nvPr>
        </p:nvSpPr>
        <p:spPr>
          <a:xfrm>
            <a:off x="1371600" y="1143000"/>
            <a:ext cx="4114800" cy="3086100"/>
          </a:xfrm>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3256060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8E4750C-DF81-45B3-8877-C5C05656627F}" type="slidenum">
              <a:rPr lang="de-CH" smtClean="0"/>
              <a:t>22</a:t>
            </a:fld>
            <a:endParaRPr lang="de-CH"/>
          </a:p>
        </p:txBody>
      </p:sp>
    </p:spTree>
    <p:extLst>
      <p:ext uri="{BB962C8B-B14F-4D97-AF65-F5344CB8AC3E}">
        <p14:creationId xmlns:p14="http://schemas.microsoft.com/office/powerpoint/2010/main" val="1381655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25</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2213081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719139" y="346077"/>
            <a:ext cx="8034337" cy="911225"/>
          </a:xfrm>
        </p:spPr>
        <p:txBody>
          <a:bodyPr/>
          <a:lstStyle>
            <a:lvl1pPr algn="l" defTabSz="342900" rtl="0" eaLnBrk="0" fontAlgn="base" hangingPunct="0">
              <a:spcBef>
                <a:spcPct val="0"/>
              </a:spcBef>
              <a:spcAft>
                <a:spcPct val="0"/>
              </a:spcAft>
              <a:defRPr lang="de-CH" sz="2100" kern="1200" cap="none" spc="75" dirty="0">
                <a:solidFill>
                  <a:schemeClr val="accent3">
                    <a:lumMod val="75000"/>
                  </a:schemeClr>
                </a:solidFill>
                <a:latin typeface="Arial" charset="-52"/>
                <a:ea typeface="ヒラギノ角ゴ Pro W3" charset="0"/>
                <a:cs typeface="Geneva" charset="0"/>
              </a:defRPr>
            </a:lvl1pPr>
          </a:lstStyle>
          <a:p>
            <a:r>
              <a:rPr lang="de-DE" dirty="0"/>
              <a:t>Titelmasterformat durch Klicken bearbeiten</a:t>
            </a:r>
            <a:endParaRPr lang="de-CH" dirty="0"/>
          </a:p>
        </p:txBody>
      </p:sp>
      <p:sp>
        <p:nvSpPr>
          <p:cNvPr id="3" name="Foliennummernplatzhalter 5"/>
          <p:cNvSpPr>
            <a:spLocks noGrp="1"/>
          </p:cNvSpPr>
          <p:nvPr>
            <p:ph type="sldNum" sz="quarter" idx="10"/>
          </p:nvPr>
        </p:nvSpPr>
        <p:spPr>
          <a:ln/>
        </p:spPr>
        <p:txBody>
          <a:bodyPr/>
          <a:lstStyle>
            <a:lvl1pPr>
              <a:defRPr/>
            </a:lvl1pPr>
          </a:lstStyle>
          <a:p>
            <a:pPr>
              <a:defRPr/>
            </a:pPr>
            <a:fld id="{65C0C319-76FA-4E51-8690-1C54F0AC5504}" type="slidenum">
              <a:rPr lang="de-DE"/>
              <a:pPr>
                <a:defRPr/>
              </a:pPr>
              <a:t>‹N°›</a:t>
            </a:fld>
            <a:endParaRPr lang="de-DE"/>
          </a:p>
        </p:txBody>
      </p:sp>
    </p:spTree>
    <p:extLst>
      <p:ext uri="{BB962C8B-B14F-4D97-AF65-F5344CB8AC3E}">
        <p14:creationId xmlns:p14="http://schemas.microsoft.com/office/powerpoint/2010/main" val="387746648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7A9BBDC0-2CDF-4DEE-924C-721666BC6205}" type="datetimeFigureOut">
              <a:rPr lang="de-CH" smtClean="0"/>
              <a:t>28.11.2022</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2174685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7A9BBDC0-2CDF-4DEE-924C-721666BC6205}" type="datetimeFigureOut">
              <a:rPr lang="de-CH" smtClean="0"/>
              <a:t>28.11.2022</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942482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7A9BBDC0-2CDF-4DEE-924C-721666BC6205}" type="datetimeFigureOut">
              <a:rPr lang="de-CH" smtClean="0"/>
              <a:t>28.11.2022</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3335899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7A9BBDC0-2CDF-4DEE-924C-721666BC6205}" type="datetimeFigureOut">
              <a:rPr lang="de-CH" smtClean="0"/>
              <a:t>28.11.2022</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2766723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BBDC0-2CDF-4DEE-924C-721666BC6205}" type="datetimeFigureOut">
              <a:rPr lang="de-CH" smtClean="0"/>
              <a:t>28.11.2022</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924321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7A9BBDC0-2CDF-4DEE-924C-721666BC6205}" type="datetimeFigureOut">
              <a:rPr lang="de-CH" smtClean="0"/>
              <a:t>28.11.2022</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2890143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7A9BBDC0-2CDF-4DEE-924C-721666BC6205}" type="datetimeFigureOut">
              <a:rPr lang="de-CH" smtClean="0"/>
              <a:t>28.11.2022</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4143201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A9BBDC0-2CDF-4DEE-924C-721666BC6205}" type="datetimeFigureOut">
              <a:rPr lang="de-CH" smtClean="0"/>
              <a:t>28.11.2022</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714907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A9BBDC0-2CDF-4DEE-924C-721666BC6205}" type="datetimeFigureOut">
              <a:rPr lang="de-CH" smtClean="0"/>
              <a:t>28.11.2022</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2878293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19139" y="428625"/>
            <a:ext cx="8043862" cy="1087439"/>
          </a:xfrm>
        </p:spPr>
        <p:txBody>
          <a:bodyPr/>
          <a:lstStyle>
            <a:lvl1pPr algn="l" defTabSz="457200" rtl="0" eaLnBrk="0" fontAlgn="base" hangingPunct="0">
              <a:spcBef>
                <a:spcPct val="0"/>
              </a:spcBef>
              <a:spcAft>
                <a:spcPct val="0"/>
              </a:spcAft>
              <a:defRPr lang="de-CH" sz="2800" kern="1200" cap="none" spc="100" dirty="0">
                <a:solidFill>
                  <a:schemeClr val="accent3">
                    <a:lumMod val="75000"/>
                  </a:schemeClr>
                </a:solidFill>
                <a:latin typeface="Arial" charset="-52"/>
                <a:ea typeface="ヒラギノ角ゴ Pro W3" charset="0"/>
                <a:cs typeface="Geneva" charset="0"/>
              </a:defRPr>
            </a:lvl1pPr>
          </a:lstStyle>
          <a:p>
            <a:r>
              <a:rPr lang="de-DE" dirty="0"/>
              <a:t>Titelmasterformat durch Klicken bearbeiten</a:t>
            </a:r>
            <a:endParaRPr lang="de-CH" dirty="0"/>
          </a:p>
        </p:txBody>
      </p:sp>
      <p:sp>
        <p:nvSpPr>
          <p:cNvPr id="3" name="Textplatzhalter 2"/>
          <p:cNvSpPr>
            <a:spLocks noGrp="1"/>
          </p:cNvSpPr>
          <p:nvPr>
            <p:ph type="body" sz="half" idx="1"/>
          </p:nvPr>
        </p:nvSpPr>
        <p:spPr>
          <a:xfrm>
            <a:off x="719138" y="1749424"/>
            <a:ext cx="3944937" cy="44227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Inhaltsplatzhalter 3"/>
          <p:cNvSpPr>
            <a:spLocks noGrp="1"/>
          </p:cNvSpPr>
          <p:nvPr>
            <p:ph sz="half" idx="2"/>
          </p:nvPr>
        </p:nvSpPr>
        <p:spPr>
          <a:xfrm>
            <a:off x="4816475" y="1749424"/>
            <a:ext cx="3946525" cy="44227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Foliennummernplatzhalter 5"/>
          <p:cNvSpPr>
            <a:spLocks noGrp="1"/>
          </p:cNvSpPr>
          <p:nvPr>
            <p:ph type="sldNum" sz="quarter" idx="10"/>
          </p:nvPr>
        </p:nvSpPr>
        <p:spPr>
          <a:ln/>
        </p:spPr>
        <p:txBody>
          <a:bodyPr/>
          <a:lstStyle>
            <a:lvl1pPr>
              <a:defRPr sz="1050"/>
            </a:lvl1pPr>
          </a:lstStyle>
          <a:p>
            <a:pPr>
              <a:defRPr/>
            </a:pPr>
            <a:fld id="{944A44AE-5750-4B9E-B1B6-F14EC1973CDA}" type="slidenum">
              <a:rPr lang="de-DE" smtClean="0"/>
              <a:pPr>
                <a:defRPr/>
              </a:pPr>
              <a:t>‹N°›</a:t>
            </a:fld>
            <a:endParaRPr lang="de-DE" dirty="0"/>
          </a:p>
        </p:txBody>
      </p:sp>
    </p:spTree>
    <p:extLst>
      <p:ext uri="{BB962C8B-B14F-4D97-AF65-F5344CB8AC3E}">
        <p14:creationId xmlns:p14="http://schemas.microsoft.com/office/powerpoint/2010/main" val="124463694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19139" y="428625"/>
            <a:ext cx="8043862" cy="1087439"/>
          </a:xfrm>
        </p:spPr>
        <p:txBody>
          <a:bodyPr/>
          <a:lstStyle>
            <a:lvl1pPr algn="l" defTabSz="342900" rtl="0" eaLnBrk="0" fontAlgn="base" hangingPunct="0">
              <a:spcBef>
                <a:spcPct val="0"/>
              </a:spcBef>
              <a:spcAft>
                <a:spcPct val="0"/>
              </a:spcAft>
              <a:defRPr lang="de-CH" sz="2100" kern="1200" cap="none" spc="75" dirty="0">
                <a:solidFill>
                  <a:schemeClr val="accent3">
                    <a:lumMod val="75000"/>
                  </a:schemeClr>
                </a:solidFill>
                <a:latin typeface="Arial" charset="-52"/>
                <a:ea typeface="ヒラギノ角ゴ Pro W3" charset="0"/>
                <a:cs typeface="Geneva" charset="0"/>
              </a:defRPr>
            </a:lvl1pPr>
          </a:lstStyle>
          <a:p>
            <a:r>
              <a:rPr lang="de-DE" dirty="0"/>
              <a:t>Titelmasterformat durch Klicken bearbeiten</a:t>
            </a:r>
            <a:endParaRPr lang="de-CH" dirty="0"/>
          </a:p>
        </p:txBody>
      </p:sp>
      <p:sp>
        <p:nvSpPr>
          <p:cNvPr id="3" name="Textplatzhalter 2"/>
          <p:cNvSpPr>
            <a:spLocks noGrp="1"/>
          </p:cNvSpPr>
          <p:nvPr>
            <p:ph type="body" sz="half" idx="1"/>
          </p:nvPr>
        </p:nvSpPr>
        <p:spPr>
          <a:xfrm>
            <a:off x="719138" y="1749426"/>
            <a:ext cx="3944937" cy="44227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Inhaltsplatzhalter 3"/>
          <p:cNvSpPr>
            <a:spLocks noGrp="1"/>
          </p:cNvSpPr>
          <p:nvPr>
            <p:ph sz="half" idx="2"/>
          </p:nvPr>
        </p:nvSpPr>
        <p:spPr>
          <a:xfrm>
            <a:off x="4816476" y="1749426"/>
            <a:ext cx="3946525" cy="44227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Foliennummernplatzhalter 5"/>
          <p:cNvSpPr>
            <a:spLocks noGrp="1"/>
          </p:cNvSpPr>
          <p:nvPr>
            <p:ph type="sldNum" sz="quarter" idx="10"/>
          </p:nvPr>
        </p:nvSpPr>
        <p:spPr>
          <a:ln/>
        </p:spPr>
        <p:txBody>
          <a:bodyPr/>
          <a:lstStyle>
            <a:lvl1pPr>
              <a:defRPr sz="788"/>
            </a:lvl1pPr>
          </a:lstStyle>
          <a:p>
            <a:pPr>
              <a:defRPr/>
            </a:pPr>
            <a:fld id="{944A44AE-5750-4B9E-B1B6-F14EC1973CDA}" type="slidenum">
              <a:rPr lang="de-DE" smtClean="0"/>
              <a:pPr>
                <a:defRPr/>
              </a:pPr>
              <a:t>‹N°›</a:t>
            </a:fld>
            <a:endParaRPr lang="de-DE" dirty="0"/>
          </a:p>
        </p:txBody>
      </p:sp>
    </p:spTree>
    <p:extLst>
      <p:ext uri="{BB962C8B-B14F-4D97-AF65-F5344CB8AC3E}">
        <p14:creationId xmlns:p14="http://schemas.microsoft.com/office/powerpoint/2010/main" val="2608642652"/>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719138" y="346075"/>
            <a:ext cx="8034337" cy="911225"/>
          </a:xfrm>
        </p:spPr>
        <p:txBody>
          <a:bodyPr/>
          <a:lstStyle>
            <a:lvl1pPr algn="l" defTabSz="457200" rtl="0" eaLnBrk="0" fontAlgn="base" hangingPunct="0">
              <a:spcBef>
                <a:spcPct val="0"/>
              </a:spcBef>
              <a:spcAft>
                <a:spcPct val="0"/>
              </a:spcAft>
              <a:defRPr lang="de-CH" sz="2800" kern="1200" cap="none" spc="100" dirty="0">
                <a:solidFill>
                  <a:schemeClr val="accent3">
                    <a:lumMod val="75000"/>
                  </a:schemeClr>
                </a:solidFill>
                <a:latin typeface="Arial" charset="-52"/>
                <a:ea typeface="ヒラギノ角ゴ Pro W3" charset="0"/>
                <a:cs typeface="Geneva" charset="0"/>
              </a:defRPr>
            </a:lvl1pPr>
          </a:lstStyle>
          <a:p>
            <a:r>
              <a:rPr lang="de-DE" dirty="0"/>
              <a:t>Titelmasterformat durch Klicken bearbeiten</a:t>
            </a:r>
            <a:endParaRPr lang="de-CH" dirty="0"/>
          </a:p>
        </p:txBody>
      </p:sp>
      <p:sp>
        <p:nvSpPr>
          <p:cNvPr id="3" name="Foliennummernplatzhalter 5"/>
          <p:cNvSpPr>
            <a:spLocks noGrp="1"/>
          </p:cNvSpPr>
          <p:nvPr>
            <p:ph type="sldNum" sz="quarter" idx="10"/>
          </p:nvPr>
        </p:nvSpPr>
        <p:spPr>
          <a:ln/>
        </p:spPr>
        <p:txBody>
          <a:bodyPr/>
          <a:lstStyle>
            <a:lvl1pPr>
              <a:defRPr/>
            </a:lvl1pPr>
          </a:lstStyle>
          <a:p>
            <a:pPr>
              <a:defRPr/>
            </a:pPr>
            <a:fld id="{65C0C319-76FA-4E51-8690-1C54F0AC5504}" type="slidenum">
              <a:rPr lang="de-DE"/>
              <a:pPr>
                <a:defRPr/>
              </a:pPr>
              <a:t>‹N°›</a:t>
            </a:fld>
            <a:endParaRPr lang="de-DE"/>
          </a:p>
        </p:txBody>
      </p:sp>
    </p:spTree>
    <p:extLst>
      <p:ext uri="{BB962C8B-B14F-4D97-AF65-F5344CB8AC3E}">
        <p14:creationId xmlns:p14="http://schemas.microsoft.com/office/powerpoint/2010/main" val="670265625"/>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19139" y="428625"/>
            <a:ext cx="8043862" cy="1087439"/>
          </a:xfrm>
        </p:spPr>
        <p:txBody>
          <a:bodyPr/>
          <a:lstStyle>
            <a:lvl1pPr algn="l" defTabSz="457200" rtl="0" eaLnBrk="0" fontAlgn="base" hangingPunct="0">
              <a:spcBef>
                <a:spcPct val="0"/>
              </a:spcBef>
              <a:spcAft>
                <a:spcPct val="0"/>
              </a:spcAft>
              <a:defRPr lang="de-CH" sz="2800" kern="1200" cap="none" spc="100" dirty="0">
                <a:solidFill>
                  <a:schemeClr val="accent3">
                    <a:lumMod val="75000"/>
                  </a:schemeClr>
                </a:solidFill>
                <a:latin typeface="Arial" charset="-52"/>
                <a:ea typeface="ヒラギノ角ゴ Pro W3" charset="0"/>
                <a:cs typeface="Geneva" charset="0"/>
              </a:defRPr>
            </a:lvl1pPr>
          </a:lstStyle>
          <a:p>
            <a:r>
              <a:rPr lang="de-DE" dirty="0"/>
              <a:t>Titelmasterformat durch Klicken bearbeiten</a:t>
            </a:r>
            <a:endParaRPr lang="de-CH" dirty="0"/>
          </a:p>
        </p:txBody>
      </p:sp>
      <p:sp>
        <p:nvSpPr>
          <p:cNvPr id="3" name="Textplatzhalter 2"/>
          <p:cNvSpPr>
            <a:spLocks noGrp="1"/>
          </p:cNvSpPr>
          <p:nvPr>
            <p:ph type="body" sz="half" idx="1"/>
          </p:nvPr>
        </p:nvSpPr>
        <p:spPr>
          <a:xfrm>
            <a:off x="719138" y="1749424"/>
            <a:ext cx="3944937" cy="44227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Inhaltsplatzhalter 3"/>
          <p:cNvSpPr>
            <a:spLocks noGrp="1"/>
          </p:cNvSpPr>
          <p:nvPr>
            <p:ph sz="half" idx="2"/>
          </p:nvPr>
        </p:nvSpPr>
        <p:spPr>
          <a:xfrm>
            <a:off x="4816475" y="1749424"/>
            <a:ext cx="3946525" cy="44227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Foliennummernplatzhalter 5"/>
          <p:cNvSpPr>
            <a:spLocks noGrp="1"/>
          </p:cNvSpPr>
          <p:nvPr>
            <p:ph type="sldNum" sz="quarter" idx="10"/>
          </p:nvPr>
        </p:nvSpPr>
        <p:spPr>
          <a:ln/>
        </p:spPr>
        <p:txBody>
          <a:bodyPr/>
          <a:lstStyle>
            <a:lvl1pPr>
              <a:defRPr sz="1050"/>
            </a:lvl1pPr>
          </a:lstStyle>
          <a:p>
            <a:pPr>
              <a:defRPr/>
            </a:pPr>
            <a:fld id="{944A44AE-5750-4B9E-B1B6-F14EC1973CDA}" type="slidenum">
              <a:rPr lang="de-DE" smtClean="0"/>
              <a:pPr>
                <a:defRPr/>
              </a:pPr>
              <a:t>‹N°›</a:t>
            </a:fld>
            <a:endParaRPr lang="de-DE" dirty="0"/>
          </a:p>
        </p:txBody>
      </p:sp>
    </p:spTree>
    <p:extLst>
      <p:ext uri="{BB962C8B-B14F-4D97-AF65-F5344CB8AC3E}">
        <p14:creationId xmlns:p14="http://schemas.microsoft.com/office/powerpoint/2010/main" val="3873421773"/>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5" name="Titel 1"/>
          <p:cNvSpPr txBox="1">
            <a:spLocks/>
          </p:cNvSpPr>
          <p:nvPr userDrawn="1"/>
        </p:nvSpPr>
        <p:spPr bwMode="auto">
          <a:xfrm>
            <a:off x="719138" y="346075"/>
            <a:ext cx="8034337" cy="911225"/>
          </a:xfrm>
          <a:prstGeom prst="rect">
            <a:avLst/>
          </a:prstGeom>
          <a:noFill/>
          <a:ln w="9525">
            <a:noFill/>
            <a:miter lim="800000"/>
            <a:headEnd/>
            <a:tailEnd/>
          </a:ln>
        </p:spPr>
        <p:txBody>
          <a:bodyPr lIns="144000" tIns="0" rIns="576000" bIns="0"/>
          <a:lstStyle>
            <a:lvl1pPr algn="l" defTabSz="457200" rtl="0" eaLnBrk="0" fontAlgn="base" hangingPunct="0">
              <a:spcBef>
                <a:spcPct val="0"/>
              </a:spcBef>
              <a:spcAft>
                <a:spcPct val="0"/>
              </a:spcAft>
              <a:defRPr sz="2400" kern="1200" cap="all" spc="100">
                <a:solidFill>
                  <a:srgbClr val="8C8E8E"/>
                </a:solidFill>
                <a:latin typeface="Arial" charset="-52"/>
                <a:ea typeface="Geneva" pitchFamily="-111" charset="-128"/>
                <a:cs typeface="Geneva" charset="0"/>
              </a:defRPr>
            </a:lvl1pPr>
            <a:lvl2pPr algn="l" defTabSz="457200" rtl="0" eaLnBrk="0" fontAlgn="base" hangingPunct="0">
              <a:spcBef>
                <a:spcPct val="0"/>
              </a:spcBef>
              <a:spcAft>
                <a:spcPct val="0"/>
              </a:spcAft>
              <a:defRPr sz="2400">
                <a:solidFill>
                  <a:srgbClr val="808080"/>
                </a:solidFill>
                <a:latin typeface="Arial" charset="-52"/>
                <a:ea typeface="Geneva" pitchFamily="-111" charset="-128"/>
                <a:cs typeface="Geneva" charset="0"/>
              </a:defRPr>
            </a:lvl2pPr>
            <a:lvl3pPr algn="l" defTabSz="457200" rtl="0" eaLnBrk="0" fontAlgn="base" hangingPunct="0">
              <a:spcBef>
                <a:spcPct val="0"/>
              </a:spcBef>
              <a:spcAft>
                <a:spcPct val="0"/>
              </a:spcAft>
              <a:defRPr sz="2400">
                <a:solidFill>
                  <a:srgbClr val="808080"/>
                </a:solidFill>
                <a:latin typeface="Arial" charset="-52"/>
                <a:ea typeface="Geneva" pitchFamily="-111" charset="-128"/>
                <a:cs typeface="Geneva" charset="0"/>
              </a:defRPr>
            </a:lvl3pPr>
            <a:lvl4pPr algn="l" defTabSz="457200" rtl="0" eaLnBrk="0" fontAlgn="base" hangingPunct="0">
              <a:spcBef>
                <a:spcPct val="0"/>
              </a:spcBef>
              <a:spcAft>
                <a:spcPct val="0"/>
              </a:spcAft>
              <a:defRPr sz="2400">
                <a:solidFill>
                  <a:srgbClr val="808080"/>
                </a:solidFill>
                <a:latin typeface="Arial" charset="-52"/>
                <a:ea typeface="Geneva" pitchFamily="-111" charset="-128"/>
                <a:cs typeface="Geneva" charset="0"/>
              </a:defRPr>
            </a:lvl4pPr>
            <a:lvl5pPr algn="l" defTabSz="457200" rtl="0" eaLnBrk="0" fontAlgn="base" hangingPunct="0">
              <a:spcBef>
                <a:spcPct val="0"/>
              </a:spcBef>
              <a:spcAft>
                <a:spcPct val="0"/>
              </a:spcAft>
              <a:defRPr sz="2400">
                <a:solidFill>
                  <a:srgbClr val="808080"/>
                </a:solidFill>
                <a:latin typeface="Arial" charset="-52"/>
                <a:ea typeface="Geneva" pitchFamily="-111" charset="-128"/>
                <a:cs typeface="Geneva" charset="0"/>
              </a:defRPr>
            </a:lvl5pPr>
            <a:lvl6pPr marL="457200" algn="ctr" defTabSz="457200" rtl="0" fontAlgn="base">
              <a:spcBef>
                <a:spcPct val="0"/>
              </a:spcBef>
              <a:spcAft>
                <a:spcPct val="0"/>
              </a:spcAft>
              <a:defRPr sz="4400">
                <a:solidFill>
                  <a:schemeClr val="tx1"/>
                </a:solidFill>
                <a:latin typeface="B Frutiger Bold" pitchFamily="-111" charset="0"/>
                <a:ea typeface="Geneva" pitchFamily="-111" charset="-128"/>
              </a:defRPr>
            </a:lvl6pPr>
            <a:lvl7pPr marL="914400" algn="ctr" defTabSz="457200" rtl="0" fontAlgn="base">
              <a:spcBef>
                <a:spcPct val="0"/>
              </a:spcBef>
              <a:spcAft>
                <a:spcPct val="0"/>
              </a:spcAft>
              <a:defRPr sz="4400">
                <a:solidFill>
                  <a:schemeClr val="tx1"/>
                </a:solidFill>
                <a:latin typeface="B Frutiger Bold" pitchFamily="-111" charset="0"/>
                <a:ea typeface="Geneva" pitchFamily="-111" charset="-128"/>
              </a:defRPr>
            </a:lvl7pPr>
            <a:lvl8pPr marL="1371600" algn="ctr" defTabSz="457200" rtl="0" fontAlgn="base">
              <a:spcBef>
                <a:spcPct val="0"/>
              </a:spcBef>
              <a:spcAft>
                <a:spcPct val="0"/>
              </a:spcAft>
              <a:defRPr sz="4400">
                <a:solidFill>
                  <a:schemeClr val="tx1"/>
                </a:solidFill>
                <a:latin typeface="B Frutiger Bold" pitchFamily="-111" charset="0"/>
                <a:ea typeface="Geneva" pitchFamily="-111" charset="-128"/>
              </a:defRPr>
            </a:lvl8pPr>
            <a:lvl9pPr marL="1828800" algn="ctr" defTabSz="457200" rtl="0" fontAlgn="base">
              <a:spcBef>
                <a:spcPct val="0"/>
              </a:spcBef>
              <a:spcAft>
                <a:spcPct val="0"/>
              </a:spcAft>
              <a:defRPr sz="4400">
                <a:solidFill>
                  <a:schemeClr val="tx1"/>
                </a:solidFill>
                <a:latin typeface="B Frutiger Bold" pitchFamily="-111" charset="0"/>
                <a:ea typeface="Geneva" pitchFamily="-111" charset="-128"/>
              </a:defRPr>
            </a:lvl9pPr>
          </a:lstStyle>
          <a:p>
            <a:pPr algn="l" defTabSz="457200" rtl="0" eaLnBrk="0" fontAlgn="base" hangingPunct="0">
              <a:spcBef>
                <a:spcPct val="0"/>
              </a:spcBef>
              <a:spcAft>
                <a:spcPct val="0"/>
              </a:spcAft>
              <a:defRPr/>
            </a:pPr>
            <a:r>
              <a:rPr lang="de-DE" sz="2800" kern="1200" cap="none" spc="100" dirty="0">
                <a:solidFill>
                  <a:schemeClr val="accent3">
                    <a:lumMod val="75000"/>
                  </a:schemeClr>
                </a:solidFill>
                <a:latin typeface="Arial" charset="-52"/>
                <a:ea typeface="ヒラギノ角ゴ Pro W3" charset="0"/>
                <a:cs typeface="Geneva" charset="0"/>
              </a:rPr>
              <a:t>Titelmasterformat durch Klicken bearbeiten</a:t>
            </a:r>
            <a:endParaRPr lang="de-CH" sz="2800" kern="1200" cap="none" spc="100" dirty="0">
              <a:solidFill>
                <a:schemeClr val="accent3">
                  <a:lumMod val="75000"/>
                </a:schemeClr>
              </a:solidFill>
              <a:latin typeface="Arial" charset="-52"/>
              <a:ea typeface="ヒラギノ角ゴ Pro W3" charset="0"/>
              <a:cs typeface="Geneva" charset="0"/>
            </a:endParaRPr>
          </a:p>
        </p:txBody>
      </p:sp>
      <p:sp>
        <p:nvSpPr>
          <p:cNvPr id="3" name="Inhaltsplatzhalter 2"/>
          <p:cNvSpPr>
            <a:spLocks noGrp="1"/>
          </p:cNvSpPr>
          <p:nvPr>
            <p:ph sz="half" idx="1"/>
          </p:nvPr>
        </p:nvSpPr>
        <p:spPr>
          <a:xfrm>
            <a:off x="719138" y="1438275"/>
            <a:ext cx="3944937" cy="429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Inhaltsplatzhalter 3"/>
          <p:cNvSpPr>
            <a:spLocks noGrp="1"/>
          </p:cNvSpPr>
          <p:nvPr>
            <p:ph sz="half" idx="2"/>
          </p:nvPr>
        </p:nvSpPr>
        <p:spPr>
          <a:xfrm>
            <a:off x="4816475" y="1438275"/>
            <a:ext cx="3946525" cy="429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oliennummernplatzhalter 5"/>
          <p:cNvSpPr>
            <a:spLocks noGrp="1"/>
          </p:cNvSpPr>
          <p:nvPr>
            <p:ph type="sldNum" sz="quarter" idx="10"/>
          </p:nvPr>
        </p:nvSpPr>
        <p:spPr/>
        <p:txBody>
          <a:bodyPr/>
          <a:lstStyle>
            <a:lvl1pPr>
              <a:defRPr/>
            </a:lvl1pPr>
          </a:lstStyle>
          <a:p>
            <a:pPr>
              <a:defRPr/>
            </a:pPr>
            <a:fld id="{9088F416-1C11-4249-89E0-507B7EDDB948}" type="slidenum">
              <a:rPr lang="de-DE"/>
              <a:pPr>
                <a:defRPr/>
              </a:pPr>
              <a:t>‹N°›</a:t>
            </a:fld>
            <a:endParaRPr lang="de-DE"/>
          </a:p>
        </p:txBody>
      </p:sp>
    </p:spTree>
    <p:extLst>
      <p:ext uri="{BB962C8B-B14F-4D97-AF65-F5344CB8AC3E}">
        <p14:creationId xmlns:p14="http://schemas.microsoft.com/office/powerpoint/2010/main" val="197651340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719138" y="1400174"/>
            <a:ext cx="8043862" cy="4867275"/>
          </a:xfrm>
        </p:spPr>
        <p:txBody>
          <a:bodyPr/>
          <a:lstStyle>
            <a:lvl1pPr marL="292100" indent="-292100">
              <a:buFont typeface="Arial" pitchFamily="34" charset="0"/>
              <a:buChar char="•"/>
              <a:defRPr sz="1800"/>
            </a:lvl1pPr>
            <a:lvl2pPr marL="762000" indent="-279400">
              <a:buFont typeface="Arial" pitchFamily="34" charset="0"/>
              <a:buChar char="•"/>
              <a:defRPr/>
            </a:lvl2pPr>
            <a:lvl3pPr marL="1244600" indent="-292100">
              <a:buFont typeface="Arial" pitchFamily="34" charset="0"/>
              <a:buChar char="•"/>
              <a:defRPr/>
            </a:lvl3pPr>
            <a:lvl4pPr marL="1714500" indent="-279400">
              <a:buFont typeface="Arial" pitchFamily="34" charset="0"/>
              <a:buChar char="•"/>
              <a:defRPr/>
            </a:lvl4pPr>
            <a:lvl5pPr marL="2197100" indent="-292100">
              <a:buFont typeface="Arial" pitchFamily="34" charset="0"/>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Titel 1"/>
          <p:cNvSpPr>
            <a:spLocks noGrp="1"/>
          </p:cNvSpPr>
          <p:nvPr>
            <p:ph type="title"/>
          </p:nvPr>
        </p:nvSpPr>
        <p:spPr>
          <a:xfrm>
            <a:off x="738188" y="336550"/>
            <a:ext cx="8034337" cy="911225"/>
          </a:xfrm>
        </p:spPr>
        <p:txBody>
          <a:bodyPr/>
          <a:lstStyle>
            <a:lvl1pPr algn="l" defTabSz="457200" rtl="0" eaLnBrk="0" fontAlgn="base" hangingPunct="0">
              <a:spcBef>
                <a:spcPct val="0"/>
              </a:spcBef>
              <a:spcAft>
                <a:spcPct val="0"/>
              </a:spcAft>
              <a:defRPr lang="de-CH" sz="2800" kern="1200" cap="none" spc="100" dirty="0">
                <a:solidFill>
                  <a:schemeClr val="accent3">
                    <a:lumMod val="75000"/>
                  </a:schemeClr>
                </a:solidFill>
                <a:latin typeface="Arial" charset="-52"/>
                <a:ea typeface="ヒラギノ角ゴ Pro W3" charset="0"/>
                <a:cs typeface="Geneva" charset="0"/>
              </a:defRPr>
            </a:lvl1pPr>
          </a:lstStyle>
          <a:p>
            <a:r>
              <a:rPr lang="de-DE" dirty="0"/>
              <a:t>Titelmasterformat durch Klicken bearbeiten</a:t>
            </a:r>
            <a:endParaRPr lang="de-CH" dirty="0"/>
          </a:p>
        </p:txBody>
      </p:sp>
      <p:sp>
        <p:nvSpPr>
          <p:cNvPr id="4" name="Foliennummernplatzhalter 5"/>
          <p:cNvSpPr>
            <a:spLocks noGrp="1"/>
          </p:cNvSpPr>
          <p:nvPr>
            <p:ph type="sldNum" sz="quarter" idx="10"/>
          </p:nvPr>
        </p:nvSpPr>
        <p:spPr>
          <a:ln/>
        </p:spPr>
        <p:txBody>
          <a:bodyPr/>
          <a:lstStyle>
            <a:lvl1pPr>
              <a:defRPr/>
            </a:lvl1pPr>
          </a:lstStyle>
          <a:p>
            <a:pPr>
              <a:defRPr/>
            </a:pPr>
            <a:fld id="{47BBD7EE-43BD-4A30-92A5-0BB5D61E2C50}" type="slidenum">
              <a:rPr lang="de-DE"/>
              <a:pPr>
                <a:defRPr/>
              </a:pPr>
              <a:t>‹N°›</a:t>
            </a:fld>
            <a:endParaRPr lang="de-DE"/>
          </a:p>
        </p:txBody>
      </p:sp>
    </p:spTree>
    <p:extLst>
      <p:ext uri="{BB962C8B-B14F-4D97-AF65-F5344CB8AC3E}">
        <p14:creationId xmlns:p14="http://schemas.microsoft.com/office/powerpoint/2010/main" val="1476757678"/>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elfolie">
    <p:bg>
      <p:bgPr>
        <a:solidFill>
          <a:schemeClr val="bg1"/>
        </a:solidFill>
        <a:effectLst/>
      </p:bgPr>
    </p:bg>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a:xfrm>
            <a:off x="303213" y="6477000"/>
            <a:ext cx="415925" cy="381000"/>
          </a:xfrm>
        </p:spPr>
        <p:txBody>
          <a:bodyPr/>
          <a:lstStyle>
            <a:lvl1pPr>
              <a:defRPr sz="1050"/>
            </a:lvl1pPr>
          </a:lstStyle>
          <a:p>
            <a:pPr>
              <a:defRPr/>
            </a:pPr>
            <a:fld id="{F911C808-8874-42CF-8AF7-C6ABFB956304}" type="slidenum">
              <a:rPr lang="de-DE" smtClean="0"/>
              <a:pPr>
                <a:defRPr/>
              </a:pPr>
              <a:t>‹N°›</a:t>
            </a:fld>
            <a:endParaRPr lang="de-DE" dirty="0"/>
          </a:p>
        </p:txBody>
      </p:sp>
    </p:spTree>
    <p:extLst>
      <p:ext uri="{BB962C8B-B14F-4D97-AF65-F5344CB8AC3E}">
        <p14:creationId xmlns:p14="http://schemas.microsoft.com/office/powerpoint/2010/main" val="2492269280"/>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p:txBody>
          <a:bodyPr/>
          <a:lstStyle>
            <a:lvl1pPr>
              <a:defRPr/>
            </a:lvl1pPr>
          </a:lstStyle>
          <a:p>
            <a:pPr>
              <a:defRPr/>
            </a:pPr>
            <a:fld id="{81D23832-A9E5-43CE-A04B-F04644C5394A}" type="slidenum">
              <a:rPr lang="de-CH" altLang="de-DE"/>
              <a:pPr>
                <a:defRPr/>
              </a:pPr>
              <a:t>‹N°›</a:t>
            </a:fld>
            <a:endParaRPr lang="de-CH" altLang="de-DE"/>
          </a:p>
        </p:txBody>
      </p:sp>
    </p:spTree>
    <p:extLst>
      <p:ext uri="{BB962C8B-B14F-4D97-AF65-F5344CB8AC3E}">
        <p14:creationId xmlns:p14="http://schemas.microsoft.com/office/powerpoint/2010/main" val="711306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DC9A854D-14C5-4D1C-B4F8-966A88DFC896}" type="datetimeFigureOut">
              <a:rPr lang="de-CH" smtClean="0"/>
              <a:t>28.11.2022</a:t>
            </a:fld>
            <a:endParaRPr lang="de-CH"/>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CH"/>
          </a:p>
        </p:txBody>
      </p:sp>
      <p:sp>
        <p:nvSpPr>
          <p:cNvPr id="6" name="Foliennummernplatzhalter 5"/>
          <p:cNvSpPr>
            <a:spLocks noGrp="1"/>
          </p:cNvSpPr>
          <p:nvPr>
            <p:ph type="sldNum" sz="quarter" idx="12"/>
          </p:nvPr>
        </p:nvSpPr>
        <p:spPr/>
        <p:txBody>
          <a:bodyPr/>
          <a:lstStyle/>
          <a:p>
            <a:fld id="{DB16D4FE-99BB-410C-985A-6024286A2C8D}" type="slidenum">
              <a:rPr lang="de-CH" smtClean="0"/>
              <a:t>‹N°›</a:t>
            </a:fld>
            <a:endParaRPr lang="de-CH"/>
          </a:p>
        </p:txBody>
      </p:sp>
    </p:spTree>
    <p:extLst>
      <p:ext uri="{BB962C8B-B14F-4D97-AF65-F5344CB8AC3E}">
        <p14:creationId xmlns:p14="http://schemas.microsoft.com/office/powerpoint/2010/main" val="644847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738360" y="336600"/>
            <a:ext cx="8034120" cy="910800"/>
          </a:xfrm>
          <a:prstGeom prst="rect">
            <a:avLst/>
          </a:prstGeom>
        </p:spPr>
        <p:txBody>
          <a:bodyPr lIns="0" tIns="0" rIns="0" bIns="0" anchor="ctr">
            <a:noAutofit/>
          </a:bodyPr>
          <a:lstStyle/>
          <a:p>
            <a:pPr algn="ctr"/>
            <a:endParaRPr lang="de-DE" sz="2400" b="0" strike="noStrike" spc="-1">
              <a:solidFill>
                <a:srgbClr val="000000"/>
              </a:solidFill>
              <a:latin typeface="Arial"/>
            </a:endParaRPr>
          </a:p>
        </p:txBody>
      </p:sp>
      <p:sp>
        <p:nvSpPr>
          <p:cNvPr id="8" name="PlaceHolder 2"/>
          <p:cNvSpPr>
            <a:spLocks noGrp="1"/>
          </p:cNvSpPr>
          <p:nvPr>
            <p:ph type="body"/>
          </p:nvPr>
        </p:nvSpPr>
        <p:spPr>
          <a:xfrm>
            <a:off x="719280" y="1400040"/>
            <a:ext cx="8043480" cy="4866840"/>
          </a:xfrm>
          <a:prstGeom prst="rect">
            <a:avLst/>
          </a:prstGeom>
        </p:spPr>
        <p:txBody>
          <a:bodyPr lIns="0" tIns="0" rIns="0" bIns="0">
            <a:normAutofit/>
          </a:bodyPr>
          <a:lstStyle/>
          <a:p>
            <a:endParaRPr lang="de-DE" sz="1600" b="0" strike="noStrike" spc="49">
              <a:solidFill>
                <a:srgbClr val="000000"/>
              </a:solidFill>
              <a:latin typeface="Arial"/>
            </a:endParaRPr>
          </a:p>
        </p:txBody>
      </p:sp>
    </p:spTree>
    <p:extLst>
      <p:ext uri="{BB962C8B-B14F-4D97-AF65-F5344CB8AC3E}">
        <p14:creationId xmlns:p14="http://schemas.microsoft.com/office/powerpoint/2010/main" val="4092788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5" name="Titel 1"/>
          <p:cNvSpPr txBox="1">
            <a:spLocks/>
          </p:cNvSpPr>
          <p:nvPr userDrawn="1"/>
        </p:nvSpPr>
        <p:spPr bwMode="auto">
          <a:xfrm>
            <a:off x="719139" y="346077"/>
            <a:ext cx="8034337" cy="911225"/>
          </a:xfrm>
          <a:prstGeom prst="rect">
            <a:avLst/>
          </a:prstGeom>
          <a:noFill/>
          <a:ln w="9525">
            <a:noFill/>
            <a:miter lim="800000"/>
            <a:headEnd/>
            <a:tailEnd/>
          </a:ln>
        </p:spPr>
        <p:txBody>
          <a:bodyPr lIns="108000" tIns="0" rIns="432000" bIns="0"/>
          <a:lstStyle>
            <a:lvl1pPr algn="l" defTabSz="457200" rtl="0" eaLnBrk="0" fontAlgn="base" hangingPunct="0">
              <a:spcBef>
                <a:spcPct val="0"/>
              </a:spcBef>
              <a:spcAft>
                <a:spcPct val="0"/>
              </a:spcAft>
              <a:defRPr sz="2400" kern="1200" cap="all" spc="100">
                <a:solidFill>
                  <a:srgbClr val="8C8E8E"/>
                </a:solidFill>
                <a:latin typeface="Arial" charset="-52"/>
                <a:ea typeface="Geneva" pitchFamily="-111" charset="-128"/>
                <a:cs typeface="Geneva" charset="0"/>
              </a:defRPr>
            </a:lvl1pPr>
            <a:lvl2pPr algn="l" defTabSz="457200" rtl="0" eaLnBrk="0" fontAlgn="base" hangingPunct="0">
              <a:spcBef>
                <a:spcPct val="0"/>
              </a:spcBef>
              <a:spcAft>
                <a:spcPct val="0"/>
              </a:spcAft>
              <a:defRPr sz="2400">
                <a:solidFill>
                  <a:srgbClr val="808080"/>
                </a:solidFill>
                <a:latin typeface="Arial" charset="-52"/>
                <a:ea typeface="Geneva" pitchFamily="-111" charset="-128"/>
                <a:cs typeface="Geneva" charset="0"/>
              </a:defRPr>
            </a:lvl2pPr>
            <a:lvl3pPr algn="l" defTabSz="457200" rtl="0" eaLnBrk="0" fontAlgn="base" hangingPunct="0">
              <a:spcBef>
                <a:spcPct val="0"/>
              </a:spcBef>
              <a:spcAft>
                <a:spcPct val="0"/>
              </a:spcAft>
              <a:defRPr sz="2400">
                <a:solidFill>
                  <a:srgbClr val="808080"/>
                </a:solidFill>
                <a:latin typeface="Arial" charset="-52"/>
                <a:ea typeface="Geneva" pitchFamily="-111" charset="-128"/>
                <a:cs typeface="Geneva" charset="0"/>
              </a:defRPr>
            </a:lvl3pPr>
            <a:lvl4pPr algn="l" defTabSz="457200" rtl="0" eaLnBrk="0" fontAlgn="base" hangingPunct="0">
              <a:spcBef>
                <a:spcPct val="0"/>
              </a:spcBef>
              <a:spcAft>
                <a:spcPct val="0"/>
              </a:spcAft>
              <a:defRPr sz="2400">
                <a:solidFill>
                  <a:srgbClr val="808080"/>
                </a:solidFill>
                <a:latin typeface="Arial" charset="-52"/>
                <a:ea typeface="Geneva" pitchFamily="-111" charset="-128"/>
                <a:cs typeface="Geneva" charset="0"/>
              </a:defRPr>
            </a:lvl4pPr>
            <a:lvl5pPr algn="l" defTabSz="457200" rtl="0" eaLnBrk="0" fontAlgn="base" hangingPunct="0">
              <a:spcBef>
                <a:spcPct val="0"/>
              </a:spcBef>
              <a:spcAft>
                <a:spcPct val="0"/>
              </a:spcAft>
              <a:defRPr sz="2400">
                <a:solidFill>
                  <a:srgbClr val="808080"/>
                </a:solidFill>
                <a:latin typeface="Arial" charset="-52"/>
                <a:ea typeface="Geneva" pitchFamily="-111" charset="-128"/>
                <a:cs typeface="Geneva" charset="0"/>
              </a:defRPr>
            </a:lvl5pPr>
            <a:lvl6pPr marL="457200" algn="ctr" defTabSz="457200" rtl="0" fontAlgn="base">
              <a:spcBef>
                <a:spcPct val="0"/>
              </a:spcBef>
              <a:spcAft>
                <a:spcPct val="0"/>
              </a:spcAft>
              <a:defRPr sz="4400">
                <a:solidFill>
                  <a:schemeClr val="tx1"/>
                </a:solidFill>
                <a:latin typeface="B Frutiger Bold" pitchFamily="-111" charset="0"/>
                <a:ea typeface="Geneva" pitchFamily="-111" charset="-128"/>
              </a:defRPr>
            </a:lvl6pPr>
            <a:lvl7pPr marL="914400" algn="ctr" defTabSz="457200" rtl="0" fontAlgn="base">
              <a:spcBef>
                <a:spcPct val="0"/>
              </a:spcBef>
              <a:spcAft>
                <a:spcPct val="0"/>
              </a:spcAft>
              <a:defRPr sz="4400">
                <a:solidFill>
                  <a:schemeClr val="tx1"/>
                </a:solidFill>
                <a:latin typeface="B Frutiger Bold" pitchFamily="-111" charset="0"/>
                <a:ea typeface="Geneva" pitchFamily="-111" charset="-128"/>
              </a:defRPr>
            </a:lvl7pPr>
            <a:lvl8pPr marL="1371600" algn="ctr" defTabSz="457200" rtl="0" fontAlgn="base">
              <a:spcBef>
                <a:spcPct val="0"/>
              </a:spcBef>
              <a:spcAft>
                <a:spcPct val="0"/>
              </a:spcAft>
              <a:defRPr sz="4400">
                <a:solidFill>
                  <a:schemeClr val="tx1"/>
                </a:solidFill>
                <a:latin typeface="B Frutiger Bold" pitchFamily="-111" charset="0"/>
                <a:ea typeface="Geneva" pitchFamily="-111" charset="-128"/>
              </a:defRPr>
            </a:lvl8pPr>
            <a:lvl9pPr marL="1828800" algn="ctr" defTabSz="457200" rtl="0" fontAlgn="base">
              <a:spcBef>
                <a:spcPct val="0"/>
              </a:spcBef>
              <a:spcAft>
                <a:spcPct val="0"/>
              </a:spcAft>
              <a:defRPr sz="4400">
                <a:solidFill>
                  <a:schemeClr val="tx1"/>
                </a:solidFill>
                <a:latin typeface="B Frutiger Bold" pitchFamily="-111" charset="0"/>
                <a:ea typeface="Geneva" pitchFamily="-111" charset="-128"/>
              </a:defRPr>
            </a:lvl9pPr>
          </a:lstStyle>
          <a:p>
            <a:pPr algn="l" defTabSz="342900" rtl="0" eaLnBrk="0" fontAlgn="base" hangingPunct="0">
              <a:spcBef>
                <a:spcPct val="0"/>
              </a:spcBef>
              <a:spcAft>
                <a:spcPct val="0"/>
              </a:spcAft>
              <a:defRPr/>
            </a:pPr>
            <a:r>
              <a:rPr lang="de-DE" sz="2100" kern="1200" cap="none" spc="75" dirty="0">
                <a:solidFill>
                  <a:schemeClr val="accent3">
                    <a:lumMod val="75000"/>
                  </a:schemeClr>
                </a:solidFill>
                <a:latin typeface="Arial" charset="-52"/>
                <a:ea typeface="ヒラギノ角ゴ Pro W3" charset="0"/>
                <a:cs typeface="Geneva" charset="0"/>
              </a:rPr>
              <a:t>Titelmasterformat durch Klicken bearbeiten</a:t>
            </a:r>
            <a:endParaRPr lang="de-CH" sz="2100" kern="1200" cap="none" spc="75" dirty="0">
              <a:solidFill>
                <a:schemeClr val="accent3">
                  <a:lumMod val="75000"/>
                </a:schemeClr>
              </a:solidFill>
              <a:latin typeface="Arial" charset="-52"/>
              <a:ea typeface="ヒラギノ角ゴ Pro W3" charset="0"/>
              <a:cs typeface="Geneva" charset="0"/>
            </a:endParaRPr>
          </a:p>
        </p:txBody>
      </p:sp>
      <p:sp>
        <p:nvSpPr>
          <p:cNvPr id="3" name="Inhaltsplatzhalter 2"/>
          <p:cNvSpPr>
            <a:spLocks noGrp="1"/>
          </p:cNvSpPr>
          <p:nvPr>
            <p:ph sz="half" idx="1"/>
          </p:nvPr>
        </p:nvSpPr>
        <p:spPr>
          <a:xfrm>
            <a:off x="719138" y="1438275"/>
            <a:ext cx="3944937" cy="4292600"/>
          </a:xfrm>
        </p:spPr>
        <p:txBody>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Inhaltsplatzhalter 3"/>
          <p:cNvSpPr>
            <a:spLocks noGrp="1"/>
          </p:cNvSpPr>
          <p:nvPr>
            <p:ph sz="half" idx="2"/>
          </p:nvPr>
        </p:nvSpPr>
        <p:spPr>
          <a:xfrm>
            <a:off x="4816476" y="1438275"/>
            <a:ext cx="3946525" cy="4292600"/>
          </a:xfrm>
        </p:spPr>
        <p:txBody>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oliennummernplatzhalter 5"/>
          <p:cNvSpPr>
            <a:spLocks noGrp="1"/>
          </p:cNvSpPr>
          <p:nvPr>
            <p:ph type="sldNum" sz="quarter" idx="10"/>
          </p:nvPr>
        </p:nvSpPr>
        <p:spPr/>
        <p:txBody>
          <a:bodyPr/>
          <a:lstStyle>
            <a:lvl1pPr>
              <a:defRPr/>
            </a:lvl1pPr>
          </a:lstStyle>
          <a:p>
            <a:pPr>
              <a:defRPr/>
            </a:pPr>
            <a:fld id="{9088F416-1C11-4249-89E0-507B7EDDB948}" type="slidenum">
              <a:rPr lang="de-DE"/>
              <a:pPr>
                <a:defRPr/>
              </a:pPr>
              <a:t>‹N°›</a:t>
            </a:fld>
            <a:endParaRPr lang="de-DE"/>
          </a:p>
        </p:txBody>
      </p:sp>
    </p:spTree>
    <p:extLst>
      <p:ext uri="{BB962C8B-B14F-4D97-AF65-F5344CB8AC3E}">
        <p14:creationId xmlns:p14="http://schemas.microsoft.com/office/powerpoint/2010/main" val="197307394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719139" y="1400176"/>
            <a:ext cx="8043862" cy="4867275"/>
          </a:xfrm>
        </p:spPr>
        <p:txBody>
          <a:bodyPr/>
          <a:lstStyle>
            <a:lvl1pPr marL="219075" indent="-219075">
              <a:buFont typeface="Arial" pitchFamily="34" charset="0"/>
              <a:buChar char="•"/>
              <a:defRPr sz="1350"/>
            </a:lvl1pPr>
            <a:lvl2pPr marL="571500" indent="-209550">
              <a:buFont typeface="Arial" pitchFamily="34" charset="0"/>
              <a:buChar char="•"/>
              <a:defRPr/>
            </a:lvl2pPr>
            <a:lvl3pPr marL="933450" indent="-219075">
              <a:buFont typeface="Arial" pitchFamily="34" charset="0"/>
              <a:buChar char="•"/>
              <a:defRPr/>
            </a:lvl3pPr>
            <a:lvl4pPr marL="1285875" indent="-209550">
              <a:buFont typeface="Arial" pitchFamily="34" charset="0"/>
              <a:buChar char="•"/>
              <a:defRPr/>
            </a:lvl4pPr>
            <a:lvl5pPr marL="1647825" indent="-219075">
              <a:buFont typeface="Arial" pitchFamily="34" charset="0"/>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Titel 1"/>
          <p:cNvSpPr>
            <a:spLocks noGrp="1"/>
          </p:cNvSpPr>
          <p:nvPr>
            <p:ph type="title"/>
          </p:nvPr>
        </p:nvSpPr>
        <p:spPr>
          <a:xfrm>
            <a:off x="738189" y="336552"/>
            <a:ext cx="8034337" cy="911225"/>
          </a:xfrm>
        </p:spPr>
        <p:txBody>
          <a:bodyPr/>
          <a:lstStyle>
            <a:lvl1pPr algn="l" defTabSz="342900" rtl="0" eaLnBrk="0" fontAlgn="base" hangingPunct="0">
              <a:spcBef>
                <a:spcPct val="0"/>
              </a:spcBef>
              <a:spcAft>
                <a:spcPct val="0"/>
              </a:spcAft>
              <a:defRPr lang="de-CH" sz="2100" kern="1200" cap="none" spc="75" dirty="0">
                <a:solidFill>
                  <a:schemeClr val="accent3">
                    <a:lumMod val="75000"/>
                  </a:schemeClr>
                </a:solidFill>
                <a:latin typeface="Arial" charset="-52"/>
                <a:ea typeface="ヒラギノ角ゴ Pro W3" charset="0"/>
                <a:cs typeface="Geneva" charset="0"/>
              </a:defRPr>
            </a:lvl1pPr>
          </a:lstStyle>
          <a:p>
            <a:r>
              <a:rPr lang="de-DE" dirty="0"/>
              <a:t>Titelmasterformat durch Klicken bearbeiten</a:t>
            </a:r>
            <a:endParaRPr lang="de-CH" dirty="0"/>
          </a:p>
        </p:txBody>
      </p:sp>
      <p:sp>
        <p:nvSpPr>
          <p:cNvPr id="4" name="Foliennummernplatzhalter 5"/>
          <p:cNvSpPr>
            <a:spLocks noGrp="1"/>
          </p:cNvSpPr>
          <p:nvPr>
            <p:ph type="sldNum" sz="quarter" idx="10"/>
          </p:nvPr>
        </p:nvSpPr>
        <p:spPr>
          <a:ln/>
        </p:spPr>
        <p:txBody>
          <a:bodyPr/>
          <a:lstStyle>
            <a:lvl1pPr>
              <a:defRPr/>
            </a:lvl1pPr>
          </a:lstStyle>
          <a:p>
            <a:pPr>
              <a:defRPr/>
            </a:pPr>
            <a:fld id="{47BBD7EE-43BD-4A30-92A5-0BB5D61E2C50}" type="slidenum">
              <a:rPr lang="de-DE"/>
              <a:pPr>
                <a:defRPr/>
              </a:pPr>
              <a:t>‹N°›</a:t>
            </a:fld>
            <a:endParaRPr lang="de-DE"/>
          </a:p>
        </p:txBody>
      </p:sp>
    </p:spTree>
    <p:extLst>
      <p:ext uri="{BB962C8B-B14F-4D97-AF65-F5344CB8AC3E}">
        <p14:creationId xmlns:p14="http://schemas.microsoft.com/office/powerpoint/2010/main" val="394060026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folie">
    <p:bg>
      <p:bgPr>
        <a:solidFill>
          <a:schemeClr val="bg1"/>
        </a:solidFill>
        <a:effectLst/>
      </p:bgPr>
    </p:bg>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a:xfrm>
            <a:off x="303214" y="6477000"/>
            <a:ext cx="415925" cy="381000"/>
          </a:xfrm>
        </p:spPr>
        <p:txBody>
          <a:bodyPr/>
          <a:lstStyle>
            <a:lvl1pPr>
              <a:defRPr sz="788"/>
            </a:lvl1pPr>
          </a:lstStyle>
          <a:p>
            <a:pPr>
              <a:defRPr/>
            </a:pPr>
            <a:fld id="{F911C808-8874-42CF-8AF7-C6ABFB956304}" type="slidenum">
              <a:rPr lang="de-DE" smtClean="0"/>
              <a:pPr>
                <a:defRPr/>
              </a:pPr>
              <a:t>‹N°›</a:t>
            </a:fld>
            <a:endParaRPr lang="de-DE" dirty="0"/>
          </a:p>
        </p:txBody>
      </p:sp>
    </p:spTree>
    <p:extLst>
      <p:ext uri="{BB962C8B-B14F-4D97-AF65-F5344CB8AC3E}">
        <p14:creationId xmlns:p14="http://schemas.microsoft.com/office/powerpoint/2010/main" val="85591311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8C0F50F7-92DC-45E7-89A1-00D431192B21}"/>
              </a:ext>
            </a:extLst>
          </p:cNvPr>
          <p:cNvSpPr>
            <a:spLocks noGrp="1" noChangeArrowheads="1"/>
          </p:cNvSpPr>
          <p:nvPr>
            <p:ph type="dt" sz="half" idx="10"/>
          </p:nvPr>
        </p:nvSpPr>
        <p:spPr/>
        <p:txBody>
          <a:bodyPr/>
          <a:lstStyle>
            <a:lvl1pPr>
              <a:defRPr/>
            </a:lvl1pPr>
          </a:lstStyle>
          <a:p>
            <a:pPr>
              <a:defRPr/>
            </a:pPr>
            <a:endParaRPr lang="de-DE" altLang="de-DE"/>
          </a:p>
        </p:txBody>
      </p:sp>
      <p:sp>
        <p:nvSpPr>
          <p:cNvPr id="5" name="Rectangle 5">
            <a:extLst>
              <a:ext uri="{FF2B5EF4-FFF2-40B4-BE49-F238E27FC236}">
                <a16:creationId xmlns:a16="http://schemas.microsoft.com/office/drawing/2014/main" id="{3AFB3DA2-2E4F-48A8-A4CB-DD8EE5155910}"/>
              </a:ext>
            </a:extLst>
          </p:cNvPr>
          <p:cNvSpPr>
            <a:spLocks noGrp="1" noChangeArrowheads="1"/>
          </p:cNvSpPr>
          <p:nvPr>
            <p:ph type="ftr" sz="quarter" idx="11"/>
          </p:nvPr>
        </p:nvSpPr>
        <p:spPr/>
        <p:txBody>
          <a:bodyPr/>
          <a:lstStyle>
            <a:lvl1pPr>
              <a:defRPr/>
            </a:lvl1pPr>
          </a:lstStyle>
          <a:p>
            <a:pPr>
              <a:defRPr/>
            </a:pPr>
            <a:endParaRPr lang="de-DE" altLang="de-DE"/>
          </a:p>
        </p:txBody>
      </p:sp>
      <p:sp>
        <p:nvSpPr>
          <p:cNvPr id="6" name="Rectangle 6">
            <a:extLst>
              <a:ext uri="{FF2B5EF4-FFF2-40B4-BE49-F238E27FC236}">
                <a16:creationId xmlns:a16="http://schemas.microsoft.com/office/drawing/2014/main" id="{BAD03CCE-82E5-4692-A4B7-32239902D4EF}"/>
              </a:ext>
            </a:extLst>
          </p:cNvPr>
          <p:cNvSpPr>
            <a:spLocks noGrp="1" noChangeArrowheads="1"/>
          </p:cNvSpPr>
          <p:nvPr>
            <p:ph type="sldNum" sz="quarter" idx="12"/>
          </p:nvPr>
        </p:nvSpPr>
        <p:spPr/>
        <p:txBody>
          <a:bodyPr/>
          <a:lstStyle>
            <a:lvl1pPr>
              <a:defRPr/>
            </a:lvl1pPr>
          </a:lstStyle>
          <a:p>
            <a:pPr>
              <a:defRPr/>
            </a:pPr>
            <a:fld id="{FCC447F6-576C-426B-8851-605C0258656E}" type="slidenum">
              <a:rPr lang="de-CH" altLang="de-DE"/>
              <a:pPr>
                <a:defRPr/>
              </a:pPr>
              <a:t>‹N°›</a:t>
            </a:fld>
            <a:endParaRPr lang="de-CH" altLang="de-DE"/>
          </a:p>
        </p:txBody>
      </p:sp>
      <p:pic>
        <p:nvPicPr>
          <p:cNvPr id="7" name="Image 6">
            <a:extLst>
              <a:ext uri="{FF2B5EF4-FFF2-40B4-BE49-F238E27FC236}">
                <a16:creationId xmlns:a16="http://schemas.microsoft.com/office/drawing/2014/main" id="{6BC5FE3D-9180-1BD5-CF1A-2E178EB3BA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6927" y="228600"/>
            <a:ext cx="1878004" cy="580826"/>
          </a:xfrm>
          <a:prstGeom prst="rect">
            <a:avLst/>
          </a:prstGeom>
        </p:spPr>
      </p:pic>
    </p:spTree>
    <p:extLst>
      <p:ext uri="{BB962C8B-B14F-4D97-AF65-F5344CB8AC3E}">
        <p14:creationId xmlns:p14="http://schemas.microsoft.com/office/powerpoint/2010/main" val="383821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7"/>
            <a:ext cx="77724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p>
            <a:fld id="{F1AE5940-4766-42A6-A29C-41465953A9F5}" type="datetimeFigureOut">
              <a:rPr lang="de-CH" smtClean="0"/>
              <a:t>28.11.2022</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C391C30A-EFCA-4BD8-8507-0CD6D88E11FD}" type="slidenum">
              <a:rPr lang="de-CH" smtClean="0"/>
              <a:t>‹N°›</a:t>
            </a:fld>
            <a:endParaRPr lang="de-CH"/>
          </a:p>
        </p:txBody>
      </p:sp>
    </p:spTree>
    <p:extLst>
      <p:ext uri="{BB962C8B-B14F-4D97-AF65-F5344CB8AC3E}">
        <p14:creationId xmlns:p14="http://schemas.microsoft.com/office/powerpoint/2010/main" val="2542615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7A9BBDC0-2CDF-4DEE-924C-721666BC6205}" type="datetimeFigureOut">
              <a:rPr lang="de-CH" smtClean="0"/>
              <a:t>28.11.2022</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1726754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A9BBDC0-2CDF-4DEE-924C-721666BC6205}" type="datetimeFigureOut">
              <a:rPr lang="de-CH" smtClean="0"/>
              <a:t>28.11.2022</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2156679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719139" y="403227"/>
            <a:ext cx="8043862" cy="684213"/>
          </a:xfrm>
          <a:prstGeom prst="rect">
            <a:avLst/>
          </a:prstGeom>
          <a:noFill/>
          <a:ln w="9525">
            <a:noFill/>
            <a:miter lim="800000"/>
            <a:headEnd/>
            <a:tailEnd/>
          </a:ln>
        </p:spPr>
        <p:txBody>
          <a:bodyPr vert="horz" wrap="square" lIns="144000" tIns="0" rIns="576000" bIns="0" numCol="1" anchor="t" anchorCtr="0" compatLnSpc="1">
            <a:prstTxWarp prst="textNoShape">
              <a:avLst/>
            </a:prstTxWarp>
          </a:bodyPr>
          <a:lstStyle/>
          <a:p>
            <a:pPr lvl="0"/>
            <a:r>
              <a:rPr lang="de-CH" dirty="0"/>
              <a:t>Mastertitelformat bearbeiten</a:t>
            </a:r>
            <a:endParaRPr lang="de-DE" dirty="0"/>
          </a:p>
        </p:txBody>
      </p:sp>
      <p:sp>
        <p:nvSpPr>
          <p:cNvPr id="1027" name="Textplatzhalter 2"/>
          <p:cNvSpPr>
            <a:spLocks noGrp="1"/>
          </p:cNvSpPr>
          <p:nvPr>
            <p:ph type="body" idx="1"/>
          </p:nvPr>
        </p:nvSpPr>
        <p:spPr bwMode="auto">
          <a:xfrm>
            <a:off x="719139" y="1397000"/>
            <a:ext cx="8043862" cy="4756150"/>
          </a:xfrm>
          <a:prstGeom prst="rect">
            <a:avLst/>
          </a:prstGeom>
          <a:noFill/>
          <a:ln w="9525">
            <a:noFill/>
            <a:miter lim="800000"/>
            <a:headEnd/>
            <a:tailEnd/>
          </a:ln>
        </p:spPr>
        <p:txBody>
          <a:bodyPr vert="horz" wrap="square" lIns="144000" tIns="0" rIns="0" bIns="0" numCol="1" anchor="t" anchorCtr="0" compatLnSpc="1">
            <a:prstTxWarp prst="textNoShape">
              <a:avLst/>
            </a:prstTxWarp>
          </a:bodyPr>
          <a:lstStyle/>
          <a:p>
            <a:pPr lvl="0"/>
            <a:r>
              <a:rPr lang="de-CH" dirty="0"/>
              <a:t>Mastertextformat bearbeiten</a:t>
            </a:r>
          </a:p>
          <a:p>
            <a:pPr lvl="1"/>
            <a:r>
              <a:rPr lang="de-CH" dirty="0"/>
              <a:t>Zweite Ebene</a:t>
            </a:r>
          </a:p>
          <a:p>
            <a:pPr lvl="2"/>
            <a:r>
              <a:rPr lang="de-CH" dirty="0"/>
              <a:t>Dritte Ebene</a:t>
            </a:r>
          </a:p>
          <a:p>
            <a:pPr lvl="3"/>
            <a:r>
              <a:rPr lang="de-CH" dirty="0"/>
              <a:t>Vierte Ebene</a:t>
            </a:r>
          </a:p>
        </p:txBody>
      </p:sp>
      <p:sp>
        <p:nvSpPr>
          <p:cNvPr id="6" name="Foliennummernplatzhalter 5"/>
          <p:cNvSpPr>
            <a:spLocks noGrp="1"/>
          </p:cNvSpPr>
          <p:nvPr>
            <p:ph type="sldNum" sz="quarter" idx="4"/>
          </p:nvPr>
        </p:nvSpPr>
        <p:spPr bwMode="auto">
          <a:xfrm>
            <a:off x="8323264" y="6477000"/>
            <a:ext cx="415925" cy="381000"/>
          </a:xfrm>
          <a:prstGeom prst="rect">
            <a:avLst/>
          </a:prstGeom>
          <a:noFill/>
          <a:ln w="9525">
            <a:noFill/>
            <a:miter lim="800000"/>
            <a:headEnd/>
            <a:tailEnd/>
          </a:ln>
        </p:spPr>
        <p:txBody>
          <a:bodyPr vert="horz" wrap="none" lIns="0" tIns="0" rIns="0" bIns="0" numCol="1" anchor="t" anchorCtr="0" compatLnSpc="1">
            <a:prstTxWarp prst="textNoShape">
              <a:avLst/>
            </a:prstTxWarp>
          </a:bodyPr>
          <a:lstStyle>
            <a:lvl1pPr algn="r">
              <a:defRPr sz="788">
                <a:solidFill>
                  <a:schemeClr val="bg1">
                    <a:lumMod val="50000"/>
                  </a:schemeClr>
                </a:solidFill>
              </a:defRPr>
            </a:lvl1pPr>
          </a:lstStyle>
          <a:p>
            <a:pPr>
              <a:defRPr/>
            </a:pPr>
            <a:fld id="{F911C808-8874-42CF-8AF7-C6ABFB956304}" type="slidenum">
              <a:rPr lang="de-DE" smtClean="0"/>
              <a:pPr>
                <a:defRPr/>
              </a:pPr>
              <a:t>‹N°›</a:t>
            </a:fld>
            <a:endParaRPr lang="de-DE" dirty="0"/>
          </a:p>
        </p:txBody>
      </p:sp>
    </p:spTree>
    <p:extLst>
      <p:ext uri="{BB962C8B-B14F-4D97-AF65-F5344CB8AC3E}">
        <p14:creationId xmlns:p14="http://schemas.microsoft.com/office/powerpoint/2010/main" val="3073151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med">
    <p:fade/>
  </p:transition>
  <p:hf hdr="0" ftr="0" dt="0"/>
  <p:txStyles>
    <p:titleStyle>
      <a:lvl1pPr algn="l" defTabSz="342900" rtl="0" eaLnBrk="0" fontAlgn="base" hangingPunct="0">
        <a:spcBef>
          <a:spcPct val="0"/>
        </a:spcBef>
        <a:spcAft>
          <a:spcPct val="0"/>
        </a:spcAft>
        <a:defRPr sz="1800" kern="1200" cap="all" spc="75">
          <a:solidFill>
            <a:srgbClr val="8C8E8E"/>
          </a:solidFill>
          <a:latin typeface="Arial" charset="-52"/>
          <a:ea typeface="ヒラギノ角ゴ Pro W3" charset="0"/>
          <a:cs typeface="Geneva" charset="0"/>
        </a:defRPr>
      </a:lvl1pPr>
      <a:lvl2pPr algn="l" defTabSz="342900" rtl="0" eaLnBrk="0" fontAlgn="base" hangingPunct="0">
        <a:spcBef>
          <a:spcPct val="0"/>
        </a:spcBef>
        <a:spcAft>
          <a:spcPct val="0"/>
        </a:spcAft>
        <a:defRPr sz="1800">
          <a:solidFill>
            <a:srgbClr val="8C8E8E"/>
          </a:solidFill>
          <a:latin typeface="Arial" charset="-52"/>
          <a:ea typeface="ヒラギノ角ゴ Pro W3" charset="0"/>
          <a:cs typeface="Geneva" charset="0"/>
        </a:defRPr>
      </a:lvl2pPr>
      <a:lvl3pPr algn="l" defTabSz="342900" rtl="0" eaLnBrk="0" fontAlgn="base" hangingPunct="0">
        <a:spcBef>
          <a:spcPct val="0"/>
        </a:spcBef>
        <a:spcAft>
          <a:spcPct val="0"/>
        </a:spcAft>
        <a:defRPr sz="1800">
          <a:solidFill>
            <a:srgbClr val="8C8E8E"/>
          </a:solidFill>
          <a:latin typeface="Arial" charset="-52"/>
          <a:ea typeface="ヒラギノ角ゴ Pro W3" charset="0"/>
          <a:cs typeface="Geneva" charset="0"/>
        </a:defRPr>
      </a:lvl3pPr>
      <a:lvl4pPr algn="l" defTabSz="342900" rtl="0" eaLnBrk="0" fontAlgn="base" hangingPunct="0">
        <a:spcBef>
          <a:spcPct val="0"/>
        </a:spcBef>
        <a:spcAft>
          <a:spcPct val="0"/>
        </a:spcAft>
        <a:defRPr sz="1800">
          <a:solidFill>
            <a:srgbClr val="8C8E8E"/>
          </a:solidFill>
          <a:latin typeface="Arial" charset="-52"/>
          <a:ea typeface="ヒラギノ角ゴ Pro W3" charset="0"/>
          <a:cs typeface="Geneva" charset="0"/>
        </a:defRPr>
      </a:lvl4pPr>
      <a:lvl5pPr algn="l" defTabSz="342900" rtl="0" eaLnBrk="0" fontAlgn="base" hangingPunct="0">
        <a:spcBef>
          <a:spcPct val="0"/>
        </a:spcBef>
        <a:spcAft>
          <a:spcPct val="0"/>
        </a:spcAft>
        <a:defRPr sz="1800">
          <a:solidFill>
            <a:srgbClr val="8C8E8E"/>
          </a:solidFill>
          <a:latin typeface="Arial" charset="-52"/>
          <a:ea typeface="ヒラギノ角ゴ Pro W3" charset="0"/>
          <a:cs typeface="Geneva" charset="0"/>
        </a:defRPr>
      </a:lvl5pPr>
      <a:lvl6pPr marL="342900" algn="ctr" defTabSz="342900" rtl="0" fontAlgn="base">
        <a:spcBef>
          <a:spcPct val="0"/>
        </a:spcBef>
        <a:spcAft>
          <a:spcPct val="0"/>
        </a:spcAft>
        <a:defRPr sz="3300">
          <a:solidFill>
            <a:schemeClr val="tx1"/>
          </a:solidFill>
          <a:latin typeface="B Frutiger Bold" pitchFamily="-111" charset="0"/>
          <a:ea typeface="Geneva" pitchFamily="-111" charset="-128"/>
        </a:defRPr>
      </a:lvl6pPr>
      <a:lvl7pPr marL="685800" algn="ctr" defTabSz="342900" rtl="0" fontAlgn="base">
        <a:spcBef>
          <a:spcPct val="0"/>
        </a:spcBef>
        <a:spcAft>
          <a:spcPct val="0"/>
        </a:spcAft>
        <a:defRPr sz="3300">
          <a:solidFill>
            <a:schemeClr val="tx1"/>
          </a:solidFill>
          <a:latin typeface="B Frutiger Bold" pitchFamily="-111" charset="0"/>
          <a:ea typeface="Geneva" pitchFamily="-111" charset="-128"/>
        </a:defRPr>
      </a:lvl7pPr>
      <a:lvl8pPr marL="1028700" algn="ctr" defTabSz="342900" rtl="0" fontAlgn="base">
        <a:spcBef>
          <a:spcPct val="0"/>
        </a:spcBef>
        <a:spcAft>
          <a:spcPct val="0"/>
        </a:spcAft>
        <a:defRPr sz="3300">
          <a:solidFill>
            <a:schemeClr val="tx1"/>
          </a:solidFill>
          <a:latin typeface="B Frutiger Bold" pitchFamily="-111" charset="0"/>
          <a:ea typeface="Geneva" pitchFamily="-111" charset="-128"/>
        </a:defRPr>
      </a:lvl8pPr>
      <a:lvl9pPr marL="1371600" algn="ctr" defTabSz="342900" rtl="0" fontAlgn="base">
        <a:spcBef>
          <a:spcPct val="0"/>
        </a:spcBef>
        <a:spcAft>
          <a:spcPct val="0"/>
        </a:spcAft>
        <a:defRPr sz="3300">
          <a:solidFill>
            <a:schemeClr val="tx1"/>
          </a:solidFill>
          <a:latin typeface="B Frutiger Bold" pitchFamily="-111" charset="0"/>
          <a:ea typeface="Geneva" pitchFamily="-111" charset="-128"/>
        </a:defRPr>
      </a:lvl9pPr>
    </p:titleStyle>
    <p:bodyStyle>
      <a:lvl1pPr marL="219075" indent="-219075" algn="l" defTabSz="342900" rtl="0" eaLnBrk="0" fontAlgn="base" hangingPunct="0">
        <a:spcBef>
          <a:spcPct val="50000"/>
        </a:spcBef>
        <a:spcAft>
          <a:spcPct val="20000"/>
        </a:spcAft>
        <a:buClr>
          <a:schemeClr val="tx1"/>
        </a:buClr>
        <a:buChar char="-"/>
        <a:defRPr sz="1200" kern="1200" spc="38">
          <a:solidFill>
            <a:schemeClr val="tx1"/>
          </a:solidFill>
          <a:latin typeface="Arial" charset="-52"/>
          <a:ea typeface="Geneva" pitchFamily="-111" charset="-128"/>
          <a:cs typeface="Geneva" pitchFamily="-111" charset="-128"/>
        </a:defRPr>
      </a:lvl1pPr>
      <a:lvl2pPr marL="571500" indent="-209550" algn="l" defTabSz="342900" rtl="0" eaLnBrk="0" fontAlgn="base" hangingPunct="0">
        <a:spcBef>
          <a:spcPct val="10000"/>
        </a:spcBef>
        <a:spcAft>
          <a:spcPct val="10000"/>
        </a:spcAft>
        <a:buChar char="-"/>
        <a:defRPr sz="1200" kern="1200" spc="38">
          <a:solidFill>
            <a:schemeClr val="tx1"/>
          </a:solidFill>
          <a:latin typeface="Arial" charset="-52"/>
          <a:ea typeface="Geneva" pitchFamily="1" charset="-128"/>
          <a:cs typeface="MS PGothic" pitchFamily="34" charset="-128"/>
        </a:defRPr>
      </a:lvl2pPr>
      <a:lvl3pPr marL="933450" indent="-219075" algn="l" defTabSz="342900" rtl="0" eaLnBrk="0" fontAlgn="base" hangingPunct="0">
        <a:spcBef>
          <a:spcPct val="5000"/>
        </a:spcBef>
        <a:spcAft>
          <a:spcPct val="5000"/>
        </a:spcAft>
        <a:buClr>
          <a:schemeClr val="tx1"/>
        </a:buClr>
        <a:buChar char="-"/>
        <a:defRPr sz="1050" kern="1200" spc="38">
          <a:solidFill>
            <a:schemeClr val="tx1"/>
          </a:solidFill>
          <a:latin typeface="Arial" charset="-52"/>
          <a:ea typeface="Geneva" pitchFamily="1" charset="-128"/>
          <a:cs typeface="MS PGothic" pitchFamily="34" charset="-128"/>
        </a:defRPr>
      </a:lvl3pPr>
      <a:lvl4pPr marL="1285875" indent="-209550" algn="l" defTabSz="342900" rtl="0" eaLnBrk="0" fontAlgn="base" hangingPunct="0">
        <a:spcBef>
          <a:spcPct val="5000"/>
        </a:spcBef>
        <a:spcAft>
          <a:spcPct val="5000"/>
        </a:spcAft>
        <a:buChar char="-"/>
        <a:defRPr sz="900" kern="1200" spc="38">
          <a:solidFill>
            <a:schemeClr val="tx1"/>
          </a:solidFill>
          <a:latin typeface="Arial" charset="-52"/>
          <a:ea typeface="MS PGothic" pitchFamily="34" charset="-128"/>
          <a:cs typeface="MS PGothic" pitchFamily="34" charset="-128"/>
        </a:defRPr>
      </a:lvl4pPr>
      <a:lvl5pPr marL="1647825" indent="-219075" algn="l" defTabSz="342900" rtl="0" eaLnBrk="0" fontAlgn="base" hangingPunct="0">
        <a:lnSpc>
          <a:spcPts val="1500"/>
        </a:lnSpc>
        <a:spcBef>
          <a:spcPct val="0"/>
        </a:spcBef>
        <a:spcAft>
          <a:spcPts val="1125"/>
        </a:spcAft>
        <a:buFont typeface="Arial" pitchFamily="34" charset="0"/>
        <a:buChar char="–"/>
        <a:defRPr sz="1050" kern="1200" spc="38">
          <a:solidFill>
            <a:schemeClr val="tx1"/>
          </a:solidFill>
          <a:latin typeface="Arial" charset="-52"/>
          <a:ea typeface="MS PGothic"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9BBDC0-2CDF-4DEE-924C-721666BC6205}" type="datetimeFigureOut">
              <a:rPr lang="de-CH" smtClean="0"/>
              <a:t>28.11.2022</a:t>
            </a:fld>
            <a:endParaRPr lang="de-CH"/>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E900EB-D841-436A-8CBB-35BCF6FF2CF3}" type="slidenum">
              <a:rPr lang="de-CH" smtClean="0"/>
              <a:t>‹N°›</a:t>
            </a:fld>
            <a:endParaRPr lang="de-CH"/>
          </a:p>
        </p:txBody>
      </p:sp>
    </p:spTree>
    <p:extLst>
      <p:ext uri="{BB962C8B-B14F-4D97-AF65-F5344CB8AC3E}">
        <p14:creationId xmlns:p14="http://schemas.microsoft.com/office/powerpoint/2010/main" val="239684465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719138" y="403225"/>
            <a:ext cx="8043862" cy="684213"/>
          </a:xfrm>
          <a:prstGeom prst="rect">
            <a:avLst/>
          </a:prstGeom>
          <a:noFill/>
          <a:ln w="9525">
            <a:noFill/>
            <a:miter lim="800000"/>
            <a:headEnd/>
            <a:tailEnd/>
          </a:ln>
        </p:spPr>
        <p:txBody>
          <a:bodyPr vert="horz" wrap="square" lIns="144000" tIns="0" rIns="576000" bIns="0" numCol="1" anchor="t" anchorCtr="0" compatLnSpc="1">
            <a:prstTxWarp prst="textNoShape">
              <a:avLst/>
            </a:prstTxWarp>
          </a:bodyPr>
          <a:lstStyle/>
          <a:p>
            <a:pPr lvl="0"/>
            <a:r>
              <a:rPr lang="de-CH" dirty="0"/>
              <a:t>Mastertitelformat bearbeiten</a:t>
            </a:r>
            <a:endParaRPr lang="de-DE" dirty="0"/>
          </a:p>
        </p:txBody>
      </p:sp>
      <p:sp>
        <p:nvSpPr>
          <p:cNvPr id="1027" name="Textplatzhalter 2"/>
          <p:cNvSpPr>
            <a:spLocks noGrp="1"/>
          </p:cNvSpPr>
          <p:nvPr>
            <p:ph type="body" idx="1"/>
          </p:nvPr>
        </p:nvSpPr>
        <p:spPr bwMode="auto">
          <a:xfrm>
            <a:off x="719138" y="1397000"/>
            <a:ext cx="8043862" cy="4756150"/>
          </a:xfrm>
          <a:prstGeom prst="rect">
            <a:avLst/>
          </a:prstGeom>
          <a:noFill/>
          <a:ln w="9525">
            <a:noFill/>
            <a:miter lim="800000"/>
            <a:headEnd/>
            <a:tailEnd/>
          </a:ln>
        </p:spPr>
        <p:txBody>
          <a:bodyPr vert="horz" wrap="square" lIns="144000" tIns="0" rIns="0" bIns="0" numCol="1" anchor="t" anchorCtr="0" compatLnSpc="1">
            <a:prstTxWarp prst="textNoShape">
              <a:avLst/>
            </a:prstTxWarp>
          </a:bodyPr>
          <a:lstStyle/>
          <a:p>
            <a:pPr lvl="0"/>
            <a:r>
              <a:rPr lang="de-CH" dirty="0"/>
              <a:t>Mastertextformat bearbeiten</a:t>
            </a:r>
          </a:p>
          <a:p>
            <a:pPr lvl="1"/>
            <a:r>
              <a:rPr lang="de-CH" dirty="0"/>
              <a:t>Zweite Ebene</a:t>
            </a:r>
          </a:p>
          <a:p>
            <a:pPr lvl="2"/>
            <a:r>
              <a:rPr lang="de-CH" dirty="0"/>
              <a:t>Dritte Ebene</a:t>
            </a:r>
          </a:p>
          <a:p>
            <a:pPr lvl="3"/>
            <a:r>
              <a:rPr lang="de-CH" dirty="0"/>
              <a:t>Vierte Ebene</a:t>
            </a:r>
          </a:p>
        </p:txBody>
      </p:sp>
      <p:sp>
        <p:nvSpPr>
          <p:cNvPr id="6" name="Foliennummernplatzhalter 5"/>
          <p:cNvSpPr>
            <a:spLocks noGrp="1"/>
          </p:cNvSpPr>
          <p:nvPr>
            <p:ph type="sldNum" sz="quarter" idx="4"/>
          </p:nvPr>
        </p:nvSpPr>
        <p:spPr bwMode="auto">
          <a:xfrm>
            <a:off x="8323263" y="6477000"/>
            <a:ext cx="415925" cy="381000"/>
          </a:xfrm>
          <a:prstGeom prst="rect">
            <a:avLst/>
          </a:prstGeom>
          <a:noFill/>
          <a:ln w="9525">
            <a:noFill/>
            <a:miter lim="800000"/>
            <a:headEnd/>
            <a:tailEnd/>
          </a:ln>
        </p:spPr>
        <p:txBody>
          <a:bodyPr vert="horz" wrap="none" lIns="0" tIns="0" rIns="0" bIns="0" numCol="1" anchor="t" anchorCtr="0" compatLnSpc="1">
            <a:prstTxWarp prst="textNoShape">
              <a:avLst/>
            </a:prstTxWarp>
          </a:bodyPr>
          <a:lstStyle>
            <a:lvl1pPr algn="r">
              <a:defRPr sz="1050">
                <a:solidFill>
                  <a:schemeClr val="bg1">
                    <a:lumMod val="50000"/>
                  </a:schemeClr>
                </a:solidFill>
              </a:defRPr>
            </a:lvl1pPr>
          </a:lstStyle>
          <a:p>
            <a:pPr>
              <a:defRPr/>
            </a:pPr>
            <a:fld id="{F911C808-8874-42CF-8AF7-C6ABFB956304}" type="slidenum">
              <a:rPr lang="de-DE" smtClean="0"/>
              <a:pPr>
                <a:defRPr/>
              </a:pPr>
              <a:t>‹N°›</a:t>
            </a:fld>
            <a:endParaRPr lang="de-DE" dirty="0"/>
          </a:p>
        </p:txBody>
      </p:sp>
    </p:spTree>
    <p:extLst>
      <p:ext uri="{BB962C8B-B14F-4D97-AF65-F5344CB8AC3E}">
        <p14:creationId xmlns:p14="http://schemas.microsoft.com/office/powerpoint/2010/main" val="114916905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transition spd="med">
    <p:fade/>
  </p:transition>
  <p:hf hdr="0" ftr="0" dt="0"/>
  <p:txStyles>
    <p:titleStyle>
      <a:lvl1pPr algn="l" defTabSz="457200" rtl="0" eaLnBrk="0" fontAlgn="base" hangingPunct="0">
        <a:spcBef>
          <a:spcPct val="0"/>
        </a:spcBef>
        <a:spcAft>
          <a:spcPct val="0"/>
        </a:spcAft>
        <a:defRPr sz="2400" kern="1200" cap="all" spc="100">
          <a:solidFill>
            <a:srgbClr val="8C8E8E"/>
          </a:solidFill>
          <a:latin typeface="Arial" charset="-52"/>
          <a:ea typeface="ヒラギノ角ゴ Pro W3" charset="0"/>
          <a:cs typeface="Geneva" charset="0"/>
        </a:defRPr>
      </a:lvl1pPr>
      <a:lvl2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2pPr>
      <a:lvl3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3pPr>
      <a:lvl4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4pPr>
      <a:lvl5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5pPr>
      <a:lvl6pPr marL="457200" algn="ctr" defTabSz="457200" rtl="0" fontAlgn="base">
        <a:spcBef>
          <a:spcPct val="0"/>
        </a:spcBef>
        <a:spcAft>
          <a:spcPct val="0"/>
        </a:spcAft>
        <a:defRPr sz="4400">
          <a:solidFill>
            <a:schemeClr val="tx1"/>
          </a:solidFill>
          <a:latin typeface="B Frutiger Bold" pitchFamily="-111" charset="0"/>
          <a:ea typeface="Geneva" pitchFamily="-111" charset="-128"/>
        </a:defRPr>
      </a:lvl6pPr>
      <a:lvl7pPr marL="914400" algn="ctr" defTabSz="457200" rtl="0" fontAlgn="base">
        <a:spcBef>
          <a:spcPct val="0"/>
        </a:spcBef>
        <a:spcAft>
          <a:spcPct val="0"/>
        </a:spcAft>
        <a:defRPr sz="4400">
          <a:solidFill>
            <a:schemeClr val="tx1"/>
          </a:solidFill>
          <a:latin typeface="B Frutiger Bold" pitchFamily="-111" charset="0"/>
          <a:ea typeface="Geneva" pitchFamily="-111" charset="-128"/>
        </a:defRPr>
      </a:lvl7pPr>
      <a:lvl8pPr marL="1371600" algn="ctr" defTabSz="457200" rtl="0" fontAlgn="base">
        <a:spcBef>
          <a:spcPct val="0"/>
        </a:spcBef>
        <a:spcAft>
          <a:spcPct val="0"/>
        </a:spcAft>
        <a:defRPr sz="4400">
          <a:solidFill>
            <a:schemeClr val="tx1"/>
          </a:solidFill>
          <a:latin typeface="B Frutiger Bold" pitchFamily="-111" charset="0"/>
          <a:ea typeface="Geneva" pitchFamily="-111" charset="-128"/>
        </a:defRPr>
      </a:lvl8pPr>
      <a:lvl9pPr marL="1828800" algn="ctr" defTabSz="457200" rtl="0" fontAlgn="base">
        <a:spcBef>
          <a:spcPct val="0"/>
        </a:spcBef>
        <a:spcAft>
          <a:spcPct val="0"/>
        </a:spcAft>
        <a:defRPr sz="4400">
          <a:solidFill>
            <a:schemeClr val="tx1"/>
          </a:solidFill>
          <a:latin typeface="B Frutiger Bold" pitchFamily="-111" charset="0"/>
          <a:ea typeface="Geneva" pitchFamily="-111" charset="-128"/>
        </a:defRPr>
      </a:lvl9pPr>
    </p:titleStyle>
    <p:bodyStyle>
      <a:lvl1pPr marL="292100" indent="-292100" algn="l" defTabSz="457200" rtl="0" eaLnBrk="0" fontAlgn="base" hangingPunct="0">
        <a:spcBef>
          <a:spcPct val="50000"/>
        </a:spcBef>
        <a:spcAft>
          <a:spcPct val="20000"/>
        </a:spcAft>
        <a:buClr>
          <a:schemeClr val="tx1"/>
        </a:buClr>
        <a:buChar char="-"/>
        <a:defRPr sz="1600" kern="1200" spc="50">
          <a:solidFill>
            <a:schemeClr val="tx1"/>
          </a:solidFill>
          <a:latin typeface="Arial" charset="-52"/>
          <a:ea typeface="Geneva" pitchFamily="-111" charset="-128"/>
          <a:cs typeface="Geneva" pitchFamily="-111" charset="-128"/>
        </a:defRPr>
      </a:lvl1pPr>
      <a:lvl2pPr marL="762000" indent="-279400" algn="l" defTabSz="457200" rtl="0" eaLnBrk="0" fontAlgn="base" hangingPunct="0">
        <a:spcBef>
          <a:spcPct val="10000"/>
        </a:spcBef>
        <a:spcAft>
          <a:spcPct val="10000"/>
        </a:spcAft>
        <a:buChar char="-"/>
        <a:defRPr sz="1600" kern="1200" spc="50">
          <a:solidFill>
            <a:schemeClr val="tx1"/>
          </a:solidFill>
          <a:latin typeface="Arial" charset="-52"/>
          <a:ea typeface="Geneva" pitchFamily="1" charset="-128"/>
          <a:cs typeface="MS PGothic" pitchFamily="34" charset="-128"/>
        </a:defRPr>
      </a:lvl2pPr>
      <a:lvl3pPr marL="1244600" indent="-292100" algn="l" defTabSz="457200" rtl="0" eaLnBrk="0" fontAlgn="base" hangingPunct="0">
        <a:spcBef>
          <a:spcPct val="5000"/>
        </a:spcBef>
        <a:spcAft>
          <a:spcPct val="5000"/>
        </a:spcAft>
        <a:buClr>
          <a:schemeClr val="tx1"/>
        </a:buClr>
        <a:buChar char="-"/>
        <a:defRPr sz="1400" kern="1200" spc="50">
          <a:solidFill>
            <a:schemeClr val="tx1"/>
          </a:solidFill>
          <a:latin typeface="Arial" charset="-52"/>
          <a:ea typeface="Geneva" pitchFamily="1" charset="-128"/>
          <a:cs typeface="MS PGothic" pitchFamily="34" charset="-128"/>
        </a:defRPr>
      </a:lvl3pPr>
      <a:lvl4pPr marL="1714500" indent="-279400" algn="l" defTabSz="457200" rtl="0" eaLnBrk="0" fontAlgn="base" hangingPunct="0">
        <a:spcBef>
          <a:spcPct val="5000"/>
        </a:spcBef>
        <a:spcAft>
          <a:spcPct val="5000"/>
        </a:spcAft>
        <a:buChar char="-"/>
        <a:defRPr sz="1200" kern="1200" spc="50">
          <a:solidFill>
            <a:schemeClr val="tx1"/>
          </a:solidFill>
          <a:latin typeface="Arial" charset="-52"/>
          <a:ea typeface="MS PGothic" pitchFamily="34" charset="-128"/>
          <a:cs typeface="MS PGothic" pitchFamily="34" charset="-128"/>
        </a:defRPr>
      </a:lvl4pPr>
      <a:lvl5pPr marL="2197100" indent="-292100" algn="l" defTabSz="457200" rtl="0" eaLnBrk="0" fontAlgn="base" hangingPunct="0">
        <a:lnSpc>
          <a:spcPts val="2000"/>
        </a:lnSpc>
        <a:spcBef>
          <a:spcPct val="0"/>
        </a:spcBef>
        <a:spcAft>
          <a:spcPts val="1500"/>
        </a:spcAft>
        <a:buFont typeface="Arial" pitchFamily="34" charset="0"/>
        <a:buChar char="–"/>
        <a:defRPr sz="1400" kern="1200" spc="50">
          <a:solidFill>
            <a:schemeClr val="tx1"/>
          </a:solidFill>
          <a:latin typeface="Arial" charset="-52"/>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hyperlink" Target="https://www.ekas-box.ch/fr/#!/batiment-entretien/securite-dans-les-batiments"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hyperlink" Target="https://www.prevention-au-bureau.ch/magazine-en-ligne/article/ergonomie-am-arbeitsplatz-darauf-sollten-sie-achten/"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hyperlink" Target="https://www.prevention-au-bureau.ch/magazine-en-ligne/article/utiliser-judicieusement-les-outils-en-ligne-et-les-supports-dinformation-de-la-cfst-1/"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hyperlink" Target="https://www.suva.ch/fr-ch/prevention/regles-vitales-et-dispositions/les-regles-vitales-au-travail/histoire-de-laccident-de-werner-witschi?lang=fr-CH#state=%5Banchor-FFEE45E2-A29B-4597-99D5-4B9CD009A81F%5D"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hyperlink" Target="https://www.suva.ch/fr-ch/prevention/regles-vitales-et-dispositions/directive-msst/recommandation-achat-utilisation-defibrillateurs?lang=fr-CH"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hyperlink" Target="https://www.suva.ch/fr-ch/prevention/regles-vitales-et-dispositions/directive-msst/suva-safety-app?lang=fr-CH"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2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oleObject" Target="../embeddings/oleObject1.bin"/><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5.xm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4.png"/><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www.local-energy.swiss/fr/programme/projektfoerderung.html#/" TargetMode="External"/></Relationships>
</file>

<file path=ppt/slides/_rels/slide7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23.xml"/><Relationship Id="rId5" Type="http://schemas.openxmlformats.org/officeDocument/2006/relationships/image" Target="../media/image62.JPG"/><Relationship Id="rId4" Type="http://schemas.openxmlformats.org/officeDocument/2006/relationships/image" Target="../media/image61.jpeg"/></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3.xml"/><Relationship Id="rId5" Type="http://schemas.openxmlformats.org/officeDocument/2006/relationships/image" Target="../media/image55.png"/><Relationship Id="rId4" Type="http://schemas.openxmlformats.org/officeDocument/2006/relationships/image" Target="../media/image64.png"/></Relationships>
</file>

<file path=ppt/slides/_rels/slide7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7.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67.jpg"/><Relationship Id="rId4" Type="http://schemas.openxmlformats.org/officeDocument/2006/relationships/image" Target="../media/image66.jpg"/></Relationships>
</file>

<file path=ppt/slides/_rels/slide7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23.xml"/><Relationship Id="rId5" Type="http://schemas.openxmlformats.org/officeDocument/2006/relationships/image" Target="../media/image71.png"/><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3.xml"/><Relationship Id="rId5" Type="http://schemas.openxmlformats.org/officeDocument/2006/relationships/image" Target="../media/image74.jpeg"/><Relationship Id="rId4" Type="http://schemas.openxmlformats.org/officeDocument/2006/relationships/image" Target="../media/image73.jpeg"/></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8.jpg"/><Relationship Id="rId2" Type="http://schemas.openxmlformats.org/officeDocument/2006/relationships/notesSlide" Target="../notesSlides/notesSlide48.xml"/><Relationship Id="rId1" Type="http://schemas.openxmlformats.org/officeDocument/2006/relationships/slideLayout" Target="../slideLayouts/slideLayout2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23.xml"/><Relationship Id="rId5" Type="http://schemas.openxmlformats.org/officeDocument/2006/relationships/image" Target="../media/image82.png"/><Relationship Id="rId4" Type="http://schemas.openxmlformats.org/officeDocument/2006/relationships/image" Target="../media/image81.png"/></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23.xml"/><Relationship Id="rId5" Type="http://schemas.openxmlformats.org/officeDocument/2006/relationships/image" Target="../media/image85.jpg"/><Relationship Id="rId4" Type="http://schemas.openxmlformats.org/officeDocument/2006/relationships/image" Target="../media/image84.png"/></Relationships>
</file>

<file path=ppt/slides/_rels/slide82.xml.rels><?xml version="1.0" encoding="UTF-8" standalone="yes"?>
<Relationships xmlns="http://schemas.openxmlformats.org/package/2006/relationships"><Relationship Id="rId2" Type="http://schemas.openxmlformats.org/officeDocument/2006/relationships/hyperlink" Target="https://alliance2022-23.ch/fr/membres/" TargetMode="External"/><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9488" y="485915"/>
            <a:ext cx="6573409" cy="857117"/>
          </a:xfrm>
        </p:spPr>
        <p:txBody>
          <a:bodyPr>
            <a:normAutofit fontScale="90000"/>
          </a:bodyPr>
          <a:lstStyle/>
          <a:p>
            <a:pPr algn="ctr"/>
            <a:r>
              <a:rPr lang="fr-CH" sz="3200" dirty="0"/>
              <a:t>Formation en management </a:t>
            </a:r>
            <a:br>
              <a:rPr lang="fr-CH" sz="3200" dirty="0"/>
            </a:br>
            <a:r>
              <a:rPr lang="fr-CH" sz="3200" dirty="0"/>
              <a:t>environnemental</a:t>
            </a:r>
            <a:endParaRPr lang="fr-CH" dirty="0"/>
          </a:p>
        </p:txBody>
      </p:sp>
      <p:sp>
        <p:nvSpPr>
          <p:cNvPr id="3" name="Textplatzhalter 2"/>
          <p:cNvSpPr>
            <a:spLocks noGrp="1"/>
          </p:cNvSpPr>
          <p:nvPr>
            <p:ph type="body" sz="half" idx="1"/>
          </p:nvPr>
        </p:nvSpPr>
        <p:spPr>
          <a:xfrm>
            <a:off x="159488" y="1313655"/>
            <a:ext cx="6573409" cy="2060501"/>
          </a:xfrm>
        </p:spPr>
        <p:txBody>
          <a:bodyPr>
            <a:normAutofit/>
          </a:bodyPr>
          <a:lstStyle/>
          <a:p>
            <a:pPr marL="0" indent="0" algn="ctr">
              <a:spcBef>
                <a:spcPts val="0"/>
              </a:spcBef>
              <a:spcAft>
                <a:spcPts val="0"/>
              </a:spcAft>
              <a:buNone/>
            </a:pPr>
            <a:r>
              <a:rPr lang="fr-CH" sz="2800" dirty="0">
                <a:solidFill>
                  <a:schemeClr val="accent1"/>
                </a:solidFill>
              </a:rPr>
              <a:t>Jour 3, vendredi, le 25 novembre 2022.</a:t>
            </a:r>
          </a:p>
          <a:p>
            <a:pPr marL="0" indent="0" algn="ctr">
              <a:spcBef>
                <a:spcPts val="0"/>
              </a:spcBef>
              <a:spcAft>
                <a:spcPts val="0"/>
              </a:spcAft>
              <a:buNone/>
            </a:pPr>
            <a:r>
              <a:rPr lang="fr-CH" sz="2800" b="1" dirty="0">
                <a:solidFill>
                  <a:schemeClr val="accent1"/>
                </a:solidFill>
              </a:rPr>
              <a:t>Étape 4 (fin), 5 et 6</a:t>
            </a:r>
            <a:endParaRPr lang="fr-CH" sz="2400" b="1" dirty="0">
              <a:solidFill>
                <a:schemeClr val="accent1"/>
              </a:solidFill>
            </a:endParaRPr>
          </a:p>
          <a:p>
            <a:pPr marL="0" indent="0" algn="ctr">
              <a:spcBef>
                <a:spcPts val="0"/>
              </a:spcBef>
              <a:spcAft>
                <a:spcPts val="0"/>
              </a:spcAft>
              <a:buNone/>
            </a:pPr>
            <a:r>
              <a:rPr lang="fr-CH" sz="2400" dirty="0">
                <a:solidFill>
                  <a:schemeClr val="accent1"/>
                </a:solidFill>
              </a:rPr>
              <a:t>Maison des Cèdres</a:t>
            </a:r>
            <a:br>
              <a:rPr lang="de-CH" sz="2800" b="1" dirty="0">
                <a:solidFill>
                  <a:schemeClr val="accent1"/>
                </a:solidFill>
              </a:rPr>
            </a:br>
            <a:endParaRPr lang="de-CH" sz="2400" dirty="0">
              <a:solidFill>
                <a:schemeClr val="accent1"/>
              </a:solidFill>
            </a:endParaRPr>
          </a:p>
        </p:txBody>
      </p:sp>
      <p:sp>
        <p:nvSpPr>
          <p:cNvPr id="6" name="Foliennummernplatzhalter 5"/>
          <p:cNvSpPr>
            <a:spLocks noGrp="1"/>
          </p:cNvSpPr>
          <p:nvPr>
            <p:ph type="sldNum" sz="quarter" idx="10"/>
          </p:nvPr>
        </p:nvSpPr>
        <p:spPr/>
        <p:txBody>
          <a:bodyPr/>
          <a:lstStyle/>
          <a:p>
            <a:pPr>
              <a:defRPr/>
            </a:pPr>
            <a:fld id="{944A44AE-5750-4B9E-B1B6-F14EC1973CDA}" type="slidenum">
              <a:rPr lang="de-DE" smtClean="0"/>
              <a:pPr>
                <a:defRPr/>
              </a:pPr>
              <a:t>1</a:t>
            </a:fld>
            <a:endParaRPr lang="de-DE" dirty="0"/>
          </a:p>
        </p:txBody>
      </p:sp>
      <p:sp>
        <p:nvSpPr>
          <p:cNvPr id="17" name="Textfeld 16"/>
          <p:cNvSpPr txBox="1"/>
          <p:nvPr/>
        </p:nvSpPr>
        <p:spPr>
          <a:xfrm>
            <a:off x="6868680" y="6200001"/>
            <a:ext cx="1662545" cy="461665"/>
          </a:xfrm>
          <a:prstGeom prst="rect">
            <a:avLst/>
          </a:prstGeom>
          <a:noFill/>
        </p:spPr>
        <p:txBody>
          <a:bodyPr wrap="square" rtlCol="0">
            <a:spAutoFit/>
          </a:bodyPr>
          <a:lstStyle/>
          <a:p>
            <a:pPr algn="r" eaLnBrk="0" hangingPunct="0">
              <a:spcBef>
                <a:spcPts val="0"/>
              </a:spcBef>
              <a:spcAft>
                <a:spcPts val="0"/>
              </a:spcAft>
              <a:buClr>
                <a:schemeClr val="tx1"/>
              </a:buClr>
            </a:pPr>
            <a:r>
              <a:rPr lang="de-DE" sz="1200" spc="50" dirty="0">
                <a:solidFill>
                  <a:schemeClr val="accent1"/>
                </a:solidFill>
                <a:latin typeface="Arial" charset="-52"/>
                <a:ea typeface="Geneva" pitchFamily="-111" charset="-128"/>
                <a:cs typeface="Geneva" pitchFamily="-111" charset="-128"/>
              </a:rPr>
              <a:t>Marc Roethlisberger</a:t>
            </a:r>
            <a:endParaRPr lang="de-CH" sz="1200" spc="50" dirty="0">
              <a:solidFill>
                <a:schemeClr val="accent1"/>
              </a:solidFill>
              <a:latin typeface="Arial" charset="-52"/>
              <a:ea typeface="Geneva" pitchFamily="-111" charset="-128"/>
              <a:cs typeface="Geneva" pitchFamily="-111" charset="-128"/>
            </a:endParaRPr>
          </a:p>
        </p:txBody>
      </p:sp>
      <p:pic>
        <p:nvPicPr>
          <p:cNvPr id="8" name="Image 7">
            <a:extLst>
              <a:ext uri="{FF2B5EF4-FFF2-40B4-BE49-F238E27FC236}">
                <a16:creationId xmlns:a16="http://schemas.microsoft.com/office/drawing/2014/main" id="{7021FA50-59D4-767E-07CA-6C8563B26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232" y="1844824"/>
            <a:ext cx="2189480" cy="2176145"/>
          </a:xfrm>
          <a:prstGeom prst="rect">
            <a:avLst/>
          </a:prstGeom>
        </p:spPr>
      </p:pic>
      <p:sp>
        <p:nvSpPr>
          <p:cNvPr id="10" name="ZoneTexte 9">
            <a:extLst>
              <a:ext uri="{FF2B5EF4-FFF2-40B4-BE49-F238E27FC236}">
                <a16:creationId xmlns:a16="http://schemas.microsoft.com/office/drawing/2014/main" id="{6AD15627-367D-A9AB-936F-A8D1A04AE2FD}"/>
              </a:ext>
            </a:extLst>
          </p:cNvPr>
          <p:cNvSpPr txBox="1"/>
          <p:nvPr/>
        </p:nvSpPr>
        <p:spPr>
          <a:xfrm>
            <a:off x="6732897" y="4709145"/>
            <a:ext cx="2189481" cy="646331"/>
          </a:xfrm>
          <a:prstGeom prst="rect">
            <a:avLst/>
          </a:prstGeom>
          <a:noFill/>
        </p:spPr>
        <p:txBody>
          <a:bodyPr wrap="square" rtlCol="0">
            <a:spAutoFit/>
          </a:bodyPr>
          <a:lstStyle/>
          <a:p>
            <a:r>
              <a:rPr lang="fr-CH" dirty="0"/>
              <a:t>Photo: Maison des Cèdres (Lausanne)</a:t>
            </a:r>
          </a:p>
        </p:txBody>
      </p:sp>
      <p:pic>
        <p:nvPicPr>
          <p:cNvPr id="5" name="Image 4" descr="Une image contenant extérieur, herbe, ciel, bâtiment&#10;&#10;Description générée automatiquement">
            <a:extLst>
              <a:ext uri="{FF2B5EF4-FFF2-40B4-BE49-F238E27FC236}">
                <a16:creationId xmlns:a16="http://schemas.microsoft.com/office/drawing/2014/main" id="{845243E5-B93D-4125-CA29-0B27FCD6B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532" y="2593189"/>
            <a:ext cx="5798127" cy="3837644"/>
          </a:xfrm>
          <a:prstGeom prst="rect">
            <a:avLst/>
          </a:prstGeom>
        </p:spPr>
      </p:pic>
    </p:spTree>
    <p:extLst>
      <p:ext uri="{BB962C8B-B14F-4D97-AF65-F5344CB8AC3E}">
        <p14:creationId xmlns:p14="http://schemas.microsoft.com/office/powerpoint/2010/main" val="3873935856"/>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Abgerundetes Rechteck 2">
            <a:extLst>
              <a:ext uri="{FF2B5EF4-FFF2-40B4-BE49-F238E27FC236}">
                <a16:creationId xmlns:a16="http://schemas.microsoft.com/office/drawing/2014/main" id="{82B7FE77-7D28-4031-BF07-B259FF6A5073}"/>
              </a:ext>
            </a:extLst>
          </p:cNvPr>
          <p:cNvSpPr>
            <a:spLocks noChangeArrowheads="1"/>
          </p:cNvSpPr>
          <p:nvPr/>
        </p:nvSpPr>
        <p:spPr bwMode="auto">
          <a:xfrm>
            <a:off x="755650" y="1555750"/>
            <a:ext cx="4032250" cy="367347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736600" y="3462338"/>
            <a:ext cx="1647825" cy="19891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7" name="Folientitel1">
            <a:extLst>
              <a:ext uri="{FF2B5EF4-FFF2-40B4-BE49-F238E27FC236}">
                <a16:creationId xmlns:a16="http://schemas.microsoft.com/office/drawing/2014/main" id="{419C6E57-EA69-42FA-8251-03A5A186614B}"/>
              </a:ext>
            </a:extLst>
          </p:cNvPr>
          <p:cNvSpPr>
            <a:spLocks noGrp="1" noChangeArrowheads="1"/>
          </p:cNvSpPr>
          <p:nvPr>
            <p:ph type="title" idx="4294967295"/>
          </p:nvPr>
        </p:nvSpPr>
        <p:spPr>
          <a:xfrm>
            <a:off x="971600" y="385882"/>
            <a:ext cx="6841108" cy="772852"/>
          </a:xfrm>
          <a:noFill/>
        </p:spPr>
        <p:txBody>
          <a:bodyPr>
            <a:normAutofit/>
          </a:bodyPr>
          <a:lstStyle/>
          <a:p>
            <a:pPr eaLnBrk="1" hangingPunct="1"/>
            <a:r>
              <a:rPr lang="fr-CH" altLang="de-DE" sz="2400" b="1" dirty="0">
                <a:latin typeface="ITC Officina Sans Book" panose="020B0500000000000000" pitchFamily="34" charset="0"/>
              </a:rPr>
              <a:t>Les 10 étapes </a:t>
            </a:r>
            <a:br>
              <a:rPr lang="fr-CH" altLang="de-DE" sz="2400" b="1" dirty="0">
                <a:latin typeface="ITC Officina Sans Book" panose="020B0500000000000000" pitchFamily="34" charset="0"/>
              </a:rPr>
            </a:br>
            <a:r>
              <a:rPr lang="fr-CH" altLang="de-DE" sz="2400" b="1" dirty="0">
                <a:latin typeface="ITC Officina Sans Book" panose="020B0500000000000000" pitchFamily="34" charset="0"/>
              </a:rPr>
              <a:t>du Coq vert</a:t>
            </a:r>
          </a:p>
        </p:txBody>
      </p:sp>
      <p:pic>
        <p:nvPicPr>
          <p:cNvPr id="3" name="Image 2">
            <a:extLst>
              <a:ext uri="{FF2B5EF4-FFF2-40B4-BE49-F238E27FC236}">
                <a16:creationId xmlns:a16="http://schemas.microsoft.com/office/drawing/2014/main" id="{73BEC6D4-6BC8-3543-CB43-F083E87C1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26" y="1406525"/>
            <a:ext cx="8831920" cy="5046811"/>
          </a:xfrm>
          <a:prstGeom prst="rect">
            <a:avLst/>
          </a:prstGeom>
        </p:spPr>
      </p:pic>
      <p:sp>
        <p:nvSpPr>
          <p:cNvPr id="136199" name="Rectangle 5">
            <a:extLst>
              <a:ext uri="{FF2B5EF4-FFF2-40B4-BE49-F238E27FC236}">
                <a16:creationId xmlns:a16="http://schemas.microsoft.com/office/drawing/2014/main" id="{D0AD1680-7EAB-46D3-858E-3C1FDDC53DEE}"/>
              </a:ext>
            </a:extLst>
          </p:cNvPr>
          <p:cNvSpPr>
            <a:spLocks noChangeArrowheads="1"/>
          </p:cNvSpPr>
          <p:nvPr/>
        </p:nvSpPr>
        <p:spPr bwMode="auto">
          <a:xfrm>
            <a:off x="4034909" y="4822047"/>
            <a:ext cx="1647826" cy="360065"/>
          </a:xfrm>
          <a:prstGeom prst="rect">
            <a:avLst/>
          </a:prstGeom>
          <a:noFill/>
          <a:ln w="25400">
            <a:solidFill>
              <a:srgbClr val="CC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pic>
        <p:nvPicPr>
          <p:cNvPr id="8" name="Image 7">
            <a:extLst>
              <a:ext uri="{FF2B5EF4-FFF2-40B4-BE49-F238E27FC236}">
                <a16:creationId xmlns:a16="http://schemas.microsoft.com/office/drawing/2014/main" id="{331B2E1F-8DEC-D14C-B749-4A00528C2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00" y="2250370"/>
            <a:ext cx="2189480" cy="2176145"/>
          </a:xfrm>
          <a:prstGeom prst="rect">
            <a:avLst/>
          </a:prstGeom>
        </p:spPr>
      </p:pic>
    </p:spTree>
    <p:extLst>
      <p:ext uri="{BB962C8B-B14F-4D97-AF65-F5344CB8AC3E}">
        <p14:creationId xmlns:p14="http://schemas.microsoft.com/office/powerpoint/2010/main" val="418464755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Abgerundetes Rechteck 2">
            <a:extLst>
              <a:ext uri="{FF2B5EF4-FFF2-40B4-BE49-F238E27FC236}">
                <a16:creationId xmlns:a16="http://schemas.microsoft.com/office/drawing/2014/main" id="{82B7FE77-7D28-4031-BF07-B259FF6A5073}"/>
              </a:ext>
            </a:extLst>
          </p:cNvPr>
          <p:cNvSpPr>
            <a:spLocks noChangeArrowheads="1"/>
          </p:cNvSpPr>
          <p:nvPr/>
        </p:nvSpPr>
        <p:spPr bwMode="auto">
          <a:xfrm>
            <a:off x="755650" y="1555750"/>
            <a:ext cx="4032250" cy="367347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736600" y="3462338"/>
            <a:ext cx="1647825" cy="19891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7" name="Folientitel1">
            <a:extLst>
              <a:ext uri="{FF2B5EF4-FFF2-40B4-BE49-F238E27FC236}">
                <a16:creationId xmlns:a16="http://schemas.microsoft.com/office/drawing/2014/main" id="{419C6E57-EA69-42FA-8251-03A5A186614B}"/>
              </a:ext>
            </a:extLst>
          </p:cNvPr>
          <p:cNvSpPr>
            <a:spLocks noGrp="1" noChangeArrowheads="1"/>
          </p:cNvSpPr>
          <p:nvPr>
            <p:ph type="title" idx="4294967295"/>
          </p:nvPr>
        </p:nvSpPr>
        <p:spPr>
          <a:xfrm>
            <a:off x="1066800" y="484188"/>
            <a:ext cx="6769100" cy="582612"/>
          </a:xfrm>
          <a:noFill/>
        </p:spPr>
        <p:txBody>
          <a:bodyPr/>
          <a:lstStyle/>
          <a:p>
            <a:pPr eaLnBrk="1" hangingPunct="1"/>
            <a:r>
              <a:rPr lang="fr-CH" altLang="de-DE" sz="2400" dirty="0">
                <a:latin typeface="ITC Officina Sans Book" panose="020B0500000000000000" pitchFamily="34" charset="0"/>
              </a:rPr>
              <a:t>Les 10 étapes du Coq vert</a:t>
            </a:r>
            <a:endParaRPr lang="fr-CH" altLang="de-DE" sz="2400" b="1" dirty="0">
              <a:latin typeface="ITC Officina Sans Book" panose="020B0500000000000000" pitchFamily="34" charset="0"/>
            </a:endParaRPr>
          </a:p>
        </p:txBody>
      </p:sp>
      <p:pic>
        <p:nvPicPr>
          <p:cNvPr id="3" name="Image 2">
            <a:extLst>
              <a:ext uri="{FF2B5EF4-FFF2-40B4-BE49-F238E27FC236}">
                <a16:creationId xmlns:a16="http://schemas.microsoft.com/office/drawing/2014/main" id="{73BEC6D4-6BC8-3543-CB43-F083E87C1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26" y="1406525"/>
            <a:ext cx="8831920" cy="5046811"/>
          </a:xfrm>
          <a:prstGeom prst="rect">
            <a:avLst/>
          </a:prstGeom>
        </p:spPr>
      </p:pic>
      <p:sp>
        <p:nvSpPr>
          <p:cNvPr id="136199" name="Rectangle 5">
            <a:extLst>
              <a:ext uri="{FF2B5EF4-FFF2-40B4-BE49-F238E27FC236}">
                <a16:creationId xmlns:a16="http://schemas.microsoft.com/office/drawing/2014/main" id="{D0AD1680-7EAB-46D3-858E-3C1FDDC53DEE}"/>
              </a:ext>
            </a:extLst>
          </p:cNvPr>
          <p:cNvSpPr>
            <a:spLocks noChangeArrowheads="1"/>
          </p:cNvSpPr>
          <p:nvPr/>
        </p:nvSpPr>
        <p:spPr bwMode="auto">
          <a:xfrm>
            <a:off x="4211960" y="4566006"/>
            <a:ext cx="3182789" cy="303154"/>
          </a:xfrm>
          <a:prstGeom prst="rect">
            <a:avLst/>
          </a:prstGeom>
          <a:noFill/>
          <a:ln w="25400">
            <a:solidFill>
              <a:srgbClr val="CC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pic>
        <p:nvPicPr>
          <p:cNvPr id="4" name="Image 3">
            <a:extLst>
              <a:ext uri="{FF2B5EF4-FFF2-40B4-BE49-F238E27FC236}">
                <a16:creationId xmlns:a16="http://schemas.microsoft.com/office/drawing/2014/main" id="{15D3717B-CA14-BCF2-4164-54D3A0560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594206"/>
            <a:ext cx="3505200" cy="2324100"/>
          </a:xfrm>
          <a:prstGeom prst="rect">
            <a:avLst/>
          </a:prstGeom>
        </p:spPr>
      </p:pic>
    </p:spTree>
    <p:extLst>
      <p:ext uri="{BB962C8B-B14F-4D97-AF65-F5344CB8AC3E}">
        <p14:creationId xmlns:p14="http://schemas.microsoft.com/office/powerpoint/2010/main" val="246277828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Abgerundetes Rechteck 2">
            <a:extLst>
              <a:ext uri="{FF2B5EF4-FFF2-40B4-BE49-F238E27FC236}">
                <a16:creationId xmlns:a16="http://schemas.microsoft.com/office/drawing/2014/main" id="{82B7FE77-7D28-4031-BF07-B259FF6A5073}"/>
              </a:ext>
            </a:extLst>
          </p:cNvPr>
          <p:cNvSpPr>
            <a:spLocks noChangeArrowheads="1"/>
          </p:cNvSpPr>
          <p:nvPr/>
        </p:nvSpPr>
        <p:spPr bwMode="auto">
          <a:xfrm>
            <a:off x="755650" y="1555750"/>
            <a:ext cx="4032250" cy="367347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736600" y="3462338"/>
            <a:ext cx="1647825" cy="19891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7" name="Folientitel1">
            <a:extLst>
              <a:ext uri="{FF2B5EF4-FFF2-40B4-BE49-F238E27FC236}">
                <a16:creationId xmlns:a16="http://schemas.microsoft.com/office/drawing/2014/main" id="{419C6E57-EA69-42FA-8251-03A5A186614B}"/>
              </a:ext>
            </a:extLst>
          </p:cNvPr>
          <p:cNvSpPr>
            <a:spLocks noGrp="1" noChangeArrowheads="1"/>
          </p:cNvSpPr>
          <p:nvPr>
            <p:ph type="title" idx="4294967295"/>
          </p:nvPr>
        </p:nvSpPr>
        <p:spPr>
          <a:xfrm>
            <a:off x="1066800" y="484188"/>
            <a:ext cx="6769100" cy="582612"/>
          </a:xfrm>
          <a:noFill/>
        </p:spPr>
        <p:txBody>
          <a:bodyPr/>
          <a:lstStyle/>
          <a:p>
            <a:pPr eaLnBrk="1" hangingPunct="1"/>
            <a:r>
              <a:rPr lang="fr-CH" altLang="de-DE" sz="2400" dirty="0">
                <a:latin typeface="ITC Officina Sans Book" panose="020B0500000000000000" pitchFamily="34" charset="0"/>
              </a:rPr>
              <a:t>Les 10 étapes du Coq vert</a:t>
            </a:r>
            <a:endParaRPr lang="fr-CH" altLang="de-DE" sz="2400" b="1" dirty="0">
              <a:latin typeface="ITC Officina Sans Book" panose="020B0500000000000000" pitchFamily="34" charset="0"/>
            </a:endParaRPr>
          </a:p>
        </p:txBody>
      </p:sp>
      <p:pic>
        <p:nvPicPr>
          <p:cNvPr id="3" name="Image 2">
            <a:extLst>
              <a:ext uri="{FF2B5EF4-FFF2-40B4-BE49-F238E27FC236}">
                <a16:creationId xmlns:a16="http://schemas.microsoft.com/office/drawing/2014/main" id="{73BEC6D4-6BC8-3543-CB43-F083E87C1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26" y="1406525"/>
            <a:ext cx="8831920" cy="5046811"/>
          </a:xfrm>
          <a:prstGeom prst="rect">
            <a:avLst/>
          </a:prstGeom>
        </p:spPr>
      </p:pic>
      <p:sp>
        <p:nvSpPr>
          <p:cNvPr id="136199" name="Rectangle 5">
            <a:extLst>
              <a:ext uri="{FF2B5EF4-FFF2-40B4-BE49-F238E27FC236}">
                <a16:creationId xmlns:a16="http://schemas.microsoft.com/office/drawing/2014/main" id="{D0AD1680-7EAB-46D3-858E-3C1FDDC53DEE}"/>
              </a:ext>
            </a:extLst>
          </p:cNvPr>
          <p:cNvSpPr>
            <a:spLocks noChangeArrowheads="1"/>
          </p:cNvSpPr>
          <p:nvPr/>
        </p:nvSpPr>
        <p:spPr bwMode="auto">
          <a:xfrm>
            <a:off x="4787900" y="4178143"/>
            <a:ext cx="3182789" cy="303154"/>
          </a:xfrm>
          <a:prstGeom prst="rect">
            <a:avLst/>
          </a:prstGeom>
          <a:noFill/>
          <a:ln w="25400">
            <a:solidFill>
              <a:srgbClr val="CC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pic>
        <p:nvPicPr>
          <p:cNvPr id="5" name="Image 4">
            <a:extLst>
              <a:ext uri="{FF2B5EF4-FFF2-40B4-BE49-F238E27FC236}">
                <a16:creationId xmlns:a16="http://schemas.microsoft.com/office/drawing/2014/main" id="{878563B9-D407-9745-2CE8-900EDE6A5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24" y="2924176"/>
            <a:ext cx="4032250" cy="1594589"/>
          </a:xfrm>
          <a:prstGeom prst="rect">
            <a:avLst/>
          </a:prstGeom>
        </p:spPr>
      </p:pic>
    </p:spTree>
    <p:extLst>
      <p:ext uri="{BB962C8B-B14F-4D97-AF65-F5344CB8AC3E}">
        <p14:creationId xmlns:p14="http://schemas.microsoft.com/office/powerpoint/2010/main" val="84135815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3B43756-6166-4410-A050-807BB4EC9927}"/>
              </a:ext>
            </a:extLst>
          </p:cNvPr>
          <p:cNvSpPr>
            <a:spLocks noGrp="1" noChangeArrowheads="1"/>
          </p:cNvSpPr>
          <p:nvPr>
            <p:ph type="title"/>
          </p:nvPr>
        </p:nvSpPr>
        <p:spPr>
          <a:xfrm>
            <a:off x="1943100" y="1269206"/>
            <a:ext cx="5811441" cy="342900"/>
          </a:xfrm>
          <a:noFill/>
        </p:spPr>
        <p:txBody>
          <a:bodyPr>
            <a:normAutofit fontScale="90000"/>
          </a:bodyPr>
          <a:lstStyle/>
          <a:p>
            <a:r>
              <a:rPr lang="fr-CH" altLang="de-DE" sz="2100" b="1" dirty="0">
                <a:latin typeface="ITC Officina Sans Book" panose="020B0500000000000000" pitchFamily="34" charset="0"/>
                <a:cs typeface="Times New Roman" panose="02020603050405020304" pitchFamily="18" charset="0"/>
              </a:rPr>
              <a:t>	</a:t>
            </a:r>
          </a:p>
        </p:txBody>
      </p:sp>
      <p:sp>
        <p:nvSpPr>
          <p:cNvPr id="29699" name="Rechteck 3">
            <a:extLst>
              <a:ext uri="{FF2B5EF4-FFF2-40B4-BE49-F238E27FC236}">
                <a16:creationId xmlns:a16="http://schemas.microsoft.com/office/drawing/2014/main" id="{C621551D-9399-4935-98FC-AD7AC26DA60A}"/>
              </a:ext>
            </a:extLst>
          </p:cNvPr>
          <p:cNvSpPr>
            <a:spLocks noChangeArrowheads="1"/>
          </p:cNvSpPr>
          <p:nvPr/>
        </p:nvSpPr>
        <p:spPr bwMode="auto">
          <a:xfrm>
            <a:off x="1547812" y="1612106"/>
            <a:ext cx="6048375" cy="37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marL="0" indent="0" algn="ctr">
              <a:lnSpc>
                <a:spcPct val="90000"/>
              </a:lnSpc>
              <a:spcAft>
                <a:spcPts val="450"/>
              </a:spcAft>
              <a:buSzPct val="55000"/>
              <a:buNone/>
            </a:pPr>
            <a:r>
              <a:rPr lang="fr-CH" altLang="de-DE" b="1" dirty="0">
                <a:solidFill>
                  <a:schemeClr val="tx2"/>
                </a:solidFill>
                <a:latin typeface="ITC Officina Sans Book" panose="020B0500000000000000" pitchFamily="34" charset="0"/>
                <a:ea typeface="+mj-ea"/>
                <a:cs typeface="Times New Roman" panose="02020603050405020304" pitchFamily="18" charset="0"/>
              </a:rPr>
              <a:t>Approfondissement</a:t>
            </a:r>
          </a:p>
          <a:p>
            <a:pPr marL="0" indent="0" algn="ctr">
              <a:lnSpc>
                <a:spcPct val="90000"/>
              </a:lnSpc>
              <a:spcAft>
                <a:spcPts val="450"/>
              </a:spcAft>
              <a:buSzPct val="55000"/>
              <a:buNone/>
            </a:pPr>
            <a:r>
              <a:rPr lang="fr-CH" altLang="de-DE" b="1" dirty="0">
                <a:solidFill>
                  <a:schemeClr val="tx2"/>
                </a:solidFill>
                <a:latin typeface="ITC Officina Sans Book" panose="020B0500000000000000" pitchFamily="34" charset="0"/>
                <a:ea typeface="+mj-ea"/>
                <a:cs typeface="Times New Roman" panose="02020603050405020304" pitchFamily="18" charset="0"/>
              </a:rPr>
              <a:t>a) Sécurité au travail</a:t>
            </a:r>
          </a:p>
          <a:p>
            <a:pPr marL="0" indent="0" algn="ctr">
              <a:lnSpc>
                <a:spcPct val="90000"/>
              </a:lnSpc>
              <a:spcAft>
                <a:spcPts val="450"/>
              </a:spcAft>
              <a:buSzPct val="55000"/>
              <a:buNone/>
            </a:pPr>
            <a:r>
              <a:rPr lang="fr-CH" altLang="de-DE" b="1" dirty="0">
                <a:solidFill>
                  <a:schemeClr val="tx2"/>
                </a:solidFill>
                <a:latin typeface="ITC Officina Sans Book" panose="020B0500000000000000" pitchFamily="34" charset="0"/>
                <a:ea typeface="+mj-ea"/>
                <a:cs typeface="Times New Roman" panose="02020603050405020304" pitchFamily="18" charset="0"/>
              </a:rPr>
              <a:t>b) Protection de la santé</a:t>
            </a:r>
          </a:p>
          <a:p>
            <a:pPr marL="0" indent="0" algn="ctr">
              <a:lnSpc>
                <a:spcPct val="90000"/>
              </a:lnSpc>
              <a:spcAft>
                <a:spcPts val="450"/>
              </a:spcAft>
              <a:buSzPct val="55000"/>
              <a:buNone/>
            </a:pPr>
            <a:r>
              <a:rPr lang="fr-CH" altLang="de-DE" b="1" dirty="0">
                <a:solidFill>
                  <a:schemeClr val="tx2"/>
                </a:solidFill>
                <a:latin typeface="ITC Officina Sans Book" panose="020B0500000000000000" pitchFamily="34" charset="0"/>
                <a:ea typeface="+mj-ea"/>
                <a:cs typeface="Times New Roman" panose="02020603050405020304" pitchFamily="18" charset="0"/>
              </a:rPr>
              <a:t>c) Planification des urgences</a:t>
            </a:r>
          </a:p>
          <a:p>
            <a:pPr marL="0" indent="0" algn="ctr">
              <a:lnSpc>
                <a:spcPct val="90000"/>
              </a:lnSpc>
              <a:spcAft>
                <a:spcPts val="450"/>
              </a:spcAft>
              <a:buSzPct val="55000"/>
              <a:buNone/>
            </a:pPr>
            <a:r>
              <a:rPr lang="fr-CH" altLang="de-DE" b="1" dirty="0">
                <a:solidFill>
                  <a:schemeClr val="tx2"/>
                </a:solidFill>
                <a:latin typeface="ITC Officina Sans Book" panose="020B0500000000000000" pitchFamily="34" charset="0"/>
                <a:ea typeface="+mj-ea"/>
                <a:cs typeface="Times New Roman" panose="02020603050405020304" pitchFamily="18" charset="0"/>
              </a:rPr>
              <a:t> avec:</a:t>
            </a:r>
          </a:p>
          <a:p>
            <a:pPr marL="0" indent="0" algn="ctr">
              <a:lnSpc>
                <a:spcPct val="90000"/>
              </a:lnSpc>
              <a:spcAft>
                <a:spcPts val="450"/>
              </a:spcAft>
              <a:buSzPct val="55000"/>
              <a:buNone/>
            </a:pPr>
            <a:r>
              <a:rPr lang="fr-CH" altLang="de-DE" b="1" dirty="0">
                <a:solidFill>
                  <a:schemeClr val="tx2"/>
                </a:solidFill>
                <a:latin typeface="ITC Officina Sans Book" panose="020B0500000000000000" pitchFamily="34" charset="0"/>
                <a:ea typeface="+mj-ea"/>
                <a:cs typeface="Times New Roman" panose="02020603050405020304" pitchFamily="18" charset="0"/>
              </a:rPr>
              <a:t>Une vidéo</a:t>
            </a:r>
          </a:p>
          <a:p>
            <a:pPr marL="0" indent="0" algn="ctr">
              <a:lnSpc>
                <a:spcPct val="90000"/>
              </a:lnSpc>
              <a:spcAft>
                <a:spcPts val="450"/>
              </a:spcAft>
              <a:buSzPct val="55000"/>
              <a:buNone/>
            </a:pPr>
            <a:r>
              <a:rPr lang="fr-CH" altLang="de-DE" b="1" dirty="0">
                <a:solidFill>
                  <a:schemeClr val="tx2"/>
                </a:solidFill>
                <a:latin typeface="ITC Officina Sans Book" panose="020B0500000000000000" pitchFamily="34" charset="0"/>
                <a:ea typeface="+mj-ea"/>
                <a:cs typeface="Times New Roman" panose="02020603050405020304" pitchFamily="18" charset="0"/>
              </a:rPr>
              <a:t> et un exercice pratique</a:t>
            </a:r>
            <a:endParaRPr lang="fr-CH" altLang="de-DE" sz="2400" b="1" dirty="0">
              <a:solidFill>
                <a:schemeClr val="tx2"/>
              </a:solidFill>
              <a:latin typeface="ITC Officina Sans Book" panose="020B0500000000000000" pitchFamily="34" charset="0"/>
              <a:ea typeface="+mj-ea"/>
              <a:cs typeface="Times New Roman" panose="02020603050405020304" pitchFamily="18" charset="0"/>
            </a:endParaRPr>
          </a:p>
        </p:txBody>
      </p:sp>
      <p:sp>
        <p:nvSpPr>
          <p:cNvPr id="2" name="Folientitel1">
            <a:extLst>
              <a:ext uri="{FF2B5EF4-FFF2-40B4-BE49-F238E27FC236}">
                <a16:creationId xmlns:a16="http://schemas.microsoft.com/office/drawing/2014/main" id="{38543C13-0408-27B5-D902-80EABEDE06B6}"/>
              </a:ext>
            </a:extLst>
          </p:cNvPr>
          <p:cNvSpPr txBox="1">
            <a:spLocks noChangeArrowheads="1"/>
          </p:cNvSpPr>
          <p:nvPr/>
        </p:nvSpPr>
        <p:spPr>
          <a:xfrm>
            <a:off x="971600" y="385882"/>
            <a:ext cx="6841108" cy="7728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H" altLang="de-DE" sz="2400" b="1" dirty="0">
                <a:latin typeface="ITC Officina Sans Book" panose="020B0500000000000000" pitchFamily="34" charset="0"/>
              </a:rPr>
              <a:t>L’étape 4: L’état des lieux</a:t>
            </a:r>
          </a:p>
        </p:txBody>
      </p:sp>
    </p:spTree>
    <p:extLst>
      <p:ext uri="{BB962C8B-B14F-4D97-AF65-F5344CB8AC3E}">
        <p14:creationId xmlns:p14="http://schemas.microsoft.com/office/powerpoint/2010/main" val="126816686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3594275-7A45-447C-9961-BE55AB8D5C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66765" y="5447737"/>
            <a:ext cx="676344" cy="398466"/>
          </a:xfrm>
          <a:prstGeom prst="rect">
            <a:avLst/>
          </a:prstGeom>
        </p:spPr>
      </p:pic>
      <p:pic>
        <p:nvPicPr>
          <p:cNvPr id="7" name="Grafik 6">
            <a:extLst>
              <a:ext uri="{FF2B5EF4-FFF2-40B4-BE49-F238E27FC236}">
                <a16:creationId xmlns:a16="http://schemas.microsoft.com/office/drawing/2014/main" id="{E024855A-D459-4F84-B31C-F522A6A274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2650" y="1011797"/>
            <a:ext cx="744573" cy="744573"/>
          </a:xfrm>
          <a:prstGeom prst="rect">
            <a:avLst/>
          </a:prstGeom>
        </p:spPr>
      </p:pic>
      <p:sp>
        <p:nvSpPr>
          <p:cNvPr id="2" name="Datumsplatzhalter 1">
            <a:extLst>
              <a:ext uri="{FF2B5EF4-FFF2-40B4-BE49-F238E27FC236}">
                <a16:creationId xmlns:a16="http://schemas.microsoft.com/office/drawing/2014/main" id="{81BD3E09-5A2C-4638-98EF-E7801A591683}"/>
              </a:ext>
            </a:extLst>
          </p:cNvPr>
          <p:cNvSpPr>
            <a:spLocks noGrp="1"/>
          </p:cNvSpPr>
          <p:nvPr>
            <p:ph type="dt" sz="half" idx="10"/>
          </p:nvPr>
        </p:nvSpPr>
        <p:spPr/>
        <p:txBody>
          <a:bodyPr/>
          <a:lstStyle/>
          <a:p>
            <a:fld id="{5AF8E2AB-007C-4541-8154-1E32B968F178}" type="datetime1">
              <a:rPr lang="de-CH" smtClean="0"/>
              <a:t>28.11.2022</a:t>
            </a:fld>
            <a:endParaRPr lang="de-CH"/>
          </a:p>
        </p:txBody>
      </p:sp>
      <p:sp>
        <p:nvSpPr>
          <p:cNvPr id="3" name="Fußzeilenplatzhalter 2">
            <a:extLst>
              <a:ext uri="{FF2B5EF4-FFF2-40B4-BE49-F238E27FC236}">
                <a16:creationId xmlns:a16="http://schemas.microsoft.com/office/drawing/2014/main" id="{979B6032-A611-4A82-8B94-98A9EAE9122D}"/>
              </a:ext>
            </a:extLst>
          </p:cNvPr>
          <p:cNvSpPr>
            <a:spLocks noGrp="1"/>
          </p:cNvSpPr>
          <p:nvPr>
            <p:ph type="ftr" sz="quarter" idx="11"/>
          </p:nvPr>
        </p:nvSpPr>
        <p:spPr/>
        <p:txBody>
          <a:bodyPr/>
          <a:lstStyle/>
          <a:p>
            <a:r>
              <a:rPr lang="fr-CH" dirty="0"/>
              <a:t>Sécurité au travail et protection de la santé</a:t>
            </a:r>
          </a:p>
        </p:txBody>
      </p:sp>
      <p:sp>
        <p:nvSpPr>
          <p:cNvPr id="4" name="Foliennummernplatzhalter 3">
            <a:extLst>
              <a:ext uri="{FF2B5EF4-FFF2-40B4-BE49-F238E27FC236}">
                <a16:creationId xmlns:a16="http://schemas.microsoft.com/office/drawing/2014/main" id="{2A0F7FDD-B2AF-470E-B715-0766BDB9EC7E}"/>
              </a:ext>
            </a:extLst>
          </p:cNvPr>
          <p:cNvSpPr>
            <a:spLocks noGrp="1"/>
          </p:cNvSpPr>
          <p:nvPr>
            <p:ph type="sldNum" sz="quarter" idx="12"/>
          </p:nvPr>
        </p:nvSpPr>
        <p:spPr/>
        <p:txBody>
          <a:bodyPr/>
          <a:lstStyle/>
          <a:p>
            <a:fld id="{167AFD58-E4FA-4636-9AA3-F28C1A08630D}" type="slidenum">
              <a:rPr lang="de-CH" smtClean="0"/>
              <a:t>14</a:t>
            </a:fld>
            <a:endParaRPr lang="de-CH"/>
          </a:p>
        </p:txBody>
      </p:sp>
      <p:sp>
        <p:nvSpPr>
          <p:cNvPr id="8" name="Textfeld 7">
            <a:extLst>
              <a:ext uri="{FF2B5EF4-FFF2-40B4-BE49-F238E27FC236}">
                <a16:creationId xmlns:a16="http://schemas.microsoft.com/office/drawing/2014/main" id="{57124670-5439-48E3-BF12-929267EF6CBF}"/>
              </a:ext>
            </a:extLst>
          </p:cNvPr>
          <p:cNvSpPr txBox="1"/>
          <p:nvPr/>
        </p:nvSpPr>
        <p:spPr>
          <a:xfrm>
            <a:off x="1583013" y="1048921"/>
            <a:ext cx="5857661" cy="923330"/>
          </a:xfrm>
          <a:prstGeom prst="rect">
            <a:avLst/>
          </a:prstGeom>
          <a:solidFill>
            <a:schemeClr val="accent1">
              <a:lumMod val="20000"/>
              <a:lumOff val="80000"/>
            </a:schemeClr>
          </a:solidFill>
          <a:ln w="12700">
            <a:solidFill>
              <a:schemeClr val="accent1">
                <a:lumMod val="75000"/>
              </a:schemeClr>
            </a:solidFill>
          </a:ln>
        </p:spPr>
        <p:txBody>
          <a:bodyPr wrap="square" rtlCol="0">
            <a:spAutoFit/>
          </a:bodyPr>
          <a:lstStyle/>
          <a:p>
            <a:r>
              <a:rPr lang="fr-FR" b="1" dirty="0">
                <a:latin typeface="Century Gothic" panose="020B0502020202020204" pitchFamily="34" charset="0"/>
              </a:rPr>
              <a:t>Précision :</a:t>
            </a:r>
          </a:p>
          <a:p>
            <a:r>
              <a:rPr lang="fr-FR" dirty="0">
                <a:latin typeface="Century Gothic" panose="020B0502020202020204" pitchFamily="34" charset="0"/>
              </a:rPr>
              <a:t>Le Coq vert exige le respect des lois et des règlements qui concernent l’environnement.</a:t>
            </a:r>
            <a:endParaRPr lang="de-CH" dirty="0">
              <a:latin typeface="Century Gothic" panose="020B0502020202020204" pitchFamily="34" charset="0"/>
            </a:endParaRPr>
          </a:p>
        </p:txBody>
      </p:sp>
      <p:sp>
        <p:nvSpPr>
          <p:cNvPr id="9" name="Textfeld 8">
            <a:extLst>
              <a:ext uri="{FF2B5EF4-FFF2-40B4-BE49-F238E27FC236}">
                <a16:creationId xmlns:a16="http://schemas.microsoft.com/office/drawing/2014/main" id="{4675CC78-3F0E-4033-B3BF-F7D4948F04E1}"/>
              </a:ext>
            </a:extLst>
          </p:cNvPr>
          <p:cNvSpPr txBox="1"/>
          <p:nvPr/>
        </p:nvSpPr>
        <p:spPr>
          <a:xfrm>
            <a:off x="1583013" y="2321631"/>
            <a:ext cx="5857661" cy="1477328"/>
          </a:xfrm>
          <a:prstGeom prst="rect">
            <a:avLst/>
          </a:prstGeom>
          <a:solidFill>
            <a:schemeClr val="accent6">
              <a:lumMod val="20000"/>
              <a:lumOff val="80000"/>
            </a:schemeClr>
          </a:solidFill>
          <a:ln w="12700">
            <a:solidFill>
              <a:schemeClr val="accent6">
                <a:lumMod val="60000"/>
                <a:lumOff val="40000"/>
              </a:schemeClr>
            </a:solidFill>
          </a:ln>
        </p:spPr>
        <p:txBody>
          <a:bodyPr wrap="square" rtlCol="0">
            <a:spAutoFit/>
          </a:bodyPr>
          <a:lstStyle/>
          <a:p>
            <a:r>
              <a:rPr lang="fr-CH" b="1" dirty="0">
                <a:latin typeface="Century Gothic" panose="020B0502020202020204" pitchFamily="34" charset="0"/>
              </a:rPr>
              <a:t>Constatation: </a:t>
            </a:r>
          </a:p>
          <a:p>
            <a:r>
              <a:rPr lang="fr-FR" dirty="0">
                <a:latin typeface="Century Gothic" panose="020B0502020202020204" pitchFamily="34" charset="0"/>
              </a:rPr>
              <a:t>Les paroisses sont très souvent trop peu sensibilisées à leur responsabilité en matière de sécurité. Il n'y a souvent pas de système de sécurité ni de responsables dans les paroisses.</a:t>
            </a:r>
            <a:endParaRPr lang="de-CH" dirty="0">
              <a:latin typeface="Century Gothic" panose="020B0502020202020204" pitchFamily="34" charset="0"/>
            </a:endParaRPr>
          </a:p>
        </p:txBody>
      </p:sp>
      <p:sp>
        <p:nvSpPr>
          <p:cNvPr id="10" name="Textfeld 9">
            <a:extLst>
              <a:ext uri="{FF2B5EF4-FFF2-40B4-BE49-F238E27FC236}">
                <a16:creationId xmlns:a16="http://schemas.microsoft.com/office/drawing/2014/main" id="{38C57600-93E1-4148-999A-2949A7B64E1A}"/>
              </a:ext>
            </a:extLst>
          </p:cNvPr>
          <p:cNvSpPr txBox="1"/>
          <p:nvPr/>
        </p:nvSpPr>
        <p:spPr>
          <a:xfrm>
            <a:off x="1583013" y="4168275"/>
            <a:ext cx="5857661" cy="1477328"/>
          </a:xfrm>
          <a:prstGeom prst="rect">
            <a:avLst/>
          </a:prstGeom>
          <a:solidFill>
            <a:schemeClr val="accent4">
              <a:lumMod val="60000"/>
              <a:lumOff val="40000"/>
            </a:schemeClr>
          </a:solidFill>
          <a:ln w="12700">
            <a:solidFill>
              <a:schemeClr val="accent4">
                <a:lumMod val="75000"/>
              </a:schemeClr>
            </a:solidFill>
          </a:ln>
        </p:spPr>
        <p:txBody>
          <a:bodyPr wrap="square" rtlCol="0">
            <a:spAutoFit/>
          </a:bodyPr>
          <a:lstStyle/>
          <a:p>
            <a:r>
              <a:rPr lang="fr-FR" b="1" dirty="0">
                <a:latin typeface="Century Gothic" panose="020B0502020202020204" pitchFamily="34" charset="0"/>
              </a:rPr>
              <a:t>Conclusion : </a:t>
            </a:r>
          </a:p>
          <a:p>
            <a:r>
              <a:rPr lang="fr-FR" dirty="0">
                <a:latin typeface="Century Gothic" panose="020B0502020202020204" pitchFamily="34" charset="0"/>
              </a:rPr>
              <a:t>Nous avons abordé le sujet de manière approfondie afin de soutenir les paroisses. Ces dernières sont responsables de la mise en œuvre de la sécurité au travail !</a:t>
            </a:r>
            <a:endParaRPr lang="de-CH" dirty="0">
              <a:latin typeface="Century Gothic" panose="020B0502020202020204" pitchFamily="34" charset="0"/>
            </a:endParaRPr>
          </a:p>
        </p:txBody>
      </p:sp>
    </p:spTree>
    <p:extLst>
      <p:ext uri="{BB962C8B-B14F-4D97-AF65-F5344CB8AC3E}">
        <p14:creationId xmlns:p14="http://schemas.microsoft.com/office/powerpoint/2010/main" val="397687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3594275-7A45-447C-9961-BE55AB8D5C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66765" y="5447737"/>
            <a:ext cx="676344" cy="398466"/>
          </a:xfrm>
          <a:prstGeom prst="rect">
            <a:avLst/>
          </a:prstGeom>
        </p:spPr>
      </p:pic>
      <p:sp>
        <p:nvSpPr>
          <p:cNvPr id="2" name="Datumsplatzhalter 1">
            <a:extLst>
              <a:ext uri="{FF2B5EF4-FFF2-40B4-BE49-F238E27FC236}">
                <a16:creationId xmlns:a16="http://schemas.microsoft.com/office/drawing/2014/main" id="{81BD3E09-5A2C-4638-98EF-E7801A591683}"/>
              </a:ext>
            </a:extLst>
          </p:cNvPr>
          <p:cNvSpPr>
            <a:spLocks noGrp="1"/>
          </p:cNvSpPr>
          <p:nvPr>
            <p:ph type="dt" sz="half" idx="10"/>
          </p:nvPr>
        </p:nvSpPr>
        <p:spPr/>
        <p:txBody>
          <a:bodyPr/>
          <a:lstStyle/>
          <a:p>
            <a:fld id="{5AF8E2AB-007C-4541-8154-1E32B968F178}" type="datetime1">
              <a:rPr lang="de-CH" smtClean="0"/>
              <a:t>28.11.2022</a:t>
            </a:fld>
            <a:endParaRPr lang="de-CH"/>
          </a:p>
        </p:txBody>
      </p:sp>
      <p:sp>
        <p:nvSpPr>
          <p:cNvPr id="3" name="Fußzeilenplatzhalter 2">
            <a:extLst>
              <a:ext uri="{FF2B5EF4-FFF2-40B4-BE49-F238E27FC236}">
                <a16:creationId xmlns:a16="http://schemas.microsoft.com/office/drawing/2014/main" id="{979B6032-A611-4A82-8B94-98A9EAE9122D}"/>
              </a:ext>
            </a:extLst>
          </p:cNvPr>
          <p:cNvSpPr>
            <a:spLocks noGrp="1"/>
          </p:cNvSpPr>
          <p:nvPr>
            <p:ph type="ftr" sz="quarter" idx="11"/>
          </p:nvPr>
        </p:nvSpPr>
        <p:spPr/>
        <p:txBody>
          <a:bodyPr/>
          <a:lstStyle/>
          <a:p>
            <a:r>
              <a:rPr lang="fr-CH" dirty="0"/>
              <a:t>Sécurité au travail et protection de la santé</a:t>
            </a:r>
          </a:p>
        </p:txBody>
      </p:sp>
      <p:sp>
        <p:nvSpPr>
          <p:cNvPr id="4" name="Foliennummernplatzhalter 3">
            <a:extLst>
              <a:ext uri="{FF2B5EF4-FFF2-40B4-BE49-F238E27FC236}">
                <a16:creationId xmlns:a16="http://schemas.microsoft.com/office/drawing/2014/main" id="{2A0F7FDD-B2AF-470E-B715-0766BDB9EC7E}"/>
              </a:ext>
            </a:extLst>
          </p:cNvPr>
          <p:cNvSpPr>
            <a:spLocks noGrp="1"/>
          </p:cNvSpPr>
          <p:nvPr>
            <p:ph type="sldNum" sz="quarter" idx="12"/>
          </p:nvPr>
        </p:nvSpPr>
        <p:spPr/>
        <p:txBody>
          <a:bodyPr/>
          <a:lstStyle/>
          <a:p>
            <a:fld id="{167AFD58-E4FA-4636-9AA3-F28C1A08630D}" type="slidenum">
              <a:rPr lang="de-CH" smtClean="0"/>
              <a:t>15</a:t>
            </a:fld>
            <a:endParaRPr lang="de-CH"/>
          </a:p>
        </p:txBody>
      </p:sp>
      <p:sp>
        <p:nvSpPr>
          <p:cNvPr id="6" name="Textfeld 5">
            <a:extLst>
              <a:ext uri="{FF2B5EF4-FFF2-40B4-BE49-F238E27FC236}">
                <a16:creationId xmlns:a16="http://schemas.microsoft.com/office/drawing/2014/main" id="{FE1E3A0F-1F4B-4BD8-9975-44535FC0E2C2}"/>
              </a:ext>
            </a:extLst>
          </p:cNvPr>
          <p:cNvSpPr txBox="1"/>
          <p:nvPr/>
        </p:nvSpPr>
        <p:spPr>
          <a:xfrm>
            <a:off x="596185" y="1147107"/>
            <a:ext cx="5518865" cy="415498"/>
          </a:xfrm>
          <a:prstGeom prst="rect">
            <a:avLst/>
          </a:prstGeom>
          <a:noFill/>
        </p:spPr>
        <p:txBody>
          <a:bodyPr wrap="square" rtlCol="0">
            <a:spAutoFit/>
          </a:bodyPr>
          <a:lstStyle/>
          <a:p>
            <a:r>
              <a:rPr lang="fr-CH" sz="2100" b="1" dirty="0">
                <a:latin typeface="Century Gothic" panose="020B0502020202020204" pitchFamily="34" charset="0"/>
              </a:rPr>
              <a:t>Que faut-il faire?</a:t>
            </a:r>
          </a:p>
        </p:txBody>
      </p:sp>
      <p:sp>
        <p:nvSpPr>
          <p:cNvPr id="8" name="Textfeld 7">
            <a:extLst>
              <a:ext uri="{FF2B5EF4-FFF2-40B4-BE49-F238E27FC236}">
                <a16:creationId xmlns:a16="http://schemas.microsoft.com/office/drawing/2014/main" id="{2AE9AE18-5332-4EFA-95A9-AE89FBA9AC5E}"/>
              </a:ext>
            </a:extLst>
          </p:cNvPr>
          <p:cNvSpPr txBox="1"/>
          <p:nvPr/>
        </p:nvSpPr>
        <p:spPr>
          <a:xfrm>
            <a:off x="704851" y="1847231"/>
            <a:ext cx="3116873" cy="2308324"/>
          </a:xfrm>
          <a:prstGeom prst="rect">
            <a:avLst/>
          </a:prstGeom>
          <a:noFill/>
        </p:spPr>
        <p:txBody>
          <a:bodyPr wrap="square" rtlCol="0">
            <a:spAutoFit/>
          </a:bodyPr>
          <a:lstStyle/>
          <a:p>
            <a:pPr marL="214313" indent="-214313">
              <a:buFont typeface="Arial" panose="020B0604020202020204" pitchFamily="34" charset="0"/>
              <a:buChar char="•"/>
            </a:pPr>
            <a:r>
              <a:rPr lang="fr-CH" dirty="0">
                <a:latin typeface="Century Gothic" panose="020B0502020202020204" pitchFamily="34" charset="0"/>
              </a:rPr>
              <a:t>Respecter les lois</a:t>
            </a:r>
          </a:p>
          <a:p>
            <a:pPr marL="600075" lvl="1" indent="-257175">
              <a:buFont typeface="Courier New" panose="02070309020205020404" pitchFamily="49" charset="0"/>
              <a:buChar char="o"/>
            </a:pPr>
            <a:r>
              <a:rPr lang="fr-CH" dirty="0">
                <a:latin typeface="Century Gothic" panose="020B0502020202020204" pitchFamily="34" charset="0"/>
              </a:rPr>
              <a:t>CO 328</a:t>
            </a:r>
          </a:p>
          <a:p>
            <a:pPr marL="600075" lvl="1" indent="-257175">
              <a:buFont typeface="Courier New" panose="02070309020205020404" pitchFamily="49" charset="0"/>
              <a:buChar char="o"/>
            </a:pPr>
            <a:r>
              <a:rPr lang="fr-CH" dirty="0">
                <a:latin typeface="Century Gothic" panose="020B0502020202020204" pitchFamily="34" charset="0"/>
              </a:rPr>
              <a:t>LAA 82</a:t>
            </a:r>
          </a:p>
          <a:p>
            <a:pPr marL="600075" lvl="1" indent="-257175">
              <a:buFont typeface="Courier New" panose="02070309020205020404" pitchFamily="49" charset="0"/>
              <a:buChar char="o"/>
            </a:pPr>
            <a:r>
              <a:rPr lang="fr-CH" dirty="0" err="1">
                <a:latin typeface="Century Gothic" panose="020B0502020202020204" pitchFamily="34" charset="0"/>
              </a:rPr>
              <a:t>LTr</a:t>
            </a:r>
            <a:r>
              <a:rPr lang="fr-CH" dirty="0">
                <a:latin typeface="Century Gothic" panose="020B0502020202020204" pitchFamily="34" charset="0"/>
              </a:rPr>
              <a:t> 6</a:t>
            </a:r>
          </a:p>
          <a:p>
            <a:pPr marL="257175" indent="-257175">
              <a:buFont typeface="Arial" panose="020B0604020202020204" pitchFamily="34" charset="0"/>
              <a:buChar char="•"/>
            </a:pPr>
            <a:r>
              <a:rPr lang="fr-CH" dirty="0">
                <a:latin typeface="Century Gothic" panose="020B0502020202020204" pitchFamily="34" charset="0"/>
              </a:rPr>
              <a:t>Appliquer l’ordonnance</a:t>
            </a:r>
          </a:p>
          <a:p>
            <a:pPr marL="600075" lvl="1" indent="-257175">
              <a:buFont typeface="Courier New" panose="02070309020205020404" pitchFamily="49" charset="0"/>
              <a:buChar char="o"/>
            </a:pPr>
            <a:r>
              <a:rPr lang="fr-CH" dirty="0">
                <a:latin typeface="Century Gothic" panose="020B0502020202020204" pitchFamily="34" charset="0"/>
              </a:rPr>
              <a:t>OPA 3 – 10</a:t>
            </a:r>
          </a:p>
          <a:p>
            <a:pPr marL="257175" indent="-257175">
              <a:buFont typeface="Arial" panose="020B0604020202020204" pitchFamily="34" charset="0"/>
              <a:buChar char="•"/>
            </a:pPr>
            <a:r>
              <a:rPr lang="fr-CH" dirty="0">
                <a:latin typeface="Century Gothic" panose="020B0502020202020204" pitchFamily="34" charset="0"/>
              </a:rPr>
              <a:t>CFST 6508 à mettre en place</a:t>
            </a:r>
          </a:p>
        </p:txBody>
      </p:sp>
      <p:sp>
        <p:nvSpPr>
          <p:cNvPr id="13" name="Textfeld 12">
            <a:extLst>
              <a:ext uri="{FF2B5EF4-FFF2-40B4-BE49-F238E27FC236}">
                <a16:creationId xmlns:a16="http://schemas.microsoft.com/office/drawing/2014/main" id="{659751A0-C0CB-4A72-9CA1-8449FA8B81F5}"/>
              </a:ext>
            </a:extLst>
          </p:cNvPr>
          <p:cNvSpPr txBox="1"/>
          <p:nvPr/>
        </p:nvSpPr>
        <p:spPr>
          <a:xfrm>
            <a:off x="4171949" y="1843071"/>
            <a:ext cx="4572002" cy="2308324"/>
          </a:xfrm>
          <a:prstGeom prst="rect">
            <a:avLst/>
          </a:prstGeom>
          <a:noFill/>
        </p:spPr>
        <p:txBody>
          <a:bodyPr wrap="square" rtlCol="0">
            <a:spAutoFit/>
          </a:bodyPr>
          <a:lstStyle/>
          <a:p>
            <a:pPr marL="257175" indent="-257175">
              <a:buFont typeface="Wingdings" panose="05000000000000000000" pitchFamily="2" charset="2"/>
              <a:buChar char="à"/>
            </a:pPr>
            <a:r>
              <a:rPr lang="fr-CH" dirty="0">
                <a:latin typeface="Century Gothic" panose="020B0502020202020204" pitchFamily="34" charset="0"/>
              </a:rPr>
              <a:t>Expliquer la politique de la paroisse- communiquer</a:t>
            </a:r>
          </a:p>
          <a:p>
            <a:pPr marL="257175" indent="-257175">
              <a:buFont typeface="Wingdings" panose="05000000000000000000" pitchFamily="2" charset="2"/>
              <a:buChar char="à"/>
            </a:pPr>
            <a:r>
              <a:rPr lang="fr-CH" dirty="0">
                <a:latin typeface="Century Gothic" panose="020B0502020202020204" pitchFamily="34" charset="0"/>
              </a:rPr>
              <a:t>Reconnaître les dangers, Culture de l’erreur</a:t>
            </a:r>
          </a:p>
          <a:p>
            <a:pPr marL="257175" indent="-257175">
              <a:buFont typeface="Wingdings" panose="05000000000000000000" pitchFamily="2" charset="2"/>
              <a:buChar char="à"/>
            </a:pPr>
            <a:r>
              <a:rPr lang="fr-CH" dirty="0">
                <a:latin typeface="Century Gothic" panose="020B0502020202020204" pitchFamily="34" charset="0"/>
              </a:rPr>
              <a:t>Mise en place de mesures</a:t>
            </a:r>
          </a:p>
          <a:p>
            <a:pPr marL="257175" indent="-257175">
              <a:buFont typeface="Wingdings" panose="05000000000000000000" pitchFamily="2" charset="2"/>
              <a:buChar char="à"/>
            </a:pPr>
            <a:r>
              <a:rPr lang="fr-CH" dirty="0">
                <a:latin typeface="Century Gothic" panose="020B0502020202020204" pitchFamily="34" charset="0"/>
              </a:rPr>
              <a:t>Former, instruire, communiquer</a:t>
            </a:r>
          </a:p>
          <a:p>
            <a:pPr marL="257175" indent="-257175">
              <a:buFont typeface="Wingdings" panose="05000000000000000000" pitchFamily="2" charset="2"/>
              <a:buChar char="à"/>
            </a:pPr>
            <a:r>
              <a:rPr lang="fr-CH" dirty="0">
                <a:latin typeface="Century Gothic" panose="020B0502020202020204" pitchFamily="34" charset="0"/>
              </a:rPr>
              <a:t>Documenter</a:t>
            </a:r>
          </a:p>
          <a:p>
            <a:pPr marL="257175" indent="-257175">
              <a:buFont typeface="Wingdings" panose="05000000000000000000" pitchFamily="2" charset="2"/>
              <a:buChar char="à"/>
            </a:pPr>
            <a:r>
              <a:rPr lang="fr-CH" dirty="0">
                <a:latin typeface="Century Gothic" panose="020B0502020202020204" pitchFamily="34" charset="0"/>
              </a:rPr>
              <a:t>Plan d’urgence</a:t>
            </a:r>
          </a:p>
        </p:txBody>
      </p:sp>
      <p:sp>
        <p:nvSpPr>
          <p:cNvPr id="15" name="Rechteck 14">
            <a:extLst>
              <a:ext uri="{FF2B5EF4-FFF2-40B4-BE49-F238E27FC236}">
                <a16:creationId xmlns:a16="http://schemas.microsoft.com/office/drawing/2014/main" id="{3441A47D-439D-4D4D-B217-1046BB37582D}"/>
              </a:ext>
            </a:extLst>
          </p:cNvPr>
          <p:cNvSpPr/>
          <p:nvPr/>
        </p:nvSpPr>
        <p:spPr>
          <a:xfrm>
            <a:off x="1046272" y="4265906"/>
            <a:ext cx="6741008" cy="1315745"/>
          </a:xfrm>
          <a:prstGeom prst="rect">
            <a:avLst/>
          </a:prstGeom>
          <a:solidFill>
            <a:schemeClr val="accent1">
              <a:lumMod val="60000"/>
              <a:lumOff val="40000"/>
            </a:schemeClr>
          </a:solidFill>
        </p:spPr>
        <p:txBody>
          <a:bodyPr wrap="square" lIns="68580" tIns="34290" rIns="68580" bIns="34290">
            <a:spAutoFit/>
          </a:bodyPr>
          <a:lstStyle/>
          <a:p>
            <a:pPr algn="ctr"/>
            <a:r>
              <a:rPr lang="fr-CH" sz="4050" dirty="0">
                <a:ln w="0"/>
                <a:solidFill>
                  <a:srgbClr val="66FF66"/>
                </a:solidFill>
                <a:effectLst>
                  <a:reflection blurRad="6350" stA="53000" endA="300" endPos="35500" dir="5400000" sy="-90000" algn="bl" rotWithShape="0"/>
                </a:effectLst>
              </a:rPr>
              <a:t>Où commencer? qui fait quoi? Qui contrôle? Etc.</a:t>
            </a:r>
          </a:p>
        </p:txBody>
      </p:sp>
      <p:pic>
        <p:nvPicPr>
          <p:cNvPr id="9" name="Image 8">
            <a:extLst>
              <a:ext uri="{FF2B5EF4-FFF2-40B4-BE49-F238E27FC236}">
                <a16:creationId xmlns:a16="http://schemas.microsoft.com/office/drawing/2014/main" id="{46D47C1B-64C2-BC6D-7617-2411380A1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594" y="166773"/>
            <a:ext cx="1571357" cy="1561787"/>
          </a:xfrm>
          <a:prstGeom prst="rect">
            <a:avLst/>
          </a:prstGeom>
        </p:spPr>
      </p:pic>
    </p:spTree>
    <p:extLst>
      <p:ext uri="{BB962C8B-B14F-4D97-AF65-F5344CB8AC3E}">
        <p14:creationId xmlns:p14="http://schemas.microsoft.com/office/powerpoint/2010/main" val="400245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fr-FR" sz="2800" dirty="0">
                <a:latin typeface="Arial" panose="020B0604020202020204" pitchFamily="34" charset="0"/>
                <a:cs typeface="Arial" panose="020B0604020202020204" pitchFamily="34" charset="0"/>
              </a:rPr>
              <a:t>Quelles sont les obligations d’une paroisse dans le domaine de la sécurité au travail et de la protection de la santé? </a:t>
            </a:r>
            <a:endParaRPr lang="de-CH" sz="28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2"/>
          </p:nvPr>
        </p:nvSpPr>
        <p:spPr/>
        <p:txBody>
          <a:bodyPr/>
          <a:lstStyle/>
          <a:p>
            <a:fld id="{22F1BF7B-2967-4760-ADFE-E11E4508987D}" type="slidenum">
              <a:rPr lang="de-CH" smtClean="0"/>
              <a:t>16</a:t>
            </a:fld>
            <a:endParaRPr lang="de-CH"/>
          </a:p>
        </p:txBody>
      </p:sp>
      <p:pic>
        <p:nvPicPr>
          <p:cNvPr id="6" name="Grafik 5">
            <a:extLst>
              <a:ext uri="{FF2B5EF4-FFF2-40B4-BE49-F238E27FC236}">
                <a16:creationId xmlns:a16="http://schemas.microsoft.com/office/drawing/2014/main" id="{4F79044A-1DC7-8B62-FEFE-56F568797A36}"/>
              </a:ext>
            </a:extLst>
          </p:cNvPr>
          <p:cNvPicPr>
            <a:picLocks noChangeAspect="1"/>
          </p:cNvPicPr>
          <p:nvPr/>
        </p:nvPicPr>
        <p:blipFill>
          <a:blip r:embed="rId2"/>
          <a:stretch>
            <a:fillRect/>
          </a:stretch>
        </p:blipFill>
        <p:spPr>
          <a:xfrm>
            <a:off x="1202543" y="1990508"/>
            <a:ext cx="6843596" cy="3875658"/>
          </a:xfrm>
          <a:prstGeom prst="rect">
            <a:avLst/>
          </a:prstGeom>
        </p:spPr>
      </p:pic>
      <p:sp>
        <p:nvSpPr>
          <p:cNvPr id="7" name="Textfeld 6">
            <a:extLst>
              <a:ext uri="{FF2B5EF4-FFF2-40B4-BE49-F238E27FC236}">
                <a16:creationId xmlns:a16="http://schemas.microsoft.com/office/drawing/2014/main" id="{4D9E647F-9DD4-65E2-0117-51418628F9FF}"/>
              </a:ext>
            </a:extLst>
          </p:cNvPr>
          <p:cNvSpPr txBox="1"/>
          <p:nvPr/>
        </p:nvSpPr>
        <p:spPr>
          <a:xfrm>
            <a:off x="86061" y="6439199"/>
            <a:ext cx="8140177" cy="461665"/>
          </a:xfrm>
          <a:prstGeom prst="rect">
            <a:avLst/>
          </a:prstGeom>
          <a:noFill/>
        </p:spPr>
        <p:txBody>
          <a:bodyPr wrap="none" rtlCol="0">
            <a:spAutoFit/>
          </a:bodyPr>
          <a:lstStyle/>
          <a:p>
            <a:r>
              <a:rPr lang="de-CH" sz="1200">
                <a:latin typeface="Arial" panose="020B0604020202020204" pitchFamily="34" charset="0"/>
                <a:cs typeface="Arial" panose="020B0604020202020204" pitchFamily="34" charset="0"/>
              </a:rPr>
              <a:t>Source : </a:t>
            </a:r>
            <a:r>
              <a:rPr lang="fr-FR" sz="1200" b="0" i="0">
                <a:effectLst/>
                <a:latin typeface="Arial" panose="020B0604020202020204" pitchFamily="34" charset="0"/>
                <a:cs typeface="Arial" panose="020B0604020202020204" pitchFamily="34" charset="0"/>
              </a:rPr>
              <a:t>Quelles sont vos obligations dans le domaine de la sécurité au travail et de la protection de la santé? (SUVA)</a:t>
            </a:r>
          </a:p>
          <a:p>
            <a:endParaRPr lang="de-CH"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356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sz="3600">
                <a:latin typeface="Arial" panose="020B0604020202020204" pitchFamily="34" charset="0"/>
                <a:cs typeface="Arial" panose="020B0604020202020204" pitchFamily="34" charset="0"/>
              </a:rPr>
              <a:t>Bases légales</a:t>
            </a:r>
          </a:p>
        </p:txBody>
      </p:sp>
      <p:sp>
        <p:nvSpPr>
          <p:cNvPr id="5" name="Foliennummernplatzhalter 4"/>
          <p:cNvSpPr>
            <a:spLocks noGrp="1"/>
          </p:cNvSpPr>
          <p:nvPr>
            <p:ph type="sldNum" sz="quarter" idx="12"/>
          </p:nvPr>
        </p:nvSpPr>
        <p:spPr/>
        <p:txBody>
          <a:bodyPr/>
          <a:lstStyle/>
          <a:p>
            <a:fld id="{22F1BF7B-2967-4760-ADFE-E11E4508987D}" type="slidenum">
              <a:rPr lang="de-CH" smtClean="0"/>
              <a:t>17</a:t>
            </a:fld>
            <a:endParaRPr lang="de-CH"/>
          </a:p>
        </p:txBody>
      </p:sp>
      <p:pic>
        <p:nvPicPr>
          <p:cNvPr id="6" name="Grafik 5">
            <a:extLst>
              <a:ext uri="{FF2B5EF4-FFF2-40B4-BE49-F238E27FC236}">
                <a16:creationId xmlns:a16="http://schemas.microsoft.com/office/drawing/2014/main" id="{9D58503B-B0CD-F5AF-3C22-0CEBD81771C2}"/>
              </a:ext>
            </a:extLst>
          </p:cNvPr>
          <p:cNvPicPr>
            <a:picLocks noChangeAspect="1"/>
          </p:cNvPicPr>
          <p:nvPr/>
        </p:nvPicPr>
        <p:blipFill>
          <a:blip r:embed="rId2"/>
          <a:stretch>
            <a:fillRect/>
          </a:stretch>
        </p:blipFill>
        <p:spPr>
          <a:xfrm>
            <a:off x="628650" y="1395907"/>
            <a:ext cx="7886700" cy="4781056"/>
          </a:xfrm>
          <a:prstGeom prst="rect">
            <a:avLst/>
          </a:prstGeom>
        </p:spPr>
      </p:pic>
      <p:sp>
        <p:nvSpPr>
          <p:cNvPr id="7" name="Textfeld 6">
            <a:extLst>
              <a:ext uri="{FF2B5EF4-FFF2-40B4-BE49-F238E27FC236}">
                <a16:creationId xmlns:a16="http://schemas.microsoft.com/office/drawing/2014/main" id="{A1260FF3-4146-D775-630A-DA1D91FC4117}"/>
              </a:ext>
            </a:extLst>
          </p:cNvPr>
          <p:cNvSpPr txBox="1"/>
          <p:nvPr/>
        </p:nvSpPr>
        <p:spPr>
          <a:xfrm>
            <a:off x="86061" y="6439199"/>
            <a:ext cx="8140177" cy="461665"/>
          </a:xfrm>
          <a:prstGeom prst="rect">
            <a:avLst/>
          </a:prstGeom>
          <a:noFill/>
        </p:spPr>
        <p:txBody>
          <a:bodyPr wrap="none" rtlCol="0">
            <a:spAutoFit/>
          </a:bodyPr>
          <a:lstStyle/>
          <a:p>
            <a:r>
              <a:rPr lang="de-CH" sz="1200">
                <a:latin typeface="Arial" panose="020B0604020202020204" pitchFamily="34" charset="0"/>
                <a:cs typeface="Arial" panose="020B0604020202020204" pitchFamily="34" charset="0"/>
              </a:rPr>
              <a:t>Source : </a:t>
            </a:r>
            <a:r>
              <a:rPr lang="fr-FR" sz="1200" b="0" i="0">
                <a:effectLst/>
                <a:latin typeface="Arial" panose="020B0604020202020204" pitchFamily="34" charset="0"/>
                <a:cs typeface="Arial" panose="020B0604020202020204" pitchFamily="34" charset="0"/>
              </a:rPr>
              <a:t>Quelles sont vos obligations dans le domaine de la sécurité au travail et de la protection de la santé? (SUVA)</a:t>
            </a:r>
          </a:p>
          <a:p>
            <a:endParaRPr lang="de-CH"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0777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3594275-7A45-447C-9961-BE55AB8D5C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66765" y="5447737"/>
            <a:ext cx="676344" cy="398466"/>
          </a:xfrm>
          <a:prstGeom prst="rect">
            <a:avLst/>
          </a:prstGeom>
        </p:spPr>
      </p:pic>
      <p:sp>
        <p:nvSpPr>
          <p:cNvPr id="2" name="Datumsplatzhalter 1">
            <a:extLst>
              <a:ext uri="{FF2B5EF4-FFF2-40B4-BE49-F238E27FC236}">
                <a16:creationId xmlns:a16="http://schemas.microsoft.com/office/drawing/2014/main" id="{81BD3E09-5A2C-4638-98EF-E7801A591683}"/>
              </a:ext>
            </a:extLst>
          </p:cNvPr>
          <p:cNvSpPr>
            <a:spLocks noGrp="1"/>
          </p:cNvSpPr>
          <p:nvPr>
            <p:ph type="dt" sz="half" idx="10"/>
          </p:nvPr>
        </p:nvSpPr>
        <p:spPr/>
        <p:txBody>
          <a:bodyPr/>
          <a:lstStyle/>
          <a:p>
            <a:fld id="{5AF8E2AB-007C-4541-8154-1E32B968F178}" type="datetime1">
              <a:rPr lang="de-CH" smtClean="0"/>
              <a:t>28.11.2022</a:t>
            </a:fld>
            <a:endParaRPr lang="de-CH"/>
          </a:p>
        </p:txBody>
      </p:sp>
      <p:sp>
        <p:nvSpPr>
          <p:cNvPr id="3" name="Fußzeilenplatzhalter 2">
            <a:extLst>
              <a:ext uri="{FF2B5EF4-FFF2-40B4-BE49-F238E27FC236}">
                <a16:creationId xmlns:a16="http://schemas.microsoft.com/office/drawing/2014/main" id="{979B6032-A611-4A82-8B94-98A9EAE9122D}"/>
              </a:ext>
            </a:extLst>
          </p:cNvPr>
          <p:cNvSpPr>
            <a:spLocks noGrp="1"/>
          </p:cNvSpPr>
          <p:nvPr>
            <p:ph type="ftr" sz="quarter" idx="11"/>
          </p:nvPr>
        </p:nvSpPr>
        <p:spPr/>
        <p:txBody>
          <a:bodyPr/>
          <a:lstStyle/>
          <a:p>
            <a:r>
              <a:rPr lang="fr-CH" dirty="0"/>
              <a:t>Sécurité au travail et protection de la santé</a:t>
            </a:r>
          </a:p>
        </p:txBody>
      </p:sp>
      <p:sp>
        <p:nvSpPr>
          <p:cNvPr id="4" name="Foliennummernplatzhalter 3">
            <a:extLst>
              <a:ext uri="{FF2B5EF4-FFF2-40B4-BE49-F238E27FC236}">
                <a16:creationId xmlns:a16="http://schemas.microsoft.com/office/drawing/2014/main" id="{2A0F7FDD-B2AF-470E-B715-0766BDB9EC7E}"/>
              </a:ext>
            </a:extLst>
          </p:cNvPr>
          <p:cNvSpPr>
            <a:spLocks noGrp="1"/>
          </p:cNvSpPr>
          <p:nvPr>
            <p:ph type="sldNum" sz="quarter" idx="12"/>
          </p:nvPr>
        </p:nvSpPr>
        <p:spPr/>
        <p:txBody>
          <a:bodyPr/>
          <a:lstStyle/>
          <a:p>
            <a:fld id="{167AFD58-E4FA-4636-9AA3-F28C1A08630D}" type="slidenum">
              <a:rPr lang="de-CH" smtClean="0"/>
              <a:t>18</a:t>
            </a:fld>
            <a:endParaRPr lang="de-CH"/>
          </a:p>
        </p:txBody>
      </p:sp>
      <p:sp>
        <p:nvSpPr>
          <p:cNvPr id="6" name="Textfeld 5">
            <a:extLst>
              <a:ext uri="{FF2B5EF4-FFF2-40B4-BE49-F238E27FC236}">
                <a16:creationId xmlns:a16="http://schemas.microsoft.com/office/drawing/2014/main" id="{67340604-1656-4119-A90D-3056B3BC52E8}"/>
              </a:ext>
            </a:extLst>
          </p:cNvPr>
          <p:cNvSpPr txBox="1"/>
          <p:nvPr/>
        </p:nvSpPr>
        <p:spPr>
          <a:xfrm>
            <a:off x="377741" y="1132304"/>
            <a:ext cx="7250409" cy="738664"/>
          </a:xfrm>
          <a:prstGeom prst="rect">
            <a:avLst/>
          </a:prstGeom>
          <a:noFill/>
        </p:spPr>
        <p:txBody>
          <a:bodyPr wrap="square" rtlCol="0">
            <a:spAutoFit/>
          </a:bodyPr>
          <a:lstStyle/>
          <a:p>
            <a:r>
              <a:rPr lang="fr-FR" sz="2100" b="1" dirty="0">
                <a:latin typeface="Century Gothic" panose="020B0502020202020204" pitchFamily="34" charset="0"/>
              </a:rPr>
              <a:t>Le SME recommande de désigner un(e) responsable de la sécurité (RS). Pourquoi ?</a:t>
            </a:r>
            <a:endParaRPr lang="de-CH" sz="2100" b="1" dirty="0">
              <a:latin typeface="Century Gothic" panose="020B0502020202020204" pitchFamily="34" charset="0"/>
            </a:endParaRPr>
          </a:p>
        </p:txBody>
      </p:sp>
      <p:sp>
        <p:nvSpPr>
          <p:cNvPr id="8" name="Textfeld 7">
            <a:extLst>
              <a:ext uri="{FF2B5EF4-FFF2-40B4-BE49-F238E27FC236}">
                <a16:creationId xmlns:a16="http://schemas.microsoft.com/office/drawing/2014/main" id="{054B8F4D-531F-4203-B4FB-D088FA663565}"/>
              </a:ext>
            </a:extLst>
          </p:cNvPr>
          <p:cNvSpPr txBox="1"/>
          <p:nvPr/>
        </p:nvSpPr>
        <p:spPr>
          <a:xfrm>
            <a:off x="410747" y="1974756"/>
            <a:ext cx="7250409" cy="1754326"/>
          </a:xfrm>
          <a:prstGeom prst="rect">
            <a:avLst/>
          </a:prstGeom>
          <a:noFill/>
        </p:spPr>
        <p:txBody>
          <a:bodyPr wrap="square" rtlCol="0">
            <a:spAutoFit/>
          </a:bodyPr>
          <a:lstStyle/>
          <a:p>
            <a:r>
              <a:rPr lang="fr-FR" dirty="0">
                <a:solidFill>
                  <a:srgbClr val="000000"/>
                </a:solidFill>
                <a:latin typeface="Century Gothic" panose="020B0502020202020204" pitchFamily="34" charset="0"/>
              </a:rPr>
              <a:t>Quelle est la tâche du responsable de la sécurité?</a:t>
            </a:r>
          </a:p>
          <a:p>
            <a:endParaRPr lang="fr-FR" dirty="0">
              <a:solidFill>
                <a:srgbClr val="000000"/>
              </a:solidFill>
              <a:latin typeface="Century Gothic" panose="020B0502020202020204" pitchFamily="34" charset="0"/>
            </a:endParaRPr>
          </a:p>
          <a:p>
            <a:r>
              <a:rPr lang="fr-FR" dirty="0">
                <a:solidFill>
                  <a:srgbClr val="000000"/>
                </a:solidFill>
                <a:latin typeface="Century Gothic" panose="020B0502020202020204" pitchFamily="34" charset="0"/>
              </a:rPr>
              <a:t>Soutenir et conseiller la direction et les supérieurs hiérarchiques en matière de sécurité au travail et de protection de la santé.</a:t>
            </a:r>
          </a:p>
          <a:p>
            <a:r>
              <a:rPr lang="fr-FR" dirty="0">
                <a:solidFill>
                  <a:srgbClr val="000000"/>
                </a:solidFill>
                <a:latin typeface="Century Gothic" panose="020B0502020202020204" pitchFamily="34" charset="0"/>
              </a:rPr>
              <a:t>La direction et les supérieurs hiérarchiques restent responsables de la sécurité au travail.</a:t>
            </a:r>
            <a:endParaRPr lang="de-CH" dirty="0">
              <a:latin typeface="Century Gothic" panose="020B0502020202020204" pitchFamily="34" charset="0"/>
            </a:endParaRPr>
          </a:p>
        </p:txBody>
      </p:sp>
      <p:sp>
        <p:nvSpPr>
          <p:cNvPr id="9" name="Textfeld 8">
            <a:extLst>
              <a:ext uri="{FF2B5EF4-FFF2-40B4-BE49-F238E27FC236}">
                <a16:creationId xmlns:a16="http://schemas.microsoft.com/office/drawing/2014/main" id="{D4D41ADC-556A-4263-B87C-AFE2A65264F3}"/>
              </a:ext>
            </a:extLst>
          </p:cNvPr>
          <p:cNvSpPr txBox="1"/>
          <p:nvPr/>
        </p:nvSpPr>
        <p:spPr>
          <a:xfrm>
            <a:off x="410747" y="3655698"/>
            <a:ext cx="8406682" cy="2239074"/>
          </a:xfrm>
          <a:prstGeom prst="rect">
            <a:avLst/>
          </a:prstGeom>
          <a:noFill/>
        </p:spPr>
        <p:txBody>
          <a:bodyPr wrap="square" rtlCol="0">
            <a:spAutoFit/>
          </a:bodyPr>
          <a:lstStyle/>
          <a:p>
            <a:pPr algn="l"/>
            <a:endParaRPr lang="de-CH" sz="1350" dirty="0">
              <a:solidFill>
                <a:srgbClr val="000000"/>
              </a:solidFill>
              <a:latin typeface="Arial" panose="020B0604020202020204" pitchFamily="34" charset="0"/>
            </a:endParaRPr>
          </a:p>
          <a:p>
            <a:r>
              <a:rPr lang="fr-FR" dirty="0">
                <a:solidFill>
                  <a:srgbClr val="000000"/>
                </a:solidFill>
                <a:latin typeface="Century Gothic" panose="020B0502020202020204" pitchFamily="34" charset="0"/>
              </a:rPr>
              <a:t>Ils sont responsables de l'exactitude technique de leurs recommandations.</a:t>
            </a:r>
          </a:p>
          <a:p>
            <a:pPr marL="285750" indent="-285750">
              <a:buFont typeface="Arial" panose="020B0604020202020204" pitchFamily="34" charset="0"/>
              <a:buChar char="•"/>
            </a:pPr>
            <a:r>
              <a:rPr lang="fr-FR" dirty="0">
                <a:solidFill>
                  <a:srgbClr val="000000"/>
                </a:solidFill>
                <a:latin typeface="Century Gothic" panose="020B0502020202020204" pitchFamily="34" charset="0"/>
              </a:rPr>
              <a:t>la responsabilité professionnelle dépend de la formation, de la position dans l'entreprise (organigramme) et des formations / qualifications appropriées qui se trouvent dans la description du poste </a:t>
            </a:r>
          </a:p>
          <a:p>
            <a:pPr marL="285750" indent="-285750">
              <a:buFont typeface="Arial" panose="020B0604020202020204" pitchFamily="34" charset="0"/>
              <a:buChar char="•"/>
            </a:pPr>
            <a:r>
              <a:rPr lang="fr-FR" dirty="0">
                <a:solidFill>
                  <a:srgbClr val="000000"/>
                </a:solidFill>
                <a:latin typeface="Century Gothic" panose="020B0502020202020204" pitchFamily="34" charset="0"/>
              </a:rPr>
              <a:t>La SUVA a une liste des entreprises de formation agréée pour les responsable de la sécurité</a:t>
            </a:r>
            <a:endParaRPr lang="de-CH" dirty="0">
              <a:solidFill>
                <a:srgbClr val="000000"/>
              </a:solidFill>
              <a:latin typeface="Century Gothic" panose="020B0502020202020204" pitchFamily="34" charset="0"/>
            </a:endParaRPr>
          </a:p>
        </p:txBody>
      </p:sp>
      <p:pic>
        <p:nvPicPr>
          <p:cNvPr id="10" name="Image 9">
            <a:extLst>
              <a:ext uri="{FF2B5EF4-FFF2-40B4-BE49-F238E27FC236}">
                <a16:creationId xmlns:a16="http://schemas.microsoft.com/office/drawing/2014/main" id="{52CD853B-091E-CD3E-BEAC-46098607E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1976" y="184581"/>
            <a:ext cx="1571357" cy="1561787"/>
          </a:xfrm>
          <a:prstGeom prst="rect">
            <a:avLst/>
          </a:prstGeom>
        </p:spPr>
      </p:pic>
    </p:spTree>
    <p:extLst>
      <p:ext uri="{BB962C8B-B14F-4D97-AF65-F5344CB8AC3E}">
        <p14:creationId xmlns:p14="http://schemas.microsoft.com/office/powerpoint/2010/main" val="1029417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1170709" y="1109664"/>
            <a:ext cx="6458139" cy="473260"/>
          </a:xfrm>
        </p:spPr>
        <p:txBody>
          <a:bodyPr>
            <a:normAutofit fontScale="90000"/>
          </a:bodyPr>
          <a:lstStyle/>
          <a:p>
            <a:pPr algn="ctr" defTabSz="342900" fontAlgn="base">
              <a:spcAft>
                <a:spcPct val="0"/>
              </a:spcAft>
              <a:defRPr/>
            </a:pPr>
            <a:r>
              <a:rPr lang="fr-CH" sz="2600" spc="75" dirty="0">
                <a:solidFill>
                  <a:srgbClr val="77933C"/>
                </a:solidFill>
                <a:latin typeface="Arial" charset="-52"/>
              </a:rPr>
              <a:t>Vidéo de la CFST: Sécurité dans le bâtiment</a:t>
            </a:r>
          </a:p>
        </p:txBody>
      </p:sp>
      <p:sp>
        <p:nvSpPr>
          <p:cNvPr id="249863" name="Rectangle 7"/>
          <p:cNvSpPr>
            <a:spLocks noChangeArrowheads="1"/>
          </p:cNvSpPr>
          <p:nvPr/>
        </p:nvSpPr>
        <p:spPr bwMode="auto">
          <a:xfrm>
            <a:off x="2020996" y="46636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342900" fontAlgn="base">
              <a:spcBef>
                <a:spcPct val="0"/>
              </a:spcBef>
              <a:spcAft>
                <a:spcPct val="0"/>
              </a:spcAft>
              <a:defRPr/>
            </a:pPr>
            <a:endParaRPr lang="de-DE" sz="1350">
              <a:solidFill>
                <a:prstClr val="black"/>
              </a:solidFill>
              <a:latin typeface="Arial" charset="0"/>
              <a:ea typeface="ＭＳ Ｐゴシック" charset="0"/>
            </a:endParaRPr>
          </a:p>
        </p:txBody>
      </p:sp>
      <p:sp>
        <p:nvSpPr>
          <p:cNvPr id="249864" name="Text Box 8"/>
          <p:cNvSpPr txBox="1">
            <a:spLocks noChangeArrowheads="1"/>
          </p:cNvSpPr>
          <p:nvPr/>
        </p:nvSpPr>
        <p:spPr bwMode="auto">
          <a:xfrm>
            <a:off x="948690" y="1881896"/>
            <a:ext cx="7239762" cy="707886"/>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342900" eaLnBrk="1" fontAlgn="base" hangingPunct="1">
              <a:spcBef>
                <a:spcPct val="0"/>
              </a:spcBef>
              <a:spcAft>
                <a:spcPct val="0"/>
              </a:spcAft>
              <a:defRPr/>
            </a:pPr>
            <a:r>
              <a:rPr lang="fr-CH" sz="2000">
                <a:solidFill>
                  <a:prstClr val="black"/>
                </a:solidFill>
                <a:hlinkClick r:id="rId3"/>
              </a:rPr>
              <a:t>https://www.ekas-box.ch/fr/#!/batiment-entretien/securite-dans-les-batiments</a:t>
            </a:r>
            <a:r>
              <a:rPr lang="fr-CH" sz="2000">
                <a:solidFill>
                  <a:prstClr val="black"/>
                </a:solidFill>
              </a:rPr>
              <a:t> </a:t>
            </a:r>
            <a:endParaRPr lang="fr-CH" sz="1800" dirty="0">
              <a:solidFill>
                <a:prstClr val="black"/>
              </a:solidFill>
            </a:endParaRPr>
          </a:p>
        </p:txBody>
      </p:sp>
      <p:sp>
        <p:nvSpPr>
          <p:cNvPr id="2" name="Foliennummernplatzhalter 1"/>
          <p:cNvSpPr>
            <a:spLocks noGrp="1"/>
          </p:cNvSpPr>
          <p:nvPr>
            <p:ph type="sldNum" sz="quarter" idx="10"/>
          </p:nvPr>
        </p:nvSpPr>
        <p:spPr/>
        <p:txBody>
          <a:bodyPr/>
          <a:lstStyle/>
          <a:p>
            <a:pPr defTabSz="342900" fontAlgn="base">
              <a:spcBef>
                <a:spcPct val="0"/>
              </a:spcBef>
              <a:spcAft>
                <a:spcPct val="0"/>
              </a:spcAft>
              <a:defRPr/>
            </a:pPr>
            <a:fld id="{47BBD7EE-43BD-4A30-92A5-0BB5D61E2C50}" type="slidenum">
              <a:rPr lang="de-DE">
                <a:solidFill>
                  <a:prstClr val="white">
                    <a:lumMod val="50000"/>
                  </a:prstClr>
                </a:solidFill>
                <a:latin typeface="Arial" pitchFamily="34" charset="0"/>
                <a:ea typeface="MS PGothic" pitchFamily="34" charset="-128"/>
              </a:rPr>
              <a:pPr defTabSz="342900" fontAlgn="base">
                <a:spcBef>
                  <a:spcPct val="0"/>
                </a:spcBef>
                <a:spcAft>
                  <a:spcPct val="0"/>
                </a:spcAft>
                <a:defRPr/>
              </a:pPr>
              <a:t>19</a:t>
            </a:fld>
            <a:endParaRPr lang="de-DE">
              <a:solidFill>
                <a:prstClr val="white">
                  <a:lumMod val="50000"/>
                </a:prstClr>
              </a:solidFill>
              <a:latin typeface="Arial" pitchFamily="34" charset="0"/>
              <a:ea typeface="MS PGothic" pitchFamily="34" charset="-128"/>
            </a:endParaRPr>
          </a:p>
        </p:txBody>
      </p:sp>
      <p:pic>
        <p:nvPicPr>
          <p:cNvPr id="5" name="Grafik 4">
            <a:extLst>
              <a:ext uri="{FF2B5EF4-FFF2-40B4-BE49-F238E27FC236}">
                <a16:creationId xmlns:a16="http://schemas.microsoft.com/office/drawing/2014/main" id="{FCA7AA77-E126-E44A-893E-38408BF8BE83}"/>
              </a:ext>
            </a:extLst>
          </p:cNvPr>
          <p:cNvPicPr>
            <a:picLocks noChangeAspect="1"/>
          </p:cNvPicPr>
          <p:nvPr/>
        </p:nvPicPr>
        <p:blipFill>
          <a:blip r:embed="rId4"/>
          <a:stretch>
            <a:fillRect/>
          </a:stretch>
        </p:blipFill>
        <p:spPr>
          <a:xfrm>
            <a:off x="2113361" y="2777432"/>
            <a:ext cx="5182823" cy="3761481"/>
          </a:xfrm>
          <a:prstGeom prst="rect">
            <a:avLst/>
          </a:prstGeom>
        </p:spPr>
      </p:pic>
    </p:spTree>
    <p:extLst>
      <p:ext uri="{BB962C8B-B14F-4D97-AF65-F5344CB8AC3E}">
        <p14:creationId xmlns:p14="http://schemas.microsoft.com/office/powerpoint/2010/main" val="2620162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3B43756-6166-4410-A050-807BB4EC9927}"/>
              </a:ext>
            </a:extLst>
          </p:cNvPr>
          <p:cNvSpPr>
            <a:spLocks noGrp="1" noChangeArrowheads="1"/>
          </p:cNvSpPr>
          <p:nvPr>
            <p:ph type="title"/>
          </p:nvPr>
        </p:nvSpPr>
        <p:spPr>
          <a:xfrm>
            <a:off x="697706" y="537399"/>
            <a:ext cx="6083104" cy="457200"/>
          </a:xfrm>
          <a:noFill/>
        </p:spPr>
        <p:txBody>
          <a:bodyPr>
            <a:normAutofit fontScale="90000"/>
          </a:bodyPr>
          <a:lstStyle/>
          <a:p>
            <a:r>
              <a:rPr lang="fr-CH" altLang="de-DE" sz="2800" b="1" dirty="0">
                <a:latin typeface="ITC Officina Sans Book" panose="020B0500000000000000" pitchFamily="34" charset="0"/>
                <a:cs typeface="Times New Roman" panose="02020603050405020304" pitchFamily="18" charset="0"/>
              </a:rPr>
              <a:t>	</a:t>
            </a:r>
          </a:p>
        </p:txBody>
      </p:sp>
      <p:sp>
        <p:nvSpPr>
          <p:cNvPr id="29699" name="Rechteck 3">
            <a:extLst>
              <a:ext uri="{FF2B5EF4-FFF2-40B4-BE49-F238E27FC236}">
                <a16:creationId xmlns:a16="http://schemas.microsoft.com/office/drawing/2014/main" id="{C621551D-9399-4935-98FC-AD7AC26DA60A}"/>
              </a:ext>
            </a:extLst>
          </p:cNvPr>
          <p:cNvSpPr>
            <a:spLocks noChangeArrowheads="1"/>
          </p:cNvSpPr>
          <p:nvPr/>
        </p:nvSpPr>
        <p:spPr bwMode="auto">
          <a:xfrm>
            <a:off x="618396" y="615066"/>
            <a:ext cx="7907207" cy="96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8288" indent="-268288">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marL="0" indent="0" algn="ctr">
              <a:lnSpc>
                <a:spcPct val="90000"/>
              </a:lnSpc>
              <a:spcAft>
                <a:spcPts val="600"/>
              </a:spcAft>
              <a:buSzPct val="55000"/>
              <a:buNone/>
            </a:pPr>
            <a:r>
              <a:rPr lang="fr-CH" altLang="de-DE" b="1" dirty="0">
                <a:solidFill>
                  <a:schemeClr val="tx2"/>
                </a:solidFill>
                <a:latin typeface="ITC Officina Sans Book" panose="020B0500000000000000" pitchFamily="34" charset="0"/>
                <a:ea typeface="+mj-ea"/>
                <a:cs typeface="Times New Roman" panose="02020603050405020304" pitchFamily="18" charset="0"/>
              </a:rPr>
              <a:t>Mots de bienvenue</a:t>
            </a:r>
            <a:endParaRPr lang="fr-CH" b="1" dirty="0">
              <a:solidFill>
                <a:schemeClr val="tx2"/>
              </a:solidFill>
              <a:latin typeface="ITC Officina Sans Book" panose="020B0500000000000000" pitchFamily="34" charset="0"/>
              <a:ea typeface="+mj-ea"/>
              <a:cs typeface="Times New Roman" panose="02020603050405020304" pitchFamily="18" charset="0"/>
            </a:endParaRPr>
          </a:p>
          <a:p>
            <a:pPr marL="0" indent="0">
              <a:lnSpc>
                <a:spcPct val="90000"/>
              </a:lnSpc>
              <a:spcAft>
                <a:spcPts val="600"/>
              </a:spcAft>
              <a:buSzPct val="55000"/>
              <a:buNone/>
            </a:pPr>
            <a:endParaRPr lang="de-CH" altLang="de-DE" sz="2400" b="1" dirty="0">
              <a:solidFill>
                <a:schemeClr val="tx2"/>
              </a:solidFill>
              <a:latin typeface="ITC Officina Sans Book" panose="020B0500000000000000" pitchFamily="34" charset="0"/>
              <a:ea typeface="+mj-ea"/>
              <a:cs typeface="Times New Roman" panose="02020603050405020304" pitchFamily="18" charset="0"/>
            </a:endParaRPr>
          </a:p>
        </p:txBody>
      </p:sp>
      <p:pic>
        <p:nvPicPr>
          <p:cNvPr id="2" name="Image 1">
            <a:extLst>
              <a:ext uri="{FF2B5EF4-FFF2-40B4-BE49-F238E27FC236}">
                <a16:creationId xmlns:a16="http://schemas.microsoft.com/office/drawing/2014/main" id="{DE5E1884-5511-76FC-81C2-437C75E01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612" y="1509134"/>
            <a:ext cx="4893538" cy="4863733"/>
          </a:xfrm>
          <a:prstGeom prst="rect">
            <a:avLst/>
          </a:prstGeom>
        </p:spPr>
      </p:pic>
    </p:spTree>
    <p:extLst>
      <p:ext uri="{BB962C8B-B14F-4D97-AF65-F5344CB8AC3E}">
        <p14:creationId xmlns:p14="http://schemas.microsoft.com/office/powerpoint/2010/main" val="294263423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7"/>
            <a:ext cx="7886700" cy="1235074"/>
          </a:xfrm>
        </p:spPr>
        <p:txBody>
          <a:bodyPr>
            <a:normAutofit/>
          </a:bodyPr>
          <a:lstStyle/>
          <a:p>
            <a:pPr algn="ctr"/>
            <a:r>
              <a:rPr lang="de-CH" sz="3600" dirty="0">
                <a:latin typeface="Arial" panose="020B0604020202020204" pitchFamily="34" charset="0"/>
                <a:cs typeface="Arial" panose="020B0604020202020204" pitchFamily="34" charset="0"/>
              </a:rPr>
              <a:t>Le RS (responsable de la </a:t>
            </a:r>
            <a:r>
              <a:rPr lang="de-CH" sz="3600" dirty="0" err="1">
                <a:latin typeface="Arial" panose="020B0604020202020204" pitchFamily="34" charset="0"/>
                <a:cs typeface="Arial" panose="020B0604020202020204" pitchFamily="34" charset="0"/>
              </a:rPr>
              <a:t>sécurité</a:t>
            </a:r>
            <a:r>
              <a:rPr lang="de-CH" sz="3600" dirty="0">
                <a:latin typeface="Arial" panose="020B0604020202020204" pitchFamily="34" charset="0"/>
                <a:cs typeface="Arial" panose="020B0604020202020204" pitchFamily="34" charset="0"/>
              </a:rPr>
              <a:t>) et la </a:t>
            </a:r>
            <a:r>
              <a:rPr lang="de-CH" sz="3600" dirty="0" err="1">
                <a:latin typeface="Arial" panose="020B0604020202020204" pitchFamily="34" charset="0"/>
                <a:cs typeface="Arial" panose="020B0604020202020204" pitchFamily="34" charset="0"/>
              </a:rPr>
              <a:t>loi</a:t>
            </a:r>
            <a:endParaRPr lang="de-CH" sz="3600"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600200"/>
            <a:ext cx="8229600" cy="4925144"/>
          </a:xfrm>
        </p:spPr>
        <p:txBody>
          <a:bodyPr>
            <a:normAutofit/>
          </a:bodyPr>
          <a:lstStyle/>
          <a:p>
            <a:pPr marL="0" indent="0">
              <a:buNone/>
            </a:pPr>
            <a:r>
              <a:rPr lang="fr-FR" sz="2400" dirty="0">
                <a:latin typeface="Arial" panose="020B0604020202020204" pitchFamily="34" charset="0"/>
                <a:cs typeface="Arial" panose="020B0604020202020204" pitchFamily="34" charset="0"/>
              </a:rPr>
              <a:t>D’un point de vue légal, l'employeur doit régler les compétences en matière de sécurité au travail et de protection de la santé de son entreprise et, si nécessaire, confier des tâches particulières à des employés qualifiés (art. 7, al. 1, OLT 3).</a:t>
            </a:r>
            <a:endParaRPr lang="de-DE" sz="2400" dirty="0">
              <a:latin typeface="Arial" panose="020B0604020202020204" pitchFamily="34" charset="0"/>
              <a:cs typeface="Arial" panose="020B0604020202020204" pitchFamily="34" charset="0"/>
            </a:endParaRPr>
          </a:p>
          <a:p>
            <a:pPr marL="0" indent="0">
              <a:buNone/>
            </a:pPr>
            <a:r>
              <a:rPr lang="fr-FR" sz="2400" dirty="0">
                <a:latin typeface="Arial" panose="020B0604020202020204" pitchFamily="34" charset="0"/>
                <a:cs typeface="Arial" panose="020B0604020202020204" pitchFamily="34" charset="0"/>
              </a:rPr>
              <a:t>Si l'employeur veut confier à un employé certaines tâches en matière de sécurité au travail ou de protection de la santé, il doit:</a:t>
            </a:r>
          </a:p>
          <a:p>
            <a:r>
              <a:rPr lang="fr-FR" sz="2400" dirty="0">
                <a:latin typeface="Arial" panose="020B0604020202020204" pitchFamily="34" charset="0"/>
                <a:cs typeface="Arial" panose="020B0604020202020204" pitchFamily="34" charset="0"/>
              </a:rPr>
              <a:t>le former et le perfectionner de manière appropriée </a:t>
            </a:r>
          </a:p>
          <a:p>
            <a:r>
              <a:rPr lang="fr-FR" sz="2400" dirty="0">
                <a:latin typeface="Arial" panose="020B0604020202020204" pitchFamily="34" charset="0"/>
                <a:cs typeface="Arial" panose="020B0604020202020204" pitchFamily="34" charset="0"/>
              </a:rPr>
              <a:t>lui donner des instructions et des compétences claires (art. 7, al. 1, OPA, art. 7, al. 2, OLT 3).</a:t>
            </a:r>
            <a:endParaRPr lang="de-CH" sz="24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2"/>
          </p:nvPr>
        </p:nvSpPr>
        <p:spPr/>
        <p:txBody>
          <a:bodyPr/>
          <a:lstStyle/>
          <a:p>
            <a:fld id="{22F1BF7B-2967-4760-ADFE-E11E4508987D}" type="slidenum">
              <a:rPr lang="de-CH" smtClean="0"/>
              <a:t>20</a:t>
            </a:fld>
            <a:endParaRPr lang="de-CH"/>
          </a:p>
        </p:txBody>
      </p:sp>
    </p:spTree>
    <p:extLst>
      <p:ext uri="{BB962C8B-B14F-4D97-AF65-F5344CB8AC3E}">
        <p14:creationId xmlns:p14="http://schemas.microsoft.com/office/powerpoint/2010/main" val="2098783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fr-CH" sz="3600" dirty="0">
                <a:latin typeface="Arial" panose="020B0604020202020204" pitchFamily="34" charset="0"/>
                <a:cs typeface="Arial" panose="020B0604020202020204" pitchFamily="34" charset="0"/>
              </a:rPr>
              <a:t>Le RS et ses tâches</a:t>
            </a:r>
          </a:p>
        </p:txBody>
      </p:sp>
      <p:sp>
        <p:nvSpPr>
          <p:cNvPr id="3" name="Inhaltsplatzhalter 2"/>
          <p:cNvSpPr>
            <a:spLocks noGrp="1"/>
          </p:cNvSpPr>
          <p:nvPr>
            <p:ph idx="1"/>
          </p:nvPr>
        </p:nvSpPr>
        <p:spPr>
          <a:xfrm>
            <a:off x="457200" y="1600200"/>
            <a:ext cx="8229600" cy="4925144"/>
          </a:xfrm>
        </p:spPr>
        <p:txBody>
          <a:bodyPr>
            <a:normAutofit/>
          </a:bodyPr>
          <a:lstStyle/>
          <a:p>
            <a:pPr marL="0" indent="0">
              <a:buNone/>
            </a:pPr>
            <a:r>
              <a:rPr lang="fr-FR" sz="2400" dirty="0">
                <a:latin typeface="Arial" panose="020B0604020202020204" pitchFamily="34" charset="0"/>
                <a:cs typeface="Arial" panose="020B0604020202020204" pitchFamily="34" charset="0"/>
              </a:rPr>
              <a:t>Définir et documenter les responsabilités, les obligations et les droits du RS</a:t>
            </a:r>
          </a:p>
          <a:p>
            <a:pPr marL="0" indent="0">
              <a:buNone/>
            </a:pPr>
            <a:r>
              <a:rPr lang="fr-FR" sz="2400" dirty="0">
                <a:latin typeface="Arial" panose="020B0604020202020204" pitchFamily="34" charset="0"/>
                <a:cs typeface="Arial" panose="020B0604020202020204" pitchFamily="34" charset="0"/>
              </a:rPr>
              <a:t>Former le RS</a:t>
            </a:r>
          </a:p>
          <a:p>
            <a:pPr marL="0" indent="0">
              <a:buNone/>
            </a:pPr>
            <a:r>
              <a:rPr lang="fr-FR" sz="2400" dirty="0">
                <a:latin typeface="Arial" panose="020B0604020202020204" pitchFamily="34" charset="0"/>
                <a:cs typeface="Arial" panose="020B0604020202020204" pitchFamily="34" charset="0"/>
              </a:rPr>
              <a:t>Faire une liste des dangers et les documenter </a:t>
            </a:r>
          </a:p>
          <a:p>
            <a:pPr marL="0" indent="0">
              <a:buNone/>
            </a:pPr>
            <a:r>
              <a:rPr lang="fr-FR" sz="2400" dirty="0">
                <a:latin typeface="Arial" panose="020B0604020202020204" pitchFamily="34" charset="0"/>
                <a:cs typeface="Arial" panose="020B0604020202020204" pitchFamily="34" charset="0"/>
              </a:rPr>
              <a:t>Planifier, décider et mettre en œuvre des mesures</a:t>
            </a:r>
          </a:p>
          <a:p>
            <a:pPr marL="0" indent="0">
              <a:buNone/>
            </a:pPr>
            <a:r>
              <a:rPr lang="fr-FR" sz="2400" dirty="0">
                <a:latin typeface="Arial" panose="020B0604020202020204" pitchFamily="34" charset="0"/>
                <a:cs typeface="Arial" panose="020B0604020202020204" pitchFamily="34" charset="0"/>
              </a:rPr>
              <a:t>Faire un plan d'urgence (évacuation, etc.)</a:t>
            </a:r>
          </a:p>
          <a:p>
            <a:pPr marL="0" indent="0">
              <a:buNone/>
            </a:pPr>
            <a:r>
              <a:rPr lang="fr-FR" sz="2400" dirty="0">
                <a:latin typeface="Arial" panose="020B0604020202020204" pitchFamily="34" charset="0"/>
                <a:cs typeface="Arial" panose="020B0604020202020204" pitchFamily="34" charset="0"/>
              </a:rPr>
              <a:t>Mettre en place des contrôles internes réguliers</a:t>
            </a:r>
            <a:endParaRPr lang="de-DE" sz="2400" dirty="0">
              <a:latin typeface="Arial" panose="020B0604020202020204" pitchFamily="34" charset="0"/>
              <a:cs typeface="Arial" panose="020B0604020202020204" pitchFamily="34" charset="0"/>
            </a:endParaRPr>
          </a:p>
          <a:p>
            <a:pPr marL="0" indent="0">
              <a:buNone/>
            </a:pPr>
            <a:endParaRPr lang="de-DE" sz="2400" dirty="0">
              <a:latin typeface="Arial" panose="020B0604020202020204" pitchFamily="34" charset="0"/>
              <a:cs typeface="Arial" panose="020B0604020202020204" pitchFamily="34" charset="0"/>
            </a:endParaRPr>
          </a:p>
          <a:p>
            <a:pPr marL="0" indent="0">
              <a:buNone/>
            </a:pPr>
            <a:endParaRPr lang="de-DE" sz="2400" dirty="0">
              <a:latin typeface="Arial" panose="020B0604020202020204" pitchFamily="34" charset="0"/>
              <a:cs typeface="Arial" panose="020B0604020202020204" pitchFamily="34" charset="0"/>
            </a:endParaRPr>
          </a:p>
          <a:p>
            <a:pPr marL="0" indent="0">
              <a:buNone/>
            </a:pPr>
            <a:endParaRPr lang="de-CH" sz="24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2"/>
          </p:nvPr>
        </p:nvSpPr>
        <p:spPr/>
        <p:txBody>
          <a:bodyPr/>
          <a:lstStyle/>
          <a:p>
            <a:fld id="{22F1BF7B-2967-4760-ADFE-E11E4508987D}" type="slidenum">
              <a:rPr lang="de-CH" smtClean="0"/>
              <a:t>21</a:t>
            </a:fld>
            <a:endParaRPr lang="de-CH"/>
          </a:p>
        </p:txBody>
      </p:sp>
    </p:spTree>
    <p:extLst>
      <p:ext uri="{BB962C8B-B14F-4D97-AF65-F5344CB8AC3E}">
        <p14:creationId xmlns:p14="http://schemas.microsoft.com/office/powerpoint/2010/main" val="32154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4583"/>
            <a:ext cx="7886700" cy="848253"/>
          </a:xfrm>
        </p:spPr>
        <p:txBody>
          <a:bodyPr>
            <a:normAutofit/>
          </a:bodyPr>
          <a:lstStyle/>
          <a:p>
            <a:pPr algn="ctr"/>
            <a:r>
              <a:rPr lang="fr-CH" sz="3600" dirty="0">
                <a:latin typeface="Arial" panose="020B0604020202020204" pitchFamily="34" charset="0"/>
                <a:cs typeface="Arial" panose="020B0604020202020204" pitchFamily="34" charset="0"/>
              </a:rPr>
              <a:t>Le RS et ses tâches</a:t>
            </a:r>
            <a:endParaRPr lang="de-CH" sz="36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2"/>
          </p:nvPr>
        </p:nvSpPr>
        <p:spPr/>
        <p:txBody>
          <a:bodyPr/>
          <a:lstStyle/>
          <a:p>
            <a:fld id="{22F1BF7B-2967-4760-ADFE-E11E4508987D}" type="slidenum">
              <a:rPr lang="de-CH" smtClean="0"/>
              <a:t>22</a:t>
            </a:fld>
            <a:endParaRPr lang="de-CH"/>
          </a:p>
        </p:txBody>
      </p:sp>
      <p:graphicFrame>
        <p:nvGraphicFramePr>
          <p:cNvPr id="7" name="Tabelle 6">
            <a:extLst>
              <a:ext uri="{FF2B5EF4-FFF2-40B4-BE49-F238E27FC236}">
                <a16:creationId xmlns:a16="http://schemas.microsoft.com/office/drawing/2014/main" id="{6C8AD4C7-2294-8168-F54C-FE1C2E7AC4A7}"/>
              </a:ext>
            </a:extLst>
          </p:cNvPr>
          <p:cNvGraphicFramePr>
            <a:graphicFrameLocks noGrp="1"/>
          </p:cNvGraphicFramePr>
          <p:nvPr>
            <p:extLst>
              <p:ext uri="{D42A27DB-BD31-4B8C-83A1-F6EECF244321}">
                <p14:modId xmlns:p14="http://schemas.microsoft.com/office/powerpoint/2010/main" val="2401417469"/>
              </p:ext>
            </p:extLst>
          </p:nvPr>
        </p:nvGraphicFramePr>
        <p:xfrm>
          <a:off x="235667" y="666878"/>
          <a:ext cx="8672666" cy="5882259"/>
        </p:xfrm>
        <a:graphic>
          <a:graphicData uri="http://schemas.openxmlformats.org/drawingml/2006/table">
            <a:tbl>
              <a:tblPr firstRow="1" firstCol="1" bandRow="1">
                <a:tableStyleId>{5C22544A-7EE6-4342-B048-85BDC9FD1C3A}</a:tableStyleId>
              </a:tblPr>
              <a:tblGrid>
                <a:gridCol w="472256">
                  <a:extLst>
                    <a:ext uri="{9D8B030D-6E8A-4147-A177-3AD203B41FA5}">
                      <a16:colId xmlns:a16="http://schemas.microsoft.com/office/drawing/2014/main" val="1571206966"/>
                    </a:ext>
                  </a:extLst>
                </a:gridCol>
                <a:gridCol w="4306836">
                  <a:extLst>
                    <a:ext uri="{9D8B030D-6E8A-4147-A177-3AD203B41FA5}">
                      <a16:colId xmlns:a16="http://schemas.microsoft.com/office/drawing/2014/main" val="1955005303"/>
                    </a:ext>
                  </a:extLst>
                </a:gridCol>
                <a:gridCol w="3893574">
                  <a:extLst>
                    <a:ext uri="{9D8B030D-6E8A-4147-A177-3AD203B41FA5}">
                      <a16:colId xmlns:a16="http://schemas.microsoft.com/office/drawing/2014/main" val="3226746864"/>
                    </a:ext>
                  </a:extLst>
                </a:gridCol>
              </a:tblGrid>
              <a:tr h="231380">
                <a:tc>
                  <a:txBody>
                    <a:bodyPr/>
                    <a:lstStyle/>
                    <a:p>
                      <a:pPr>
                        <a:lnSpc>
                          <a:spcPct val="115000"/>
                        </a:lnSpc>
                        <a:spcAft>
                          <a:spcPts val="1000"/>
                        </a:spcAft>
                      </a:pPr>
                      <a:endParaRPr lang="de-CH"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8730" marR="58730" marT="0" marB="0"/>
                </a:tc>
                <a:tc>
                  <a:txBody>
                    <a:bodyPr/>
                    <a:lstStyle/>
                    <a:p>
                      <a:pPr marL="0" algn="l" defTabSz="914400" rtl="0" eaLnBrk="1" latinLnBrk="0" hangingPunct="1">
                        <a:lnSpc>
                          <a:spcPct val="115000"/>
                        </a:lnSpc>
                        <a:spcAft>
                          <a:spcPts val="1000"/>
                        </a:spcAft>
                      </a:pPr>
                      <a:r>
                        <a:rPr lang="de-DE" sz="1800" b="1" kern="1200" dirty="0" err="1">
                          <a:solidFill>
                            <a:schemeClr val="lt1"/>
                          </a:solidFill>
                          <a:effectLst/>
                          <a:latin typeface="Arial" panose="020B0604020202020204" pitchFamily="34" charset="0"/>
                          <a:ea typeface="+mn-ea"/>
                          <a:cs typeface="Arial" panose="020B0604020202020204" pitchFamily="34" charset="0"/>
                        </a:rPr>
                        <a:t>Tâches</a:t>
                      </a:r>
                      <a:endParaRPr lang="de-CH" sz="1800" b="1" kern="1200" dirty="0">
                        <a:solidFill>
                          <a:schemeClr val="lt1"/>
                        </a:solidFill>
                        <a:effectLst/>
                        <a:latin typeface="Arial" panose="020B0604020202020204" pitchFamily="34" charset="0"/>
                        <a:ea typeface="+mn-ea"/>
                        <a:cs typeface="Arial" panose="020B0604020202020204" pitchFamily="34" charset="0"/>
                      </a:endParaRPr>
                    </a:p>
                  </a:txBody>
                  <a:tcPr marL="58730" marR="58730" marT="0" marB="0"/>
                </a:tc>
                <a:tc>
                  <a:txBody>
                    <a:bodyPr/>
                    <a:lstStyle/>
                    <a:p>
                      <a:pPr>
                        <a:lnSpc>
                          <a:spcPct val="115000"/>
                        </a:lnSpc>
                        <a:spcAft>
                          <a:spcPts val="1000"/>
                        </a:spcAft>
                      </a:pPr>
                      <a:r>
                        <a:rPr lang="de-DE" sz="1800" dirty="0">
                          <a:effectLst/>
                          <a:latin typeface="Arial" panose="020B0604020202020204" pitchFamily="34" charset="0"/>
                          <a:cs typeface="Arial" panose="020B0604020202020204" pitchFamily="34" charset="0"/>
                        </a:rPr>
                        <a:t>Questions</a:t>
                      </a:r>
                      <a:endParaRPr lang="de-CH"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8730" marR="58730" marT="0" marB="0"/>
                </a:tc>
                <a:extLst>
                  <a:ext uri="{0D108BD9-81ED-4DB2-BD59-A6C34878D82A}">
                    <a16:rowId xmlns:a16="http://schemas.microsoft.com/office/drawing/2014/main" val="2310647951"/>
                  </a:ext>
                </a:extLst>
              </a:tr>
              <a:tr h="1704153">
                <a:tc>
                  <a:txBody>
                    <a:bodyPr/>
                    <a:lstStyle/>
                    <a:p>
                      <a:pPr>
                        <a:lnSpc>
                          <a:spcPct val="115000"/>
                        </a:lnSpc>
                        <a:spcAft>
                          <a:spcPts val="1000"/>
                        </a:spcAft>
                      </a:pPr>
                      <a:r>
                        <a:rPr lang="de-DE" sz="1800">
                          <a:effectLst/>
                          <a:latin typeface="Arial" panose="020B0604020202020204" pitchFamily="34" charset="0"/>
                          <a:cs typeface="Arial" panose="020B0604020202020204" pitchFamily="34" charset="0"/>
                        </a:rPr>
                        <a:t>1</a:t>
                      </a:r>
                      <a:endParaRPr lang="de-CH"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8730" marR="58730" marT="0" marB="0"/>
                </a:tc>
                <a:tc>
                  <a:txBody>
                    <a:bodyPr/>
                    <a:lstStyle/>
                    <a:p>
                      <a:pPr>
                        <a:lnSpc>
                          <a:spcPct val="115000"/>
                        </a:lnSpc>
                        <a:spcAft>
                          <a:spcPts val="1000"/>
                        </a:spcAft>
                      </a:pPr>
                      <a:r>
                        <a:rPr lang="fr-FR" sz="1800" dirty="0">
                          <a:effectLst/>
                          <a:latin typeface="Arial" panose="020B0604020202020204" pitchFamily="34" charset="0"/>
                          <a:cs typeface="Arial" panose="020B0604020202020204" pitchFamily="34" charset="0"/>
                        </a:rPr>
                        <a:t>Passer en revue les outils des documents "Sécurité au travail et protection de la santé pour les PME du secteur des services, entreprises de bureau" ainsi que de la "Liste de contrôle pour la planification des urgences".</a:t>
                      </a:r>
                      <a:endParaRPr lang="de-CH"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8730" marR="58730" marT="0" marB="0"/>
                </a:tc>
                <a:tc>
                  <a:txBody>
                    <a:bodyPr/>
                    <a:lstStyle/>
                    <a:p>
                      <a:pPr>
                        <a:lnSpc>
                          <a:spcPct val="115000"/>
                        </a:lnSpc>
                        <a:spcAft>
                          <a:spcPts val="1000"/>
                        </a:spcAft>
                      </a:pPr>
                      <a:r>
                        <a:rPr lang="fr-FR" sz="1600" dirty="0">
                          <a:effectLst/>
                          <a:latin typeface="Arial" panose="020B0604020202020204" pitchFamily="34" charset="0"/>
                          <a:cs typeface="Arial" panose="020B0604020202020204" pitchFamily="34" charset="0"/>
                        </a:rPr>
                        <a:t>Quels sont les risques pour la sécurité et la santé dans notre paroisse ?</a:t>
                      </a:r>
                    </a:p>
                    <a:p>
                      <a:pPr>
                        <a:lnSpc>
                          <a:spcPct val="115000"/>
                        </a:lnSpc>
                        <a:spcAft>
                          <a:spcPts val="1000"/>
                        </a:spcAft>
                      </a:pPr>
                      <a:r>
                        <a:rPr lang="fr-FR" sz="1600" dirty="0">
                          <a:effectLst/>
                          <a:latin typeface="Arial" panose="020B0604020202020204" pitchFamily="34" charset="0"/>
                          <a:cs typeface="Arial" panose="020B0604020202020204" pitchFamily="34" charset="0"/>
                        </a:rPr>
                        <a:t>Le plan d'urgence est-il conforme ?</a:t>
                      </a:r>
                      <a:endParaRPr lang="de-CH"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8730" marR="58730" marT="0" marB="0"/>
                </a:tc>
                <a:extLst>
                  <a:ext uri="{0D108BD9-81ED-4DB2-BD59-A6C34878D82A}">
                    <a16:rowId xmlns:a16="http://schemas.microsoft.com/office/drawing/2014/main" val="3141972387"/>
                  </a:ext>
                </a:extLst>
              </a:tr>
              <a:tr h="477172">
                <a:tc>
                  <a:txBody>
                    <a:bodyPr/>
                    <a:lstStyle/>
                    <a:p>
                      <a:pPr>
                        <a:lnSpc>
                          <a:spcPct val="115000"/>
                        </a:lnSpc>
                        <a:spcAft>
                          <a:spcPts val="1000"/>
                        </a:spcAft>
                      </a:pPr>
                      <a:r>
                        <a:rPr lang="de-DE" sz="1800">
                          <a:effectLst/>
                          <a:latin typeface="Arial" panose="020B0604020202020204" pitchFamily="34" charset="0"/>
                          <a:cs typeface="Arial" panose="020B0604020202020204" pitchFamily="34" charset="0"/>
                        </a:rPr>
                        <a:t>2</a:t>
                      </a:r>
                      <a:endParaRPr lang="de-CH"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8730" marR="58730" marT="0" marB="0"/>
                </a:tc>
                <a:tc>
                  <a:txBody>
                    <a:bodyPr/>
                    <a:lstStyle/>
                    <a:p>
                      <a:pPr>
                        <a:lnSpc>
                          <a:spcPct val="115000"/>
                        </a:lnSpc>
                        <a:spcAft>
                          <a:spcPts val="1000"/>
                        </a:spcAft>
                      </a:pPr>
                      <a:r>
                        <a:rPr lang="fr-FR" sz="1800" dirty="0">
                          <a:effectLst/>
                          <a:latin typeface="Arial" panose="020B0604020202020204" pitchFamily="34" charset="0"/>
                          <a:cs typeface="Arial" panose="020B0604020202020204" pitchFamily="34" charset="0"/>
                        </a:rPr>
                        <a:t>En complément du </a:t>
                      </a:r>
                      <a:r>
                        <a:rPr lang="fr-FR" sz="1800">
                          <a:effectLst/>
                          <a:latin typeface="Arial" panose="020B0604020202020204" pitchFamily="34" charset="0"/>
                          <a:cs typeface="Arial" panose="020B0604020202020204" pitchFamily="34" charset="0"/>
                        </a:rPr>
                        <a:t>moyen auxiliaire, il </a:t>
                      </a:r>
                      <a:r>
                        <a:rPr lang="fr-FR" sz="1800" dirty="0">
                          <a:effectLst/>
                          <a:latin typeface="Arial" panose="020B0604020202020204" pitchFamily="34" charset="0"/>
                          <a:cs typeface="Arial" panose="020B0604020202020204" pitchFamily="34" charset="0"/>
                        </a:rPr>
                        <a:t>convient d’adapter, à choix, les listes de contrôle figurant dans </a:t>
                      </a:r>
                      <a:r>
                        <a:rPr lang="fr-FR" sz="1800">
                          <a:effectLst/>
                          <a:latin typeface="Arial" panose="020B0604020202020204" pitchFamily="34" charset="0"/>
                          <a:cs typeface="Arial" panose="020B0604020202020204" pitchFamily="34" charset="0"/>
                        </a:rPr>
                        <a:t>les listes.</a:t>
                      </a:r>
                      <a:endParaRPr lang="de-CH"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8730" marR="58730" marT="0" marB="0"/>
                </a:tc>
                <a:tc>
                  <a:txBody>
                    <a:bodyPr/>
                    <a:lstStyle/>
                    <a:p>
                      <a:pPr>
                        <a:lnSpc>
                          <a:spcPct val="115000"/>
                        </a:lnSpc>
                        <a:spcAft>
                          <a:spcPts val="1000"/>
                        </a:spcAft>
                      </a:pPr>
                      <a:r>
                        <a:rPr lang="fr-FR" sz="1600" dirty="0">
                          <a:effectLst/>
                          <a:latin typeface="Arial" panose="020B0604020202020204" pitchFamily="34" charset="0"/>
                          <a:cs typeface="Arial" panose="020B0604020202020204" pitchFamily="34" charset="0"/>
                        </a:rPr>
                        <a:t>Où faut-il agir dans notre paroisse ?</a:t>
                      </a:r>
                      <a:endParaRPr lang="de-CH"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8730" marR="58730" marT="0" marB="0"/>
                </a:tc>
                <a:extLst>
                  <a:ext uri="{0D108BD9-81ED-4DB2-BD59-A6C34878D82A}">
                    <a16:rowId xmlns:a16="http://schemas.microsoft.com/office/drawing/2014/main" val="740534101"/>
                  </a:ext>
                </a:extLst>
              </a:tr>
              <a:tr h="231380">
                <a:tc>
                  <a:txBody>
                    <a:bodyPr/>
                    <a:lstStyle/>
                    <a:p>
                      <a:pPr>
                        <a:lnSpc>
                          <a:spcPct val="115000"/>
                        </a:lnSpc>
                        <a:spcAft>
                          <a:spcPts val="1000"/>
                        </a:spcAft>
                      </a:pPr>
                      <a:r>
                        <a:rPr lang="de-DE" sz="1800">
                          <a:effectLst/>
                          <a:latin typeface="Arial" panose="020B0604020202020204" pitchFamily="34" charset="0"/>
                          <a:cs typeface="Arial" panose="020B0604020202020204" pitchFamily="34" charset="0"/>
                        </a:rPr>
                        <a:t>3</a:t>
                      </a:r>
                      <a:endParaRPr lang="de-CH"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8730" marR="58730" marT="0" marB="0"/>
                </a:tc>
                <a:tc>
                  <a:txBody>
                    <a:bodyPr/>
                    <a:lstStyle/>
                    <a:p>
                      <a:pPr>
                        <a:lnSpc>
                          <a:spcPct val="115000"/>
                        </a:lnSpc>
                        <a:spcAft>
                          <a:spcPts val="1000"/>
                        </a:spcAft>
                      </a:pPr>
                      <a:r>
                        <a:rPr lang="de-DE" sz="1800" dirty="0" err="1">
                          <a:effectLst/>
                          <a:latin typeface="Arial" panose="020B0604020202020204" pitchFamily="34" charset="0"/>
                          <a:cs typeface="Arial" panose="020B0604020202020204" pitchFamily="34" charset="0"/>
                        </a:rPr>
                        <a:t>Mettre</a:t>
                      </a:r>
                      <a:r>
                        <a:rPr lang="de-DE" sz="1800" dirty="0">
                          <a:effectLst/>
                          <a:latin typeface="Arial" panose="020B0604020202020204" pitchFamily="34" charset="0"/>
                          <a:cs typeface="Arial" panose="020B0604020202020204" pitchFamily="34" charset="0"/>
                        </a:rPr>
                        <a:t> en </a:t>
                      </a:r>
                      <a:r>
                        <a:rPr lang="de-DE" sz="1800" dirty="0" err="1">
                          <a:effectLst/>
                          <a:latin typeface="Arial" panose="020B0604020202020204" pitchFamily="34" charset="0"/>
                          <a:cs typeface="Arial" panose="020B0604020202020204" pitchFamily="34" charset="0"/>
                        </a:rPr>
                        <a:t>place</a:t>
                      </a:r>
                      <a:r>
                        <a:rPr lang="de-DE" sz="1800" dirty="0">
                          <a:effectLst/>
                          <a:latin typeface="Arial" panose="020B0604020202020204" pitchFamily="34" charset="0"/>
                          <a:cs typeface="Arial" panose="020B0604020202020204" pitchFamily="34" charset="0"/>
                        </a:rPr>
                        <a:t> </a:t>
                      </a:r>
                      <a:r>
                        <a:rPr lang="de-DE" sz="1800" dirty="0" err="1">
                          <a:effectLst/>
                          <a:latin typeface="Arial" panose="020B0604020202020204" pitchFamily="34" charset="0"/>
                          <a:cs typeface="Arial" panose="020B0604020202020204" pitchFamily="34" charset="0"/>
                        </a:rPr>
                        <a:t>un</a:t>
                      </a:r>
                      <a:r>
                        <a:rPr lang="de-DE" sz="1800" dirty="0">
                          <a:effectLst/>
                          <a:latin typeface="Arial" panose="020B0604020202020204" pitchFamily="34" charset="0"/>
                          <a:cs typeface="Arial" panose="020B0604020202020204" pitchFamily="34" charset="0"/>
                        </a:rPr>
                        <a:t> plan de </a:t>
                      </a:r>
                      <a:r>
                        <a:rPr lang="de-DE" sz="1800" dirty="0" err="1">
                          <a:effectLst/>
                          <a:latin typeface="Arial" panose="020B0604020202020204" pitchFamily="34" charset="0"/>
                          <a:cs typeface="Arial" panose="020B0604020202020204" pitchFamily="34" charset="0"/>
                        </a:rPr>
                        <a:t>mesure</a:t>
                      </a:r>
                      <a:endParaRPr lang="de-CH"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8730" marR="58730" marT="0" marB="0"/>
                </a:tc>
                <a:tc>
                  <a:txBody>
                    <a:bodyPr/>
                    <a:lstStyle/>
                    <a:p>
                      <a:pPr>
                        <a:lnSpc>
                          <a:spcPct val="115000"/>
                        </a:lnSpc>
                        <a:spcAft>
                          <a:spcPts val="1000"/>
                        </a:spcAft>
                      </a:pPr>
                      <a:r>
                        <a:rPr lang="de-DE" sz="1600" dirty="0">
                          <a:effectLst/>
                          <a:latin typeface="Arial" panose="020B0604020202020204" pitchFamily="34" charset="0"/>
                          <a:cs typeface="Arial" panose="020B0604020202020204" pitchFamily="34" charset="0"/>
                        </a:rPr>
                        <a:t>Quelles </a:t>
                      </a:r>
                      <a:r>
                        <a:rPr lang="de-DE" sz="1600" dirty="0" err="1">
                          <a:effectLst/>
                          <a:latin typeface="Arial" panose="020B0604020202020204" pitchFamily="34" charset="0"/>
                          <a:cs typeface="Arial" panose="020B0604020202020204" pitchFamily="34" charset="0"/>
                        </a:rPr>
                        <a:t>mesures</a:t>
                      </a:r>
                      <a:r>
                        <a:rPr lang="de-DE" sz="1600" dirty="0">
                          <a:effectLst/>
                          <a:latin typeface="Arial" panose="020B0604020202020204" pitchFamily="34" charset="0"/>
                          <a:cs typeface="Arial" panose="020B0604020202020204" pitchFamily="34" charset="0"/>
                        </a:rPr>
                        <a:t> </a:t>
                      </a:r>
                      <a:r>
                        <a:rPr lang="de-DE" sz="1600" dirty="0" err="1">
                          <a:effectLst/>
                          <a:latin typeface="Arial" panose="020B0604020202020204" pitchFamily="34" charset="0"/>
                          <a:cs typeface="Arial" panose="020B0604020202020204" pitchFamily="34" charset="0"/>
                        </a:rPr>
                        <a:t>mettons-nous</a:t>
                      </a:r>
                      <a:r>
                        <a:rPr lang="de-DE" sz="1600" dirty="0">
                          <a:effectLst/>
                          <a:latin typeface="Arial" panose="020B0604020202020204" pitchFamily="34" charset="0"/>
                          <a:cs typeface="Arial" panose="020B0604020202020204" pitchFamily="34" charset="0"/>
                        </a:rPr>
                        <a:t> en </a:t>
                      </a:r>
                      <a:r>
                        <a:rPr lang="de-DE" sz="1600" dirty="0" err="1">
                          <a:effectLst/>
                          <a:latin typeface="Arial" panose="020B0604020202020204" pitchFamily="34" charset="0"/>
                          <a:cs typeface="Arial" panose="020B0604020202020204" pitchFamily="34" charset="0"/>
                        </a:rPr>
                        <a:t>place</a:t>
                      </a:r>
                      <a:r>
                        <a:rPr lang="de-DE" sz="1600" dirty="0">
                          <a:effectLst/>
                          <a:latin typeface="Arial" panose="020B0604020202020204" pitchFamily="34" charset="0"/>
                          <a:cs typeface="Arial" panose="020B0604020202020204" pitchFamily="34" charset="0"/>
                        </a:rPr>
                        <a:t> et </a:t>
                      </a:r>
                      <a:r>
                        <a:rPr lang="de-DE" sz="1600" dirty="0" err="1">
                          <a:effectLst/>
                          <a:latin typeface="Arial" panose="020B0604020202020204" pitchFamily="34" charset="0"/>
                          <a:cs typeface="Arial" panose="020B0604020202020204" pitchFamily="34" charset="0"/>
                        </a:rPr>
                        <a:t>quand</a:t>
                      </a:r>
                      <a:r>
                        <a:rPr lang="de-DE" sz="1600" dirty="0">
                          <a:effectLst/>
                          <a:latin typeface="Arial" panose="020B0604020202020204" pitchFamily="34" charset="0"/>
                          <a:cs typeface="Arial" panose="020B0604020202020204" pitchFamily="34" charset="0"/>
                        </a:rPr>
                        <a:t>?</a:t>
                      </a:r>
                      <a:endParaRPr lang="de-CH"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8730" marR="58730" marT="0" marB="0"/>
                </a:tc>
                <a:extLst>
                  <a:ext uri="{0D108BD9-81ED-4DB2-BD59-A6C34878D82A}">
                    <a16:rowId xmlns:a16="http://schemas.microsoft.com/office/drawing/2014/main" val="1363655217"/>
                  </a:ext>
                </a:extLst>
              </a:tr>
              <a:tr h="477172">
                <a:tc>
                  <a:txBody>
                    <a:bodyPr/>
                    <a:lstStyle/>
                    <a:p>
                      <a:pPr>
                        <a:lnSpc>
                          <a:spcPct val="115000"/>
                        </a:lnSpc>
                        <a:spcAft>
                          <a:spcPts val="1000"/>
                        </a:spcAft>
                      </a:pPr>
                      <a:r>
                        <a:rPr lang="de-DE" sz="1800">
                          <a:effectLst/>
                          <a:latin typeface="Arial" panose="020B0604020202020204" pitchFamily="34" charset="0"/>
                          <a:cs typeface="Arial" panose="020B0604020202020204" pitchFamily="34" charset="0"/>
                        </a:rPr>
                        <a:t>4</a:t>
                      </a:r>
                      <a:endParaRPr lang="de-CH"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8730" marR="58730" marT="0" marB="0"/>
                </a:tc>
                <a:tc>
                  <a:txBody>
                    <a:bodyPr/>
                    <a:lstStyle/>
                    <a:p>
                      <a:pPr>
                        <a:lnSpc>
                          <a:spcPct val="115000"/>
                        </a:lnSpc>
                        <a:spcAft>
                          <a:spcPts val="1000"/>
                        </a:spcAft>
                      </a:pPr>
                      <a:r>
                        <a:rPr lang="fr-FR" sz="1800" dirty="0">
                          <a:effectLst/>
                          <a:latin typeface="Arial" panose="020B0604020202020204" pitchFamily="34" charset="0"/>
                          <a:cs typeface="Arial" panose="020B0604020202020204" pitchFamily="34" charset="0"/>
                        </a:rPr>
                        <a:t>Établir un objectif annuel et une visite ou contrôle annuel (audit)</a:t>
                      </a:r>
                      <a:endParaRPr lang="de-CH"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8730" marR="58730" marT="0" marB="0"/>
                </a:tc>
                <a:tc>
                  <a:txBody>
                    <a:bodyPr/>
                    <a:lstStyle/>
                    <a:p>
                      <a:pPr>
                        <a:lnSpc>
                          <a:spcPct val="115000"/>
                        </a:lnSpc>
                        <a:spcAft>
                          <a:spcPts val="1000"/>
                        </a:spcAft>
                      </a:pPr>
                      <a:r>
                        <a:rPr lang="de-DE" sz="1600" dirty="0">
                          <a:effectLst/>
                          <a:latin typeface="Arial" panose="020B0604020202020204" pitchFamily="34" charset="0"/>
                          <a:cs typeface="Arial" panose="020B0604020202020204" pitchFamily="34" charset="0"/>
                        </a:rPr>
                        <a:t>Quelle </a:t>
                      </a:r>
                      <a:r>
                        <a:rPr lang="de-DE" sz="1600" dirty="0" err="1">
                          <a:effectLst/>
                          <a:latin typeface="Arial" panose="020B0604020202020204" pitchFamily="34" charset="0"/>
                          <a:cs typeface="Arial" panose="020B0604020202020204" pitchFamily="34" charset="0"/>
                        </a:rPr>
                        <a:t>mesure</a:t>
                      </a:r>
                      <a:r>
                        <a:rPr lang="de-DE" sz="1600" dirty="0">
                          <a:effectLst/>
                          <a:latin typeface="Arial" panose="020B0604020202020204" pitchFamily="34" charset="0"/>
                          <a:cs typeface="Arial" panose="020B0604020202020204" pitchFamily="34" charset="0"/>
                        </a:rPr>
                        <a:t> </a:t>
                      </a:r>
                      <a:r>
                        <a:rPr lang="de-DE" sz="1600" dirty="0" err="1">
                          <a:effectLst/>
                          <a:latin typeface="Arial" panose="020B0604020202020204" pitchFamily="34" charset="0"/>
                          <a:cs typeface="Arial" panose="020B0604020202020204" pitchFamily="34" charset="0"/>
                        </a:rPr>
                        <a:t>mettons-nous</a:t>
                      </a:r>
                      <a:r>
                        <a:rPr lang="de-DE" sz="1600" dirty="0">
                          <a:effectLst/>
                          <a:latin typeface="Arial" panose="020B0604020202020204" pitchFamily="34" charset="0"/>
                          <a:cs typeface="Arial" panose="020B0604020202020204" pitchFamily="34" charset="0"/>
                        </a:rPr>
                        <a:t> en </a:t>
                      </a:r>
                      <a:r>
                        <a:rPr lang="de-DE" sz="1600" dirty="0" err="1">
                          <a:effectLst/>
                          <a:latin typeface="Arial" panose="020B0604020202020204" pitchFamily="34" charset="0"/>
                          <a:cs typeface="Arial" panose="020B0604020202020204" pitchFamily="34" charset="0"/>
                        </a:rPr>
                        <a:t>place</a:t>
                      </a:r>
                      <a:r>
                        <a:rPr lang="de-DE" sz="1600" dirty="0">
                          <a:effectLst/>
                          <a:latin typeface="Arial" panose="020B0604020202020204" pitchFamily="34" charset="0"/>
                          <a:cs typeface="Arial" panose="020B0604020202020204" pitchFamily="34" charset="0"/>
                        </a:rPr>
                        <a:t> </a:t>
                      </a:r>
                      <a:r>
                        <a:rPr lang="de-DE" sz="1600" dirty="0" err="1">
                          <a:effectLst/>
                          <a:latin typeface="Arial" panose="020B0604020202020204" pitchFamily="34" charset="0"/>
                          <a:cs typeface="Arial" panose="020B0604020202020204" pitchFamily="34" charset="0"/>
                        </a:rPr>
                        <a:t>cette</a:t>
                      </a:r>
                      <a:r>
                        <a:rPr lang="de-DE" sz="1600" dirty="0">
                          <a:effectLst/>
                          <a:latin typeface="Arial" panose="020B0604020202020204" pitchFamily="34" charset="0"/>
                          <a:cs typeface="Arial" panose="020B0604020202020204" pitchFamily="34" charset="0"/>
                        </a:rPr>
                        <a:t> </a:t>
                      </a:r>
                      <a:r>
                        <a:rPr lang="de-DE" sz="1600" dirty="0" err="1">
                          <a:effectLst/>
                          <a:latin typeface="Arial" panose="020B0604020202020204" pitchFamily="34" charset="0"/>
                          <a:cs typeface="Arial" panose="020B0604020202020204" pitchFamily="34" charset="0"/>
                        </a:rPr>
                        <a:t>année</a:t>
                      </a:r>
                      <a:r>
                        <a:rPr lang="de-DE" sz="1600" dirty="0">
                          <a:effectLst/>
                          <a:latin typeface="Arial" panose="020B0604020202020204" pitchFamily="34" charset="0"/>
                          <a:cs typeface="Arial" panose="020B0604020202020204" pitchFamily="34" charset="0"/>
                        </a:rPr>
                        <a:t>?</a:t>
                      </a:r>
                      <a:endParaRPr lang="de-CH"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8730" marR="58730" marT="0" marB="0"/>
                </a:tc>
                <a:extLst>
                  <a:ext uri="{0D108BD9-81ED-4DB2-BD59-A6C34878D82A}">
                    <a16:rowId xmlns:a16="http://schemas.microsoft.com/office/drawing/2014/main" val="3413407548"/>
                  </a:ext>
                </a:extLst>
              </a:tr>
              <a:tr h="1130675">
                <a:tc>
                  <a:txBody>
                    <a:bodyPr/>
                    <a:lstStyle/>
                    <a:p>
                      <a:pPr>
                        <a:lnSpc>
                          <a:spcPct val="115000"/>
                        </a:lnSpc>
                        <a:spcAft>
                          <a:spcPts val="1000"/>
                        </a:spcAft>
                      </a:pPr>
                      <a:r>
                        <a:rPr lang="de-DE" sz="1800">
                          <a:effectLst/>
                          <a:latin typeface="Arial" panose="020B0604020202020204" pitchFamily="34" charset="0"/>
                          <a:cs typeface="Arial" panose="020B0604020202020204" pitchFamily="34" charset="0"/>
                        </a:rPr>
                        <a:t>5</a:t>
                      </a:r>
                      <a:endParaRPr lang="de-CH"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8730" marR="58730" marT="0" marB="0"/>
                </a:tc>
                <a:tc>
                  <a:txBody>
                    <a:bodyPr/>
                    <a:lstStyle/>
                    <a:p>
                      <a:pPr>
                        <a:lnSpc>
                          <a:spcPct val="115000"/>
                        </a:lnSpc>
                        <a:spcAft>
                          <a:spcPts val="1000"/>
                        </a:spcAft>
                      </a:pPr>
                      <a:r>
                        <a:rPr lang="fr-FR" sz="1800" dirty="0">
                          <a:effectLst/>
                          <a:latin typeface="Arial" panose="020B0604020202020204" pitchFamily="34" charset="0"/>
                          <a:cs typeface="Arial" panose="020B0604020202020204" pitchFamily="34" charset="0"/>
                        </a:rPr>
                        <a:t>Mettre en place la formation du personnel : s’adapter aux besoins spécifiques ou proposer des offres générales</a:t>
                      </a:r>
                      <a:endParaRPr lang="de-CH"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8730" marR="58730" marT="0" marB="0"/>
                </a:tc>
                <a:tc>
                  <a:txBody>
                    <a:bodyPr/>
                    <a:lstStyle/>
                    <a:p>
                      <a:pPr>
                        <a:lnSpc>
                          <a:spcPct val="115000"/>
                        </a:lnSpc>
                        <a:spcAft>
                          <a:spcPts val="1000"/>
                        </a:spcAft>
                      </a:pPr>
                      <a:r>
                        <a:rPr lang="fr-FR" sz="1600" dirty="0">
                          <a:effectLst/>
                          <a:latin typeface="Arial" panose="020B0604020202020204" pitchFamily="34" charset="0"/>
                          <a:cs typeface="Arial" panose="020B0604020202020204" pitchFamily="34" charset="0"/>
                        </a:rPr>
                        <a:t>Par ex. concierge dans le domaine des équipements de protection individuelle ou organiser une formation du personnel 1x par an ? Thèmes : cours de premiers secours ; actions en cas d'incendie, etc. </a:t>
                      </a:r>
                      <a:endParaRPr lang="de-CH"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8730" marR="58730" marT="0" marB="0"/>
                </a:tc>
                <a:extLst>
                  <a:ext uri="{0D108BD9-81ED-4DB2-BD59-A6C34878D82A}">
                    <a16:rowId xmlns:a16="http://schemas.microsoft.com/office/drawing/2014/main" val="3719770751"/>
                  </a:ext>
                </a:extLst>
              </a:tr>
              <a:tr h="0">
                <a:tc>
                  <a:txBody>
                    <a:bodyPr/>
                    <a:lstStyle/>
                    <a:p>
                      <a:pPr>
                        <a:lnSpc>
                          <a:spcPct val="115000"/>
                        </a:lnSpc>
                        <a:spcAft>
                          <a:spcPts val="1000"/>
                        </a:spcAft>
                      </a:pPr>
                      <a:r>
                        <a:rPr lang="de-DE" sz="1800">
                          <a:effectLst/>
                          <a:latin typeface="Arial" panose="020B0604020202020204" pitchFamily="34" charset="0"/>
                          <a:cs typeface="Arial" panose="020B0604020202020204" pitchFamily="34" charset="0"/>
                        </a:rPr>
                        <a:t>6</a:t>
                      </a:r>
                      <a:endParaRPr lang="de-CH"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8730" marR="58730" marT="0" marB="0"/>
                </a:tc>
                <a:tc>
                  <a:txBody>
                    <a:bodyPr/>
                    <a:lstStyle/>
                    <a:p>
                      <a:pPr>
                        <a:lnSpc>
                          <a:spcPct val="115000"/>
                        </a:lnSpc>
                        <a:spcAft>
                          <a:spcPts val="1000"/>
                        </a:spcAft>
                      </a:pPr>
                      <a:r>
                        <a:rPr lang="de-DE" sz="1800" dirty="0" err="1">
                          <a:effectLst/>
                          <a:latin typeface="Arial" panose="020B0604020202020204" pitchFamily="34" charset="0"/>
                          <a:cs typeface="Arial" panose="020B0604020202020204" pitchFamily="34" charset="0"/>
                        </a:rPr>
                        <a:t>Créer</a:t>
                      </a:r>
                      <a:r>
                        <a:rPr lang="de-DE" sz="1800" dirty="0">
                          <a:effectLst/>
                          <a:latin typeface="Arial" panose="020B0604020202020204" pitchFamily="34" charset="0"/>
                          <a:cs typeface="Arial" panose="020B0604020202020204" pitchFamily="34" charset="0"/>
                        </a:rPr>
                        <a:t> </a:t>
                      </a:r>
                      <a:r>
                        <a:rPr lang="de-DE" sz="1800" dirty="0" err="1">
                          <a:effectLst/>
                          <a:latin typeface="Arial" panose="020B0604020202020204" pitchFamily="34" charset="0"/>
                          <a:cs typeface="Arial" panose="020B0604020202020204" pitchFamily="34" charset="0"/>
                        </a:rPr>
                        <a:t>un</a:t>
                      </a:r>
                      <a:r>
                        <a:rPr lang="de-DE" sz="1800" dirty="0">
                          <a:effectLst/>
                          <a:latin typeface="Arial" panose="020B0604020202020204" pitchFamily="34" charset="0"/>
                          <a:cs typeface="Arial" panose="020B0604020202020204" pitchFamily="34" charset="0"/>
                        </a:rPr>
                        <a:t> </a:t>
                      </a:r>
                      <a:r>
                        <a:rPr lang="de-DE" sz="1800" dirty="0" err="1">
                          <a:effectLst/>
                          <a:latin typeface="Arial" panose="020B0604020202020204" pitchFamily="34" charset="0"/>
                          <a:cs typeface="Arial" panose="020B0604020202020204" pitchFamily="34" charset="0"/>
                        </a:rPr>
                        <a:t>réseau</a:t>
                      </a:r>
                      <a:r>
                        <a:rPr lang="de-DE" sz="1800" dirty="0">
                          <a:effectLst/>
                          <a:latin typeface="Arial" panose="020B0604020202020204" pitchFamily="34" charset="0"/>
                          <a:cs typeface="Arial" panose="020B0604020202020204" pitchFamily="34" charset="0"/>
                        </a:rPr>
                        <a:t> </a:t>
                      </a:r>
                      <a:r>
                        <a:rPr lang="de-DE" sz="1800" dirty="0" err="1">
                          <a:effectLst/>
                          <a:latin typeface="Arial" panose="020B0604020202020204" pitchFamily="34" charset="0"/>
                          <a:cs typeface="Arial" panose="020B0604020202020204" pitchFamily="34" charset="0"/>
                        </a:rPr>
                        <a:t>avec</a:t>
                      </a:r>
                      <a:r>
                        <a:rPr lang="de-DE" sz="1800" dirty="0">
                          <a:effectLst/>
                          <a:latin typeface="Arial" panose="020B0604020202020204" pitchFamily="34" charset="0"/>
                          <a:cs typeface="Arial" panose="020B0604020202020204" pitchFamily="34" charset="0"/>
                        </a:rPr>
                        <a:t> </a:t>
                      </a:r>
                      <a:r>
                        <a:rPr lang="de-DE" sz="1800" dirty="0" err="1">
                          <a:effectLst/>
                          <a:latin typeface="Arial" panose="020B0604020202020204" pitchFamily="34" charset="0"/>
                          <a:cs typeface="Arial" panose="020B0604020202020204" pitchFamily="34" charset="0"/>
                        </a:rPr>
                        <a:t>les</a:t>
                      </a:r>
                      <a:r>
                        <a:rPr lang="de-DE" sz="1800" dirty="0">
                          <a:effectLst/>
                          <a:latin typeface="Arial" panose="020B0604020202020204" pitchFamily="34" charset="0"/>
                          <a:cs typeface="Arial" panose="020B0604020202020204" pitchFamily="34" charset="0"/>
                        </a:rPr>
                        <a:t> </a:t>
                      </a:r>
                      <a:r>
                        <a:rPr lang="de-DE" sz="1800" dirty="0" err="1">
                          <a:effectLst/>
                          <a:latin typeface="Arial" panose="020B0604020202020204" pitchFamily="34" charset="0"/>
                          <a:cs typeface="Arial" panose="020B0604020202020204" pitchFamily="34" charset="0"/>
                        </a:rPr>
                        <a:t>autres</a:t>
                      </a:r>
                      <a:r>
                        <a:rPr lang="de-DE" sz="1800" dirty="0">
                          <a:effectLst/>
                          <a:latin typeface="Arial" panose="020B0604020202020204" pitchFamily="34" charset="0"/>
                          <a:cs typeface="Arial" panose="020B0604020202020204" pitchFamily="34" charset="0"/>
                        </a:rPr>
                        <a:t> RS</a:t>
                      </a:r>
                      <a:endParaRPr lang="de-CH"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8730" marR="58730" marT="0" marB="0"/>
                </a:tc>
                <a:tc>
                  <a:txBody>
                    <a:bodyPr/>
                    <a:lstStyle/>
                    <a:p>
                      <a:pPr>
                        <a:lnSpc>
                          <a:spcPct val="115000"/>
                        </a:lnSpc>
                        <a:spcAft>
                          <a:spcPts val="1000"/>
                        </a:spcAft>
                      </a:pPr>
                      <a:r>
                        <a:rPr lang="de-DE" sz="1600" dirty="0" err="1">
                          <a:effectLst/>
                          <a:latin typeface="Arial" panose="020B0604020202020204" pitchFamily="34" charset="0"/>
                          <a:cs typeface="Arial" panose="020B0604020202020204" pitchFamily="34" charset="0"/>
                        </a:rPr>
                        <a:t>Réseau</a:t>
                      </a:r>
                      <a:r>
                        <a:rPr lang="de-DE" sz="1600" dirty="0">
                          <a:effectLst/>
                          <a:latin typeface="Arial" panose="020B0604020202020204" pitchFamily="34" charset="0"/>
                          <a:cs typeface="Arial" panose="020B0604020202020204" pitchFamily="34" charset="0"/>
                        </a:rPr>
                        <a:t>, </a:t>
                      </a:r>
                      <a:r>
                        <a:rPr lang="de-DE" sz="1600" dirty="0" err="1">
                          <a:effectLst/>
                          <a:latin typeface="Arial" panose="020B0604020202020204" pitchFamily="34" charset="0"/>
                          <a:cs typeface="Arial" panose="020B0604020202020204" pitchFamily="34" charset="0"/>
                        </a:rPr>
                        <a:t>formation</a:t>
                      </a:r>
                      <a:r>
                        <a:rPr lang="de-DE" sz="1600" dirty="0">
                          <a:effectLst/>
                          <a:latin typeface="Arial" panose="020B0604020202020204" pitchFamily="34" charset="0"/>
                          <a:cs typeface="Arial" panose="020B0604020202020204" pitchFamily="34" charset="0"/>
                        </a:rPr>
                        <a:t> </a:t>
                      </a:r>
                      <a:r>
                        <a:rPr lang="de-DE" sz="1600" dirty="0" err="1">
                          <a:effectLst/>
                          <a:latin typeface="Arial" panose="020B0604020202020204" pitchFamily="34" charset="0"/>
                          <a:cs typeface="Arial" panose="020B0604020202020204" pitchFamily="34" charset="0"/>
                        </a:rPr>
                        <a:t>continue</a:t>
                      </a:r>
                      <a:endParaRPr lang="de-CH"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8730" marR="58730" marT="0" marB="0"/>
                </a:tc>
                <a:extLst>
                  <a:ext uri="{0D108BD9-81ED-4DB2-BD59-A6C34878D82A}">
                    <a16:rowId xmlns:a16="http://schemas.microsoft.com/office/drawing/2014/main" val="116183972"/>
                  </a:ext>
                </a:extLst>
              </a:tr>
            </a:tbl>
          </a:graphicData>
        </a:graphic>
      </p:graphicFrame>
    </p:spTree>
    <p:extLst>
      <p:ext uri="{BB962C8B-B14F-4D97-AF65-F5344CB8AC3E}">
        <p14:creationId xmlns:p14="http://schemas.microsoft.com/office/powerpoint/2010/main" val="1243366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fr-CH" sz="3600" dirty="0">
                <a:latin typeface="Arial" panose="020B0604020202020204" pitchFamily="34" charset="0"/>
                <a:cs typeface="Arial" panose="020B0604020202020204" pitchFamily="34" charset="0"/>
              </a:rPr>
              <a:t>Le plan d’urgence</a:t>
            </a:r>
          </a:p>
        </p:txBody>
      </p:sp>
      <p:sp>
        <p:nvSpPr>
          <p:cNvPr id="3" name="Inhaltsplatzhalter 2"/>
          <p:cNvSpPr>
            <a:spLocks noGrp="1"/>
          </p:cNvSpPr>
          <p:nvPr>
            <p:ph idx="1"/>
          </p:nvPr>
        </p:nvSpPr>
        <p:spPr>
          <a:xfrm>
            <a:off x="457200" y="1600200"/>
            <a:ext cx="8229600" cy="4925144"/>
          </a:xfrm>
        </p:spPr>
        <p:txBody>
          <a:bodyPr>
            <a:noAutofit/>
          </a:bodyPr>
          <a:lstStyle/>
          <a:p>
            <a:pPr marL="0" indent="0">
              <a:buNone/>
            </a:pPr>
            <a:r>
              <a:rPr lang="fr-FR" sz="2400" dirty="0">
                <a:latin typeface="Arial" panose="020B0604020202020204" pitchFamily="34" charset="0"/>
                <a:cs typeface="Arial" panose="020B0604020202020204" pitchFamily="34" charset="0"/>
              </a:rPr>
              <a:t>Objectif du plan d'urgence :</a:t>
            </a:r>
          </a:p>
          <a:p>
            <a:pPr marL="0" indent="0">
              <a:buNone/>
            </a:pPr>
            <a:r>
              <a:rPr lang="fr-FR" sz="2400" dirty="0">
                <a:latin typeface="Arial" panose="020B0604020202020204" pitchFamily="34" charset="0"/>
                <a:cs typeface="Arial" panose="020B0604020202020204" pitchFamily="34" charset="0"/>
              </a:rPr>
              <a:t>Couvrir la période allant du début d’un sinistre (incendie, panne de courant, etc.) jusqu'à l'arrivée des secours officiels (police, pompiers, etc.) : </a:t>
            </a:r>
          </a:p>
          <a:p>
            <a:pPr marL="0" indent="0">
              <a:buNone/>
            </a:pPr>
            <a:r>
              <a:rPr lang="fr-FR" sz="2400" dirty="0">
                <a:latin typeface="Arial" panose="020B0604020202020204" pitchFamily="34" charset="0"/>
                <a:cs typeface="Arial" panose="020B0604020202020204" pitchFamily="34" charset="0"/>
              </a:rPr>
              <a:t>Indiquer le comportement à suivre aux personnes concernées</a:t>
            </a:r>
          </a:p>
          <a:p>
            <a:pPr marL="0" indent="0">
              <a:buNone/>
            </a:pPr>
            <a:r>
              <a:rPr lang="fr-FR" sz="2400" dirty="0">
                <a:latin typeface="Arial" panose="020B0604020202020204" pitchFamily="34" charset="0"/>
                <a:cs typeface="Arial" panose="020B0604020202020204" pitchFamily="34" charset="0"/>
              </a:rPr>
              <a:t>Mettre en place des premières mesures nécessaires</a:t>
            </a:r>
          </a:p>
          <a:p>
            <a:pPr marL="0" indent="0">
              <a:buNone/>
            </a:pPr>
            <a:endParaRPr lang="fr-FR" sz="2400" dirty="0">
              <a:latin typeface="Arial" panose="020B0604020202020204" pitchFamily="34" charset="0"/>
              <a:cs typeface="Arial" panose="020B0604020202020204" pitchFamily="34" charset="0"/>
            </a:endParaRPr>
          </a:p>
          <a:p>
            <a:pPr marL="0" indent="0">
              <a:buNone/>
            </a:pPr>
            <a:r>
              <a:rPr lang="fr-FR" sz="2400" dirty="0">
                <a:latin typeface="Arial" panose="020B0604020202020204" pitchFamily="34" charset="0"/>
                <a:cs typeface="Arial" panose="020B0604020202020204" pitchFamily="34" charset="0"/>
              </a:rPr>
              <a:t>Important : </a:t>
            </a:r>
          </a:p>
          <a:p>
            <a:pPr marL="0" indent="0">
              <a:buNone/>
            </a:pPr>
            <a:r>
              <a:rPr lang="fr-FR" sz="2400" dirty="0">
                <a:latin typeface="Arial" panose="020B0604020202020204" pitchFamily="34" charset="0"/>
                <a:cs typeface="Arial" panose="020B0604020202020204" pitchFamily="34" charset="0"/>
              </a:rPr>
              <a:t>Élaborer le plan d’urgence, le tester et former les collaborateurs et collaboratrices à ce sujet. Les instructions doivent êtres courtes et facilement compréhensibles.</a:t>
            </a:r>
            <a:endParaRPr lang="de-DE" sz="24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2"/>
          </p:nvPr>
        </p:nvSpPr>
        <p:spPr/>
        <p:txBody>
          <a:bodyPr/>
          <a:lstStyle/>
          <a:p>
            <a:fld id="{22F1BF7B-2967-4760-ADFE-E11E4508987D}" type="slidenum">
              <a:rPr lang="de-CH" smtClean="0"/>
              <a:t>23</a:t>
            </a:fld>
            <a:endParaRPr lang="de-CH"/>
          </a:p>
        </p:txBody>
      </p:sp>
    </p:spTree>
    <p:extLst>
      <p:ext uri="{BB962C8B-B14F-4D97-AF65-F5344CB8AC3E}">
        <p14:creationId xmlns:p14="http://schemas.microsoft.com/office/powerpoint/2010/main" val="2258217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fr-FR" sz="3600" dirty="0">
                <a:latin typeface="Arial" panose="020B0604020202020204" pitchFamily="34" charset="0"/>
                <a:cs typeface="Arial" panose="020B0604020202020204" pitchFamily="34" charset="0"/>
              </a:rPr>
              <a:t>Le plan d'urgence - élaboration et contenu</a:t>
            </a:r>
            <a:endParaRPr lang="de-CH" sz="3600"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600200"/>
            <a:ext cx="8229600" cy="4925144"/>
          </a:xfrm>
        </p:spPr>
        <p:txBody>
          <a:bodyPr>
            <a:noAutofit/>
          </a:bodyPr>
          <a:lstStyle/>
          <a:p>
            <a:pPr marL="0" indent="0">
              <a:buNone/>
            </a:pPr>
            <a:r>
              <a:rPr lang="de-DE" sz="2400" dirty="0">
                <a:latin typeface="Arial" panose="020B0604020202020204" pitchFamily="34" charset="0"/>
                <a:cs typeface="Arial" panose="020B0604020202020204" pitchFamily="34" charset="0"/>
              </a:rPr>
              <a:t>Elaboration: </a:t>
            </a:r>
          </a:p>
          <a:p>
            <a:r>
              <a:rPr lang="fr-FR" sz="2400" dirty="0">
                <a:latin typeface="Arial" panose="020B0604020202020204" pitchFamily="34" charset="0"/>
                <a:cs typeface="Arial" panose="020B0604020202020204" pitchFamily="34" charset="0"/>
              </a:rPr>
              <a:t>Définition des besoins</a:t>
            </a:r>
          </a:p>
          <a:p>
            <a:r>
              <a:rPr lang="fr-FR" sz="2400" dirty="0">
                <a:latin typeface="Arial" panose="020B0604020202020204" pitchFamily="34" charset="0"/>
                <a:cs typeface="Arial" panose="020B0604020202020204" pitchFamily="34" charset="0"/>
              </a:rPr>
              <a:t>Interfaces et délimitation des actions de chaque acteur (p. ex. organisations de secours)</a:t>
            </a:r>
          </a:p>
          <a:p>
            <a:r>
              <a:rPr lang="fr-FR" sz="2400" dirty="0">
                <a:latin typeface="Arial" panose="020B0604020202020204" pitchFamily="34" charset="0"/>
                <a:cs typeface="Arial" panose="020B0604020202020204" pitchFamily="34" charset="0"/>
              </a:rPr>
              <a:t>Élaboration concrète du plan pas à pas</a:t>
            </a:r>
          </a:p>
          <a:p>
            <a:r>
              <a:rPr lang="fr-FR" sz="2400" dirty="0">
                <a:latin typeface="Arial" panose="020B0604020202020204" pitchFamily="34" charset="0"/>
                <a:cs typeface="Arial" panose="020B0604020202020204" pitchFamily="34" charset="0"/>
              </a:rPr>
              <a:t>Mise en œuvre (expérimentation, communication / formation, contrôles)</a:t>
            </a:r>
          </a:p>
          <a:p>
            <a:pPr marL="0" indent="0">
              <a:buNone/>
            </a:pPr>
            <a:r>
              <a:rPr lang="fr-FR" sz="2400" dirty="0">
                <a:latin typeface="Arial" panose="020B0604020202020204" pitchFamily="34" charset="0"/>
                <a:cs typeface="Arial" panose="020B0604020202020204" pitchFamily="34" charset="0"/>
              </a:rPr>
              <a:t>Contenu de la formation pour les personnes concernées :</a:t>
            </a:r>
          </a:p>
          <a:p>
            <a:r>
              <a:rPr lang="fr-FR" sz="2400" dirty="0">
                <a:latin typeface="Arial" panose="020B0604020202020204" pitchFamily="34" charset="0"/>
                <a:cs typeface="Arial" panose="020B0604020202020204" pitchFamily="34" charset="0"/>
              </a:rPr>
              <a:t>Plans d'évacuation et de sauvetage</a:t>
            </a:r>
          </a:p>
          <a:p>
            <a:r>
              <a:rPr lang="fr-FR" sz="2400" dirty="0">
                <a:latin typeface="Arial" panose="020B0604020202020204" pitchFamily="34" charset="0"/>
                <a:cs typeface="Arial" panose="020B0604020202020204" pitchFamily="34" charset="0"/>
              </a:rPr>
              <a:t>Informations importantes en cas d'urgence : instructions sur le comportement à adopter, compétences, liste de numéros de téléphone</a:t>
            </a:r>
            <a:endParaRPr lang="de-DE" sz="24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2"/>
          </p:nvPr>
        </p:nvSpPr>
        <p:spPr/>
        <p:txBody>
          <a:bodyPr/>
          <a:lstStyle/>
          <a:p>
            <a:fld id="{22F1BF7B-2967-4760-ADFE-E11E4508987D}" type="slidenum">
              <a:rPr lang="de-CH" smtClean="0"/>
              <a:t>24</a:t>
            </a:fld>
            <a:endParaRPr lang="de-CH"/>
          </a:p>
        </p:txBody>
      </p:sp>
    </p:spTree>
    <p:extLst>
      <p:ext uri="{BB962C8B-B14F-4D97-AF65-F5344CB8AC3E}">
        <p14:creationId xmlns:p14="http://schemas.microsoft.com/office/powerpoint/2010/main" val="3080607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E8ACC2E-FF05-4483-99D5-F6611D57FDFD}"/>
              </a:ext>
            </a:extLst>
          </p:cNvPr>
          <p:cNvPicPr>
            <a:picLocks noChangeAspect="1"/>
          </p:cNvPicPr>
          <p:nvPr/>
        </p:nvPicPr>
        <p:blipFill>
          <a:blip r:embed="rId3"/>
          <a:stretch>
            <a:fillRect/>
          </a:stretch>
        </p:blipFill>
        <p:spPr>
          <a:xfrm>
            <a:off x="578815" y="1449827"/>
            <a:ext cx="3524555" cy="3543607"/>
          </a:xfrm>
          <a:prstGeom prst="rect">
            <a:avLst/>
          </a:prstGeom>
        </p:spPr>
      </p:pic>
      <p:sp>
        <p:nvSpPr>
          <p:cNvPr id="249858" name="Rectangle 2"/>
          <p:cNvSpPr>
            <a:spLocks noGrp="1" noChangeArrowheads="1"/>
          </p:cNvSpPr>
          <p:nvPr>
            <p:ph type="title"/>
          </p:nvPr>
        </p:nvSpPr>
        <p:spPr>
          <a:xfrm>
            <a:off x="613459" y="168714"/>
            <a:ext cx="8034337" cy="798850"/>
          </a:xfrm>
        </p:spPr>
        <p:txBody>
          <a:bodyPr>
            <a:normAutofit fontScale="90000"/>
          </a:bodyPr>
          <a:lstStyle/>
          <a:p>
            <a:pPr algn="ctr" eaLnBrk="1" hangingPunct="1">
              <a:defRPr/>
            </a:pPr>
            <a:r>
              <a:rPr lang="fr-CH" sz="3200" spc="75" dirty="0">
                <a:solidFill>
                  <a:srgbClr val="77933C"/>
                </a:solidFill>
                <a:latin typeface="Arial" charset="-52"/>
              </a:rPr>
              <a:t>Aide supplémentaire pour la sécurité et la santé au travail (en allemand)</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25</a:t>
            </a:fld>
            <a:endParaRPr lang="de-DE"/>
          </a:p>
        </p:txBody>
      </p:sp>
      <p:pic>
        <p:nvPicPr>
          <p:cNvPr id="7" name="Grafik 6">
            <a:extLst>
              <a:ext uri="{FF2B5EF4-FFF2-40B4-BE49-F238E27FC236}">
                <a16:creationId xmlns:a16="http://schemas.microsoft.com/office/drawing/2014/main" id="{FB852C96-E8A5-862E-54D4-A8BD3AF80DF2}"/>
              </a:ext>
            </a:extLst>
          </p:cNvPr>
          <p:cNvPicPr>
            <a:picLocks noChangeAspect="1"/>
          </p:cNvPicPr>
          <p:nvPr/>
        </p:nvPicPr>
        <p:blipFill>
          <a:blip r:embed="rId4"/>
          <a:stretch>
            <a:fillRect/>
          </a:stretch>
        </p:blipFill>
        <p:spPr>
          <a:xfrm>
            <a:off x="4630627" y="1371849"/>
            <a:ext cx="3486452" cy="3829382"/>
          </a:xfrm>
          <a:prstGeom prst="rect">
            <a:avLst/>
          </a:prstGeom>
        </p:spPr>
      </p:pic>
      <p:sp>
        <p:nvSpPr>
          <p:cNvPr id="8" name="Textfeld 7">
            <a:extLst>
              <a:ext uri="{FF2B5EF4-FFF2-40B4-BE49-F238E27FC236}">
                <a16:creationId xmlns:a16="http://schemas.microsoft.com/office/drawing/2014/main" id="{320675CF-B1C2-4F4D-8975-37B1B8DDFD03}"/>
              </a:ext>
            </a:extLst>
          </p:cNvPr>
          <p:cNvSpPr txBox="1"/>
          <p:nvPr/>
        </p:nvSpPr>
        <p:spPr>
          <a:xfrm>
            <a:off x="477672" y="5523754"/>
            <a:ext cx="8463652" cy="707886"/>
          </a:xfrm>
          <a:prstGeom prst="rect">
            <a:avLst/>
          </a:prstGeom>
          <a:noFill/>
        </p:spPr>
        <p:txBody>
          <a:bodyPr wrap="square" rtlCol="0">
            <a:spAutoFit/>
          </a:bodyPr>
          <a:lstStyle/>
          <a:p>
            <a:r>
              <a:rPr lang="fr-FR"/>
              <a:t>Modèle standard en français : </a:t>
            </a:r>
          </a:p>
          <a:p>
            <a:r>
              <a:rPr lang="fr-FR" sz="1100"/>
              <a:t>https://www.seco.admin.ch/seco/fr/home/Publikationen_Dienstleistungen/Publikationen_und_Formulare/Arbeit/Arbeitsbedingungen/Merkblatter_und_Checklisten/notfall-kompendium--notfall---was-tun---.html</a:t>
            </a:r>
            <a:endParaRPr lang="de-CH"/>
          </a:p>
        </p:txBody>
      </p:sp>
      <p:sp>
        <p:nvSpPr>
          <p:cNvPr id="5" name="Ellipse 4">
            <a:extLst>
              <a:ext uri="{FF2B5EF4-FFF2-40B4-BE49-F238E27FC236}">
                <a16:creationId xmlns:a16="http://schemas.microsoft.com/office/drawing/2014/main" id="{79F270A4-FB9B-BC71-1EBD-A00773ED5DE3}"/>
              </a:ext>
            </a:extLst>
          </p:cNvPr>
          <p:cNvSpPr/>
          <p:nvPr/>
        </p:nvSpPr>
        <p:spPr>
          <a:xfrm>
            <a:off x="751531" y="3672031"/>
            <a:ext cx="2975212" cy="8279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532555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lstStyle/>
          <a:p>
            <a:pPr algn="ctr" eaLnBrk="1" hangingPunct="1">
              <a:defRPr/>
            </a:pPr>
            <a:r>
              <a:rPr lang="fr-CH" sz="3200" spc="75">
                <a:solidFill>
                  <a:srgbClr val="77933C"/>
                </a:solidFill>
                <a:latin typeface="Arial" charset="-52"/>
              </a:rPr>
              <a:t>L’ergonomie au travail</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30102" y="1015671"/>
            <a:ext cx="8283794" cy="3046988"/>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fr-FR" dirty="0"/>
              <a:t>Les employé(e)s et bénévoles peuvent subir:</a:t>
            </a:r>
          </a:p>
          <a:p>
            <a:pPr marL="342900" indent="-342900" eaLnBrk="1" hangingPunct="1">
              <a:buFont typeface="Arial" panose="020B0604020202020204" pitchFamily="34" charset="0"/>
              <a:buChar char="•"/>
              <a:defRPr/>
            </a:pPr>
            <a:r>
              <a:rPr lang="fr-FR" dirty="0"/>
              <a:t>Jusqu’à 2000 heures de contrainte permanente par an au niveau de leur position</a:t>
            </a:r>
          </a:p>
          <a:p>
            <a:pPr marL="342900" indent="-342900" eaLnBrk="1" hangingPunct="1">
              <a:buFont typeface="Arial" panose="020B0604020202020204" pitchFamily="34" charset="0"/>
              <a:buChar char="•"/>
              <a:defRPr/>
            </a:pPr>
            <a:r>
              <a:rPr lang="fr-FR" dirty="0"/>
              <a:t>Des douleurs de l’appareil locomoteur / maux de dos </a:t>
            </a:r>
          </a:p>
          <a:p>
            <a:pPr marL="342900" indent="-342900" eaLnBrk="1" hangingPunct="1">
              <a:buFont typeface="Arial" panose="020B0604020202020204" pitchFamily="34" charset="0"/>
              <a:buChar char="•"/>
              <a:defRPr/>
            </a:pPr>
            <a:r>
              <a:rPr lang="fr-FR" dirty="0"/>
              <a:t>Liens pour une campagne de prévention avec toutes les infos pratiques : </a:t>
            </a:r>
            <a:r>
              <a:rPr lang="fr-FR" dirty="0">
                <a:hlinkClick r:id="rId3"/>
              </a:rPr>
              <a:t>https://www.prevention-au-bureau.ch/magazine-en-ligne/article/ergonomie-am-arbeitsplatz-darauf-sollten-sie-achten/</a:t>
            </a:r>
            <a:r>
              <a:rPr lang="fr-FR" dirty="0"/>
              <a:t> </a:t>
            </a: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26</a:t>
            </a:fld>
            <a:endParaRPr lang="de-DE"/>
          </a:p>
        </p:txBody>
      </p:sp>
      <p:pic>
        <p:nvPicPr>
          <p:cNvPr id="4" name="Grafik 3">
            <a:extLst>
              <a:ext uri="{FF2B5EF4-FFF2-40B4-BE49-F238E27FC236}">
                <a16:creationId xmlns:a16="http://schemas.microsoft.com/office/drawing/2014/main" id="{B04D691D-427B-9E7B-A395-F49084B2CD76}"/>
              </a:ext>
            </a:extLst>
          </p:cNvPr>
          <p:cNvPicPr>
            <a:picLocks noChangeAspect="1"/>
          </p:cNvPicPr>
          <p:nvPr/>
        </p:nvPicPr>
        <p:blipFill>
          <a:blip r:embed="rId4"/>
          <a:stretch>
            <a:fillRect/>
          </a:stretch>
        </p:blipFill>
        <p:spPr>
          <a:xfrm>
            <a:off x="2963607" y="4149503"/>
            <a:ext cx="3334039" cy="2571973"/>
          </a:xfrm>
          <a:prstGeom prst="rect">
            <a:avLst/>
          </a:prstGeom>
        </p:spPr>
      </p:pic>
    </p:spTree>
    <p:extLst>
      <p:ext uri="{BB962C8B-B14F-4D97-AF65-F5344CB8AC3E}">
        <p14:creationId xmlns:p14="http://schemas.microsoft.com/office/powerpoint/2010/main" val="55536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1555694" y="712341"/>
            <a:ext cx="6025753" cy="473260"/>
          </a:xfrm>
        </p:spPr>
        <p:txBody>
          <a:bodyPr>
            <a:normAutofit fontScale="90000"/>
          </a:bodyPr>
          <a:lstStyle/>
          <a:p>
            <a:pPr algn="ctr" defTabSz="342900" fontAlgn="base">
              <a:spcAft>
                <a:spcPct val="0"/>
              </a:spcAft>
              <a:defRPr/>
            </a:pPr>
            <a:r>
              <a:rPr lang="fr-CH" sz="2900" spc="75" dirty="0">
                <a:solidFill>
                  <a:srgbClr val="77933C"/>
                </a:solidFill>
                <a:latin typeface="Arial" charset="-52"/>
              </a:rPr>
              <a:t>Film : Prévention au bureau</a:t>
            </a:r>
          </a:p>
        </p:txBody>
      </p:sp>
      <p:sp>
        <p:nvSpPr>
          <p:cNvPr id="249863" name="Rectangle 7"/>
          <p:cNvSpPr>
            <a:spLocks noChangeArrowheads="1"/>
          </p:cNvSpPr>
          <p:nvPr/>
        </p:nvSpPr>
        <p:spPr bwMode="auto">
          <a:xfrm>
            <a:off x="2020996" y="46636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342900" fontAlgn="base">
              <a:spcBef>
                <a:spcPct val="0"/>
              </a:spcBef>
              <a:spcAft>
                <a:spcPct val="0"/>
              </a:spcAft>
              <a:defRPr/>
            </a:pPr>
            <a:endParaRPr lang="de-DE" sz="1350">
              <a:solidFill>
                <a:prstClr val="black"/>
              </a:solidFill>
              <a:latin typeface="Arial" charset="0"/>
              <a:ea typeface="ＭＳ Ｐゴシック" charset="0"/>
            </a:endParaRPr>
          </a:p>
        </p:txBody>
      </p:sp>
      <p:sp>
        <p:nvSpPr>
          <p:cNvPr id="249864" name="Text Box 8"/>
          <p:cNvSpPr txBox="1">
            <a:spLocks noChangeArrowheads="1"/>
          </p:cNvSpPr>
          <p:nvPr/>
        </p:nvSpPr>
        <p:spPr bwMode="auto">
          <a:xfrm>
            <a:off x="948689" y="1452218"/>
            <a:ext cx="7239762" cy="1015663"/>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342900" eaLnBrk="1" fontAlgn="base" hangingPunct="1">
              <a:spcBef>
                <a:spcPct val="0"/>
              </a:spcBef>
              <a:spcAft>
                <a:spcPct val="0"/>
              </a:spcAft>
              <a:defRPr/>
            </a:pPr>
            <a:r>
              <a:rPr lang="fr-CH" sz="2000" dirty="0">
                <a:solidFill>
                  <a:prstClr val="black"/>
                </a:solidFill>
                <a:hlinkClick r:id="rId3"/>
              </a:rPr>
              <a:t>https://www.prevention-au-bureau.ch/magazine-en-ligne/article/utiliser-judicieusement-les-outils-en-ligne-et-les-supports-dinformation-de-la-cfst-1/</a:t>
            </a:r>
            <a:r>
              <a:rPr lang="fr-CH" sz="2000" dirty="0">
                <a:solidFill>
                  <a:prstClr val="black"/>
                </a:solidFill>
              </a:rPr>
              <a:t> </a:t>
            </a:r>
            <a:endParaRPr lang="fr-CH" sz="1800" dirty="0">
              <a:solidFill>
                <a:prstClr val="black"/>
              </a:solidFill>
            </a:endParaRPr>
          </a:p>
        </p:txBody>
      </p:sp>
      <p:sp>
        <p:nvSpPr>
          <p:cNvPr id="2" name="Foliennummernplatzhalter 1"/>
          <p:cNvSpPr>
            <a:spLocks noGrp="1"/>
          </p:cNvSpPr>
          <p:nvPr>
            <p:ph type="sldNum" sz="quarter" idx="10"/>
          </p:nvPr>
        </p:nvSpPr>
        <p:spPr/>
        <p:txBody>
          <a:bodyPr/>
          <a:lstStyle/>
          <a:p>
            <a:pPr defTabSz="342900" fontAlgn="base">
              <a:spcBef>
                <a:spcPct val="0"/>
              </a:spcBef>
              <a:spcAft>
                <a:spcPct val="0"/>
              </a:spcAft>
              <a:defRPr/>
            </a:pPr>
            <a:fld id="{47BBD7EE-43BD-4A30-92A5-0BB5D61E2C50}" type="slidenum">
              <a:rPr lang="de-DE">
                <a:solidFill>
                  <a:prstClr val="white">
                    <a:lumMod val="50000"/>
                  </a:prstClr>
                </a:solidFill>
                <a:latin typeface="Arial" pitchFamily="34" charset="0"/>
                <a:ea typeface="MS PGothic" pitchFamily="34" charset="-128"/>
              </a:rPr>
              <a:pPr defTabSz="342900" fontAlgn="base">
                <a:spcBef>
                  <a:spcPct val="0"/>
                </a:spcBef>
                <a:spcAft>
                  <a:spcPct val="0"/>
                </a:spcAft>
                <a:defRPr/>
              </a:pPr>
              <a:t>27</a:t>
            </a:fld>
            <a:endParaRPr lang="de-DE">
              <a:solidFill>
                <a:prstClr val="white">
                  <a:lumMod val="50000"/>
                </a:prstClr>
              </a:solidFill>
              <a:latin typeface="Arial" pitchFamily="34" charset="0"/>
              <a:ea typeface="MS PGothic" pitchFamily="34" charset="-128"/>
            </a:endParaRPr>
          </a:p>
        </p:txBody>
      </p:sp>
      <p:pic>
        <p:nvPicPr>
          <p:cNvPr id="4" name="Grafik 3">
            <a:extLst>
              <a:ext uri="{FF2B5EF4-FFF2-40B4-BE49-F238E27FC236}">
                <a16:creationId xmlns:a16="http://schemas.microsoft.com/office/drawing/2014/main" id="{B4D357B8-B5CA-6027-286F-49BC8FE27B3C}"/>
              </a:ext>
            </a:extLst>
          </p:cNvPr>
          <p:cNvPicPr>
            <a:picLocks noChangeAspect="1"/>
          </p:cNvPicPr>
          <p:nvPr/>
        </p:nvPicPr>
        <p:blipFill>
          <a:blip r:embed="rId4"/>
          <a:stretch>
            <a:fillRect/>
          </a:stretch>
        </p:blipFill>
        <p:spPr>
          <a:xfrm>
            <a:off x="1522110" y="2980420"/>
            <a:ext cx="6320245" cy="3666598"/>
          </a:xfrm>
          <a:prstGeom prst="rect">
            <a:avLst/>
          </a:prstGeom>
        </p:spPr>
      </p:pic>
    </p:spTree>
    <p:extLst>
      <p:ext uri="{BB962C8B-B14F-4D97-AF65-F5344CB8AC3E}">
        <p14:creationId xmlns:p14="http://schemas.microsoft.com/office/powerpoint/2010/main" val="2224918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1559123" y="729273"/>
            <a:ext cx="6025753" cy="473260"/>
          </a:xfrm>
        </p:spPr>
        <p:txBody>
          <a:bodyPr>
            <a:normAutofit fontScale="90000"/>
          </a:bodyPr>
          <a:lstStyle/>
          <a:p>
            <a:pPr algn="ctr" defTabSz="342900" fontAlgn="base">
              <a:spcAft>
                <a:spcPct val="0"/>
              </a:spcAft>
              <a:defRPr/>
            </a:pPr>
            <a:r>
              <a:rPr lang="fr-CH" sz="3200" spc="75" dirty="0">
                <a:solidFill>
                  <a:srgbClr val="77933C"/>
                </a:solidFill>
                <a:latin typeface="Arial" charset="-52"/>
              </a:rPr>
              <a:t>Plus de films : Suva pro</a:t>
            </a:r>
          </a:p>
        </p:txBody>
      </p:sp>
      <p:sp>
        <p:nvSpPr>
          <p:cNvPr id="249863" name="Rectangle 7"/>
          <p:cNvSpPr>
            <a:spLocks noChangeArrowheads="1"/>
          </p:cNvSpPr>
          <p:nvPr/>
        </p:nvSpPr>
        <p:spPr bwMode="auto">
          <a:xfrm>
            <a:off x="2020996" y="46636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342900" fontAlgn="base">
              <a:spcBef>
                <a:spcPct val="0"/>
              </a:spcBef>
              <a:spcAft>
                <a:spcPct val="0"/>
              </a:spcAft>
              <a:defRPr/>
            </a:pPr>
            <a:endParaRPr lang="de-DE" sz="1350">
              <a:solidFill>
                <a:prstClr val="black"/>
              </a:solidFill>
              <a:latin typeface="Arial" charset="0"/>
              <a:ea typeface="ＭＳ Ｐゴシック" charset="0"/>
            </a:endParaRPr>
          </a:p>
        </p:txBody>
      </p:sp>
      <p:sp>
        <p:nvSpPr>
          <p:cNvPr id="249864" name="Text Box 8"/>
          <p:cNvSpPr txBox="1">
            <a:spLocks noChangeArrowheads="1"/>
          </p:cNvSpPr>
          <p:nvPr/>
        </p:nvSpPr>
        <p:spPr bwMode="auto">
          <a:xfrm>
            <a:off x="952118" y="1428222"/>
            <a:ext cx="7239762" cy="1631216"/>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342900" eaLnBrk="1" fontAlgn="base" hangingPunct="1">
              <a:spcBef>
                <a:spcPct val="0"/>
              </a:spcBef>
              <a:spcAft>
                <a:spcPct val="0"/>
              </a:spcAft>
              <a:defRPr/>
            </a:pPr>
            <a:r>
              <a:rPr lang="fr-CH" sz="2000" dirty="0">
                <a:solidFill>
                  <a:prstClr val="black"/>
                </a:solidFill>
                <a:hlinkClick r:id="rId3"/>
              </a:rPr>
              <a:t>https://www.suva.ch/fr-ch/prevention/regles-vitales-et-dispositions/les-regles-vitales-au-travail/histoire-de-laccident-de-werner-witschi?lang=fr-CH#state=%5Banchor-FFEE45E2-A29B-4597-99D5-4B9CD009A81F%5D</a:t>
            </a:r>
            <a:r>
              <a:rPr lang="fr-CH" sz="2000" dirty="0">
                <a:solidFill>
                  <a:prstClr val="black"/>
                </a:solidFill>
              </a:rPr>
              <a:t> et autres – histoires sur les accidents du travail</a:t>
            </a:r>
            <a:endParaRPr lang="fr-CH" sz="1800" dirty="0">
              <a:solidFill>
                <a:prstClr val="black"/>
              </a:solidFill>
            </a:endParaRPr>
          </a:p>
        </p:txBody>
      </p:sp>
      <p:sp>
        <p:nvSpPr>
          <p:cNvPr id="2" name="Foliennummernplatzhalter 1"/>
          <p:cNvSpPr>
            <a:spLocks noGrp="1"/>
          </p:cNvSpPr>
          <p:nvPr>
            <p:ph type="sldNum" sz="quarter" idx="10"/>
          </p:nvPr>
        </p:nvSpPr>
        <p:spPr/>
        <p:txBody>
          <a:bodyPr/>
          <a:lstStyle/>
          <a:p>
            <a:pPr defTabSz="342900" fontAlgn="base">
              <a:spcBef>
                <a:spcPct val="0"/>
              </a:spcBef>
              <a:spcAft>
                <a:spcPct val="0"/>
              </a:spcAft>
              <a:defRPr/>
            </a:pPr>
            <a:fld id="{47BBD7EE-43BD-4A30-92A5-0BB5D61E2C50}" type="slidenum">
              <a:rPr lang="de-DE">
                <a:solidFill>
                  <a:prstClr val="white">
                    <a:lumMod val="50000"/>
                  </a:prstClr>
                </a:solidFill>
                <a:latin typeface="Arial" pitchFamily="34" charset="0"/>
                <a:ea typeface="MS PGothic" pitchFamily="34" charset="-128"/>
              </a:rPr>
              <a:pPr defTabSz="342900" fontAlgn="base">
                <a:spcBef>
                  <a:spcPct val="0"/>
                </a:spcBef>
                <a:spcAft>
                  <a:spcPct val="0"/>
                </a:spcAft>
                <a:defRPr/>
              </a:pPr>
              <a:t>28</a:t>
            </a:fld>
            <a:endParaRPr lang="de-DE">
              <a:solidFill>
                <a:prstClr val="white">
                  <a:lumMod val="50000"/>
                </a:prstClr>
              </a:solidFill>
              <a:latin typeface="Arial" pitchFamily="34" charset="0"/>
              <a:ea typeface="MS PGothic" pitchFamily="34" charset="-128"/>
            </a:endParaRPr>
          </a:p>
        </p:txBody>
      </p:sp>
      <p:pic>
        <p:nvPicPr>
          <p:cNvPr id="4" name="Grafik 3">
            <a:extLst>
              <a:ext uri="{FF2B5EF4-FFF2-40B4-BE49-F238E27FC236}">
                <a16:creationId xmlns:a16="http://schemas.microsoft.com/office/drawing/2014/main" id="{7A4E96A0-10B7-B8EB-331C-03F8756667FC}"/>
              </a:ext>
            </a:extLst>
          </p:cNvPr>
          <p:cNvPicPr>
            <a:picLocks noChangeAspect="1"/>
          </p:cNvPicPr>
          <p:nvPr/>
        </p:nvPicPr>
        <p:blipFill>
          <a:blip r:embed="rId4"/>
          <a:stretch>
            <a:fillRect/>
          </a:stretch>
        </p:blipFill>
        <p:spPr>
          <a:xfrm>
            <a:off x="1945843" y="3116276"/>
            <a:ext cx="4893900" cy="3587878"/>
          </a:xfrm>
          <a:prstGeom prst="rect">
            <a:avLst/>
          </a:prstGeom>
        </p:spPr>
      </p:pic>
    </p:spTree>
    <p:extLst>
      <p:ext uri="{BB962C8B-B14F-4D97-AF65-F5344CB8AC3E}">
        <p14:creationId xmlns:p14="http://schemas.microsoft.com/office/powerpoint/2010/main" val="2389148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lstStyle/>
          <a:p>
            <a:pPr algn="ctr" eaLnBrk="1" hangingPunct="1">
              <a:defRPr/>
            </a:pPr>
            <a:r>
              <a:rPr lang="fr-CH" sz="3200" spc="75" dirty="0">
                <a:solidFill>
                  <a:srgbClr val="77933C"/>
                </a:solidFill>
                <a:latin typeface="Arial" charset="-52"/>
              </a:rPr>
              <a:t>Infos supplémentaires</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55394" y="1366193"/>
            <a:ext cx="8283794" cy="5262979"/>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indent="-342900" eaLnBrk="1" hangingPunct="1">
              <a:buFont typeface="Arial" panose="020B0604020202020204" pitchFamily="34" charset="0"/>
              <a:buChar char="•"/>
              <a:defRPr/>
            </a:pPr>
            <a:r>
              <a:rPr lang="fr-FR" dirty="0"/>
              <a:t>Défibrillateur : obligatoire ou recommandé ? Réponse : </a:t>
            </a:r>
            <a:r>
              <a:rPr lang="fr-FR" dirty="0">
                <a:hlinkClick r:id="rId3"/>
              </a:rPr>
              <a:t>https://www.suva.ch/fr-ch/prevention/regles-vitales-et-dispositions/directive-msst/recommandation-achat-utilisation-defibrillateurs?lang=fr-CH</a:t>
            </a:r>
            <a:r>
              <a:rPr lang="fr-FR" dirty="0"/>
              <a:t> ( fortement recommandé )</a:t>
            </a:r>
          </a:p>
          <a:p>
            <a:pPr marL="342900" indent="-342900" eaLnBrk="1" hangingPunct="1">
              <a:buFont typeface="Arial" panose="020B0604020202020204" pitchFamily="34" charset="0"/>
              <a:buChar char="•"/>
              <a:defRPr/>
            </a:pPr>
            <a:r>
              <a:rPr lang="fr-FR" dirty="0"/>
              <a:t>Aspects à prendre en compte en plus : </a:t>
            </a:r>
          </a:p>
          <a:p>
            <a:pPr marL="1085850" lvl="1" indent="-342900" eaLnBrk="1" hangingPunct="1">
              <a:buFont typeface="Arial" panose="020B0604020202020204" pitchFamily="34" charset="0"/>
              <a:buChar char="•"/>
              <a:defRPr/>
            </a:pPr>
            <a:r>
              <a:rPr lang="fr-FR" dirty="0"/>
              <a:t>Assurances des collaborateurs (y compris ceux et celles qui ont un contrat avec un salaire horaire etc.)</a:t>
            </a:r>
          </a:p>
          <a:p>
            <a:pPr marL="1085850" lvl="1" indent="-342900" eaLnBrk="1" hangingPunct="1">
              <a:buFont typeface="Arial" panose="020B0604020202020204" pitchFamily="34" charset="0"/>
              <a:buChar char="•"/>
              <a:defRPr/>
            </a:pPr>
            <a:r>
              <a:rPr lang="fr-FR" dirty="0"/>
              <a:t>Agressions de personnes externes (p.ex. dans le secrétariat de la paroisse)</a:t>
            </a:r>
          </a:p>
          <a:p>
            <a:pPr marL="342900" indent="-342900" eaLnBrk="1" hangingPunct="1">
              <a:buFont typeface="Arial" panose="020B0604020202020204" pitchFamily="34" charset="0"/>
              <a:buChar char="•"/>
              <a:defRPr/>
            </a:pPr>
            <a:r>
              <a:rPr lang="fr-FR" dirty="0"/>
              <a:t>Checklists pour responsables de sécurité ? Exemples : </a:t>
            </a:r>
            <a:r>
              <a:rPr lang="fr-FR" dirty="0">
                <a:hlinkClick r:id="rId4"/>
              </a:rPr>
              <a:t>https://www.suva.ch/fr-ch/prevention/regles-vitales-et-dispositions/directive-msst/suva-safety-app?lang=fr-CH</a:t>
            </a:r>
            <a:r>
              <a:rPr lang="fr-FR" dirty="0"/>
              <a:t> </a:t>
            </a: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29</a:t>
            </a:fld>
            <a:endParaRPr lang="de-DE"/>
          </a:p>
        </p:txBody>
      </p:sp>
    </p:spTree>
    <p:extLst>
      <p:ext uri="{BB962C8B-B14F-4D97-AF65-F5344CB8AC3E}">
        <p14:creationId xmlns:p14="http://schemas.microsoft.com/office/powerpoint/2010/main" val="683641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3B43756-6166-4410-A050-807BB4EC9927}"/>
              </a:ext>
            </a:extLst>
          </p:cNvPr>
          <p:cNvSpPr>
            <a:spLocks noGrp="1" noChangeArrowheads="1"/>
          </p:cNvSpPr>
          <p:nvPr>
            <p:ph type="title"/>
          </p:nvPr>
        </p:nvSpPr>
        <p:spPr>
          <a:xfrm>
            <a:off x="697706" y="537399"/>
            <a:ext cx="6083104" cy="457200"/>
          </a:xfrm>
          <a:noFill/>
        </p:spPr>
        <p:txBody>
          <a:bodyPr>
            <a:normAutofit fontScale="90000"/>
          </a:bodyPr>
          <a:lstStyle/>
          <a:p>
            <a:r>
              <a:rPr lang="fr-CH" altLang="de-DE" sz="2800" b="1" dirty="0">
                <a:latin typeface="ITC Officina Sans Book" panose="020B0500000000000000" pitchFamily="34" charset="0"/>
                <a:cs typeface="Times New Roman" panose="02020603050405020304" pitchFamily="18" charset="0"/>
              </a:rPr>
              <a:t>	Objectifs de la formation</a:t>
            </a:r>
          </a:p>
        </p:txBody>
      </p:sp>
      <p:sp>
        <p:nvSpPr>
          <p:cNvPr id="29699" name="Rechteck 3">
            <a:extLst>
              <a:ext uri="{FF2B5EF4-FFF2-40B4-BE49-F238E27FC236}">
                <a16:creationId xmlns:a16="http://schemas.microsoft.com/office/drawing/2014/main" id="{C621551D-9399-4935-98FC-AD7AC26DA60A}"/>
              </a:ext>
            </a:extLst>
          </p:cNvPr>
          <p:cNvSpPr>
            <a:spLocks noChangeArrowheads="1"/>
          </p:cNvSpPr>
          <p:nvPr/>
        </p:nvSpPr>
        <p:spPr bwMode="auto">
          <a:xfrm>
            <a:off x="539750" y="1412776"/>
            <a:ext cx="8064500" cy="563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marL="0" indent="0" algn="ctr">
              <a:lnSpc>
                <a:spcPct val="90000"/>
              </a:lnSpc>
              <a:spcAft>
                <a:spcPts val="600"/>
              </a:spcAft>
              <a:buSzPct val="55000"/>
              <a:buNone/>
            </a:pPr>
            <a:r>
              <a:rPr lang="fr-CH" altLang="de-DE" sz="2000" b="1" dirty="0">
                <a:solidFill>
                  <a:schemeClr val="tx2"/>
                </a:solidFill>
                <a:latin typeface="ITC Officina Sans Book" panose="020B0500000000000000" pitchFamily="34" charset="0"/>
                <a:ea typeface="+mj-ea"/>
                <a:cs typeface="Times New Roman" panose="02020603050405020304" pitchFamily="18" charset="0"/>
              </a:rPr>
              <a:t>Objectifs généraux pour toute la formation: </a:t>
            </a:r>
            <a:endParaRPr lang="fr-CH" altLang="de-DE" sz="2000" b="1" dirty="0">
              <a:latin typeface="ITC Officina Sans Book" panose="020B0500000000000000" pitchFamily="34" charset="0"/>
            </a:endParaRPr>
          </a:p>
          <a:p>
            <a:pPr marL="0" indent="0">
              <a:lnSpc>
                <a:spcPct val="90000"/>
              </a:lnSpc>
              <a:spcAft>
                <a:spcPts val="600"/>
              </a:spcAft>
              <a:buSzPct val="55000"/>
              <a:buNone/>
            </a:pPr>
            <a:endParaRPr lang="fr-CH" altLang="de-DE" sz="2000" b="1" dirty="0">
              <a:solidFill>
                <a:schemeClr val="tx2"/>
              </a:solidFill>
              <a:latin typeface="ITC Officina Sans Book" panose="020B0500000000000000" pitchFamily="34" charset="0"/>
              <a:ea typeface="+mj-ea"/>
              <a:cs typeface="Times New Roman" panose="02020603050405020304" pitchFamily="18" charset="0"/>
            </a:endParaRPr>
          </a:p>
          <a:p>
            <a:pPr marL="0" indent="0">
              <a:buNone/>
            </a:pPr>
            <a:r>
              <a:rPr lang="fr-CH" sz="2000" b="1" dirty="0">
                <a:solidFill>
                  <a:schemeClr val="tx2"/>
                </a:solidFill>
                <a:latin typeface="ITC Officina Sans Book" panose="020B0500000000000000" pitchFamily="34" charset="0"/>
                <a:ea typeface="+mj-ea"/>
                <a:cs typeface="Times New Roman" panose="02020603050405020304" pitchFamily="18" charset="0"/>
              </a:rPr>
              <a:t>Après la formation, les participants seront capables de :</a:t>
            </a:r>
          </a:p>
          <a:p>
            <a:pPr marL="0" indent="0">
              <a:buNone/>
            </a:pPr>
            <a:endParaRPr lang="fr-CH" sz="2000" dirty="0">
              <a:latin typeface="ITC Officina Sans Book" panose="020B0500000000000000" pitchFamily="34" charset="0"/>
            </a:endParaRPr>
          </a:p>
          <a:p>
            <a:pPr lvl="0"/>
            <a:r>
              <a:rPr lang="fr-CH" sz="2000" b="1" dirty="0">
                <a:solidFill>
                  <a:schemeClr val="tx2"/>
                </a:solidFill>
                <a:latin typeface="ITC Officina Sans Book" panose="020B0500000000000000" pitchFamily="34" charset="0"/>
                <a:ea typeface="+mj-ea"/>
                <a:cs typeface="Times New Roman" panose="02020603050405020304" pitchFamily="18" charset="0"/>
              </a:rPr>
              <a:t>Expliquer la démarche du management environnemental</a:t>
            </a:r>
          </a:p>
          <a:p>
            <a:pPr lvl="0"/>
            <a:endParaRPr lang="fr-CH" sz="2000" b="1" dirty="0">
              <a:solidFill>
                <a:schemeClr val="tx2"/>
              </a:solidFill>
              <a:latin typeface="ITC Officina Sans Book" panose="020B0500000000000000" pitchFamily="34" charset="0"/>
              <a:ea typeface="+mj-ea"/>
              <a:cs typeface="Times New Roman" panose="02020603050405020304" pitchFamily="18" charset="0"/>
            </a:endParaRPr>
          </a:p>
          <a:p>
            <a:pPr lvl="0"/>
            <a:r>
              <a:rPr lang="fr-CH" sz="2000" b="1" dirty="0">
                <a:solidFill>
                  <a:schemeClr val="tx2"/>
                </a:solidFill>
                <a:latin typeface="ITC Officina Sans Book" panose="020B0500000000000000" pitchFamily="34" charset="0"/>
                <a:ea typeface="+mj-ea"/>
                <a:cs typeface="Times New Roman" panose="02020603050405020304" pitchFamily="18" charset="0"/>
              </a:rPr>
              <a:t>Accompagner et conseiller leur paroisse ou une autre communauté en vue de l’obtention du label Coq vert</a:t>
            </a:r>
          </a:p>
          <a:p>
            <a:pPr lvl="0"/>
            <a:endParaRPr lang="fr-CH" sz="2000" b="1" dirty="0">
              <a:solidFill>
                <a:schemeClr val="tx2"/>
              </a:solidFill>
              <a:latin typeface="ITC Officina Sans Book" panose="020B0500000000000000" pitchFamily="34" charset="0"/>
              <a:ea typeface="+mj-ea"/>
              <a:cs typeface="Times New Roman" panose="02020603050405020304" pitchFamily="18" charset="0"/>
            </a:endParaRPr>
          </a:p>
          <a:p>
            <a:pPr lvl="0"/>
            <a:r>
              <a:rPr lang="fr-CH" sz="2000" b="1" dirty="0">
                <a:solidFill>
                  <a:schemeClr val="tx2"/>
                </a:solidFill>
                <a:latin typeface="ITC Officina Sans Book" panose="020B0500000000000000" pitchFamily="34" charset="0"/>
                <a:ea typeface="+mj-ea"/>
                <a:cs typeface="Times New Roman" panose="02020603050405020304" pitchFamily="18" charset="0"/>
              </a:rPr>
              <a:t>Conseiller la mise en œuvre des projets durables</a:t>
            </a:r>
          </a:p>
          <a:p>
            <a:pPr lvl="0"/>
            <a:endParaRPr lang="fr-CH" sz="2000" b="1" dirty="0">
              <a:solidFill>
                <a:schemeClr val="tx2"/>
              </a:solidFill>
              <a:latin typeface="ITC Officina Sans Book" panose="020B0500000000000000" pitchFamily="34" charset="0"/>
              <a:ea typeface="+mj-ea"/>
              <a:cs typeface="Times New Roman" panose="02020603050405020304" pitchFamily="18" charset="0"/>
            </a:endParaRPr>
          </a:p>
          <a:p>
            <a:pPr lvl="0"/>
            <a:r>
              <a:rPr lang="fr-CH" sz="2000" b="1" dirty="0">
                <a:solidFill>
                  <a:schemeClr val="tx2"/>
                </a:solidFill>
                <a:latin typeface="ITC Officina Sans Book" panose="020B0500000000000000" pitchFamily="34" charset="0"/>
                <a:ea typeface="+mj-ea"/>
                <a:cs typeface="Times New Roman" panose="02020603050405020304" pitchFamily="18" charset="0"/>
              </a:rPr>
              <a:t>Coordonner l’équipe Environnement de leur communauté</a:t>
            </a:r>
          </a:p>
          <a:p>
            <a:pPr lvl="0"/>
            <a:endParaRPr lang="fr-CH" sz="2000" b="1" dirty="0">
              <a:solidFill>
                <a:schemeClr val="tx2"/>
              </a:solidFill>
              <a:latin typeface="ITC Officina Sans Book" panose="020B0500000000000000" pitchFamily="34" charset="0"/>
              <a:ea typeface="+mj-ea"/>
              <a:cs typeface="Times New Roman" panose="02020603050405020304" pitchFamily="18" charset="0"/>
            </a:endParaRPr>
          </a:p>
          <a:p>
            <a:pPr lvl="0"/>
            <a:r>
              <a:rPr lang="fr-CH" sz="2000" b="1" dirty="0">
                <a:solidFill>
                  <a:schemeClr val="tx2"/>
                </a:solidFill>
                <a:latin typeface="ITC Officina Sans Book" panose="020B0500000000000000" pitchFamily="34" charset="0"/>
                <a:ea typeface="+mj-ea"/>
                <a:cs typeface="Times New Roman" panose="02020603050405020304" pitchFamily="18" charset="0"/>
              </a:rPr>
              <a:t>Faire appel à leur réseau pour développer leurs projets</a:t>
            </a:r>
          </a:p>
          <a:p>
            <a:pPr marL="0" indent="0">
              <a:lnSpc>
                <a:spcPct val="90000"/>
              </a:lnSpc>
              <a:spcAft>
                <a:spcPts val="600"/>
              </a:spcAft>
              <a:buSzPct val="55000"/>
              <a:buNone/>
            </a:pPr>
            <a:endParaRPr lang="de-CH" altLang="de-DE" sz="2400" b="1" dirty="0">
              <a:solidFill>
                <a:schemeClr val="tx2"/>
              </a:solidFill>
              <a:latin typeface="ITC Officina Sans Book" panose="020B0500000000000000" pitchFamily="34" charset="0"/>
              <a:ea typeface="+mj-ea"/>
              <a:cs typeface="Times New Roman" panose="02020603050405020304" pitchFamily="18" charset="0"/>
            </a:endParaRPr>
          </a:p>
        </p:txBody>
      </p:sp>
    </p:spTree>
    <p:extLst>
      <p:ext uri="{BB962C8B-B14F-4D97-AF65-F5344CB8AC3E}">
        <p14:creationId xmlns:p14="http://schemas.microsoft.com/office/powerpoint/2010/main" val="375330660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lstStyle/>
          <a:p>
            <a:pPr algn="ctr" eaLnBrk="1" hangingPunct="1">
              <a:defRPr/>
            </a:pPr>
            <a:r>
              <a:rPr lang="fr-CH" sz="3200" spc="75">
                <a:solidFill>
                  <a:srgbClr val="77933C"/>
                </a:solidFill>
                <a:latin typeface="Arial" charset="-52"/>
              </a:rPr>
              <a:t>Liens utiles</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55394" y="1366193"/>
            <a:ext cx="8283794" cy="489364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indent="-342900" eaLnBrk="1" hangingPunct="1">
              <a:buFont typeface="Arial" panose="020B0604020202020204" pitchFamily="34" charset="0"/>
              <a:buChar char="•"/>
              <a:defRPr/>
            </a:pPr>
            <a:r>
              <a:rPr lang="fr-FR"/>
              <a:t>https://www.suva.ch/fr-ch/prevention/regles-vitales-et-dispositions/droits-et-obligations/droits-et-obligations-des-employeurs?lang=fr-CH#state=%5Banchor-22F46D79-17CF-4AED-824D-6FF30E8C116B%26512FD1476E3A41B19D07CC0C1571FE17%5Bopen%5D%3Dtrue%5D  (entre autres pour les bases légales)</a:t>
            </a:r>
          </a:p>
          <a:p>
            <a:pPr marL="342900" indent="-342900" eaLnBrk="1" hangingPunct="1">
              <a:buFont typeface="Arial" panose="020B0604020202020204" pitchFamily="34" charset="0"/>
              <a:buChar char="•"/>
              <a:defRPr/>
            </a:pPr>
            <a:r>
              <a:rPr lang="fr-FR"/>
              <a:t>https://www.arbeitssicherheitschweiz.ch/fr </a:t>
            </a:r>
          </a:p>
          <a:p>
            <a:pPr marL="342900" indent="-342900" eaLnBrk="1" hangingPunct="1">
              <a:buFont typeface="Arial" panose="020B0604020202020204" pitchFamily="34" charset="0"/>
              <a:buChar char="•"/>
              <a:defRPr/>
            </a:pPr>
            <a:r>
              <a:rPr lang="fr-FR"/>
              <a:t>https://www.seco.admin.ch/seco/fr/home/Publikationen_Dienstleistungen/Publikationen_und_Formulare/Arbeit/Arbeitsbedingungen/Merkblatter_und_Checklisten/notfall-kompendium--notfall---was-tun---.html Manuel pour situations d'urgence / modèle de document</a:t>
            </a:r>
            <a:endParaRPr lang="fr-FR" dirty="0"/>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30</a:t>
            </a:fld>
            <a:endParaRPr lang="de-DE"/>
          </a:p>
        </p:txBody>
      </p:sp>
    </p:spTree>
    <p:extLst>
      <p:ext uri="{BB962C8B-B14F-4D97-AF65-F5344CB8AC3E}">
        <p14:creationId xmlns:p14="http://schemas.microsoft.com/office/powerpoint/2010/main" val="1170143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214745" y="336550"/>
            <a:ext cx="8575964" cy="631013"/>
          </a:xfrm>
        </p:spPr>
        <p:txBody>
          <a:bodyPr>
            <a:normAutofit fontScale="90000"/>
          </a:bodyPr>
          <a:lstStyle/>
          <a:p>
            <a:pPr algn="ctr" eaLnBrk="1" hangingPunct="1">
              <a:defRPr/>
            </a:pPr>
            <a:r>
              <a:rPr lang="fr-CH" sz="3200" spc="75" dirty="0">
                <a:solidFill>
                  <a:srgbClr val="77933C"/>
                </a:solidFill>
                <a:latin typeface="Arial" charset="-52"/>
              </a:rPr>
              <a:t>Conseils de Stefanie Huber basés sur son expérience professionnelle</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55394" y="1366193"/>
            <a:ext cx="8283794" cy="489364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indent="-342900" eaLnBrk="1" hangingPunct="1">
              <a:buFont typeface="Arial" panose="020B0604020202020204" pitchFamily="34" charset="0"/>
              <a:buChar char="•"/>
              <a:defRPr/>
            </a:pPr>
            <a:r>
              <a:rPr lang="fr-FR" dirty="0"/>
              <a:t>Important : définir les responsabilités et fournir des ressources pour établir le système de management.</a:t>
            </a:r>
          </a:p>
          <a:p>
            <a:pPr marL="342900" indent="-342900" eaLnBrk="1" hangingPunct="1">
              <a:buFont typeface="Arial" panose="020B0604020202020204" pitchFamily="34" charset="0"/>
              <a:buChar char="•"/>
              <a:defRPr/>
            </a:pPr>
            <a:r>
              <a:rPr lang="fr-FR" dirty="0"/>
              <a:t>Formation du RS, afin qu’il connaisse ses tâches et ses responsabilités.</a:t>
            </a:r>
          </a:p>
          <a:p>
            <a:pPr marL="342900" indent="-342900" eaLnBrk="1" hangingPunct="1">
              <a:buFont typeface="Arial" panose="020B0604020202020204" pitchFamily="34" charset="0"/>
              <a:buChar char="•"/>
              <a:defRPr/>
            </a:pPr>
            <a:r>
              <a:rPr lang="fr-FR" dirty="0"/>
              <a:t>Appliquer le « bon sens »: pas de panique, mais traiter systématiquement la thématique pas à pas.</a:t>
            </a:r>
          </a:p>
          <a:p>
            <a:pPr marL="342900" indent="-342900" eaLnBrk="1" hangingPunct="1">
              <a:buFont typeface="Arial" panose="020B0604020202020204" pitchFamily="34" charset="0"/>
              <a:buChar char="•"/>
              <a:defRPr/>
            </a:pPr>
            <a:r>
              <a:rPr lang="fr-FR" dirty="0"/>
              <a:t>Analyser les non conformités lors d’une visite de bâtiment avec quelqu’un d’expérimenté et si possible extérieur à la paroisse pour avoir un regard plus objectif.</a:t>
            </a:r>
          </a:p>
          <a:p>
            <a:pPr marL="342900" indent="-342900" eaLnBrk="1" hangingPunct="1">
              <a:buFont typeface="Arial" panose="020B0604020202020204" pitchFamily="34" charset="0"/>
              <a:buChar char="•"/>
              <a:defRPr/>
            </a:pPr>
            <a:r>
              <a:rPr lang="fr-FR" dirty="0"/>
              <a:t>Souvent, il y a une personne qui veut devenir le RS de la paroisse ou a déjà fait cette formation au cours d’un autre emploi. Vous pouvez utiliser ce savoir ou cette volonté (un concierge par ex).</a:t>
            </a: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31</a:t>
            </a:fld>
            <a:endParaRPr lang="de-DE"/>
          </a:p>
        </p:txBody>
      </p:sp>
    </p:spTree>
    <p:extLst>
      <p:ext uri="{BB962C8B-B14F-4D97-AF65-F5344CB8AC3E}">
        <p14:creationId xmlns:p14="http://schemas.microsoft.com/office/powerpoint/2010/main" val="3057190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fontScale="90000"/>
          </a:bodyPr>
          <a:lstStyle/>
          <a:p>
            <a:pPr algn="ctr" eaLnBrk="1" hangingPunct="1">
              <a:defRPr/>
            </a:pPr>
            <a:r>
              <a:rPr lang="fr-CH" sz="3200" spc="75" dirty="0">
                <a:solidFill>
                  <a:srgbClr val="77933C"/>
                </a:solidFill>
                <a:latin typeface="Arial" charset="-52"/>
              </a:rPr>
              <a:t>Conseils de Stefanie Huber basés sur son expérience</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54646" y="1158375"/>
            <a:ext cx="8351961" cy="4154984"/>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indent="-342900" eaLnBrk="1" hangingPunct="1">
              <a:buFont typeface="Arial" panose="020B0604020202020204" pitchFamily="34" charset="0"/>
              <a:buChar char="•"/>
              <a:defRPr/>
            </a:pPr>
            <a:r>
              <a:rPr lang="fr-FR" dirty="0"/>
              <a:t>Les non conformités qui apparaissent souvent durant les </a:t>
            </a:r>
            <a:r>
              <a:rPr lang="fr-FR"/>
              <a:t>révisions : </a:t>
            </a:r>
          </a:p>
          <a:p>
            <a:pPr eaLnBrk="1" hangingPunct="1">
              <a:defRPr/>
            </a:pPr>
            <a:endParaRPr lang="fr-FR" dirty="0"/>
          </a:p>
          <a:p>
            <a:pPr marL="1085850" lvl="1" indent="-342900" eaLnBrk="1" hangingPunct="1">
              <a:buFont typeface="Arial" panose="020B0604020202020204" pitchFamily="34" charset="0"/>
              <a:buChar char="•"/>
              <a:defRPr/>
            </a:pPr>
            <a:r>
              <a:rPr lang="fr-FR" sz="2100" dirty="0"/>
              <a:t>Produits de nettoyage mis dans un bidon inadéquat (sans étiquetage ou même dans un pot de marmelade)</a:t>
            </a:r>
          </a:p>
          <a:p>
            <a:pPr marL="1085850" lvl="1" indent="-342900" eaLnBrk="1" hangingPunct="1">
              <a:buFont typeface="Arial" panose="020B0604020202020204" pitchFamily="34" charset="0"/>
              <a:buChar char="•"/>
              <a:defRPr/>
            </a:pPr>
            <a:r>
              <a:rPr lang="fr-FR" sz="2100" dirty="0"/>
              <a:t>Déchets recyclables qui ont été mis dans la poubelle normale (p.ex. ampoules)</a:t>
            </a:r>
          </a:p>
          <a:p>
            <a:pPr marL="1085850" lvl="1" indent="-342900" eaLnBrk="1" hangingPunct="1">
              <a:buFont typeface="Arial" panose="020B0604020202020204" pitchFamily="34" charset="0"/>
              <a:buChar char="•"/>
              <a:defRPr/>
            </a:pPr>
            <a:r>
              <a:rPr lang="fr-FR" sz="2100" dirty="0"/>
              <a:t>Produits chimiques dans la même armoire que de la nourriture.</a:t>
            </a:r>
          </a:p>
          <a:p>
            <a:pPr marL="1085850" lvl="1" indent="-342900" eaLnBrk="1" hangingPunct="1">
              <a:buFont typeface="Arial" panose="020B0604020202020204" pitchFamily="34" charset="0"/>
              <a:buChar char="•"/>
              <a:defRPr/>
            </a:pPr>
            <a:r>
              <a:rPr lang="fr-FR" sz="2100" dirty="0"/>
              <a:t>Données de sécurité manquantes ou non visibles pour les utilisateurs du bâtiment (hormis pour le concierge)</a:t>
            </a:r>
          </a:p>
          <a:p>
            <a:pPr marL="342900" indent="-342900" eaLnBrk="1" hangingPunct="1">
              <a:buFont typeface="Arial" panose="020B0604020202020204" pitchFamily="34" charset="0"/>
              <a:buChar char="•"/>
              <a:defRPr/>
            </a:pPr>
            <a:endParaRPr lang="fr-FR" dirty="0"/>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32</a:t>
            </a:fld>
            <a:endParaRPr lang="de-DE"/>
          </a:p>
        </p:txBody>
      </p:sp>
    </p:spTree>
    <p:extLst>
      <p:ext uri="{BB962C8B-B14F-4D97-AF65-F5344CB8AC3E}">
        <p14:creationId xmlns:p14="http://schemas.microsoft.com/office/powerpoint/2010/main" val="605262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fontScale="90000"/>
          </a:bodyPr>
          <a:lstStyle/>
          <a:p>
            <a:pPr algn="ctr" eaLnBrk="1" hangingPunct="1">
              <a:defRPr/>
            </a:pPr>
            <a:r>
              <a:rPr lang="fr-CH" sz="3200" spc="75" dirty="0">
                <a:solidFill>
                  <a:srgbClr val="77933C"/>
                </a:solidFill>
                <a:latin typeface="Arial" charset="-52"/>
              </a:rPr>
              <a:t>Conseils de Stefanie Huber basés sur son expérience</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54646" y="1158375"/>
            <a:ext cx="8351961" cy="4462760"/>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indent="-342900" eaLnBrk="1" hangingPunct="1">
              <a:buFont typeface="Arial" panose="020B0604020202020204" pitchFamily="34" charset="0"/>
              <a:buChar char="•"/>
              <a:defRPr/>
            </a:pPr>
            <a:r>
              <a:rPr lang="fr-FR" dirty="0"/>
              <a:t>Les non conformités qui apparaissent souvent durant les </a:t>
            </a:r>
            <a:r>
              <a:rPr lang="fr-FR"/>
              <a:t>révisions :</a:t>
            </a:r>
          </a:p>
          <a:p>
            <a:pPr marL="342900" indent="-342900" eaLnBrk="1" hangingPunct="1">
              <a:buFont typeface="Arial" panose="020B0604020202020204" pitchFamily="34" charset="0"/>
              <a:buChar char="•"/>
              <a:defRPr/>
            </a:pPr>
            <a:endParaRPr lang="fr-FR" dirty="0"/>
          </a:p>
          <a:p>
            <a:pPr marL="1085850" lvl="1" indent="-342900" eaLnBrk="1" hangingPunct="1">
              <a:buFont typeface="Arial" panose="020B0604020202020204" pitchFamily="34" charset="0"/>
              <a:buChar char="•"/>
              <a:defRPr/>
            </a:pPr>
            <a:r>
              <a:rPr lang="fr-FR" sz="2100" dirty="0"/>
              <a:t>Extincteur dans une salle fermée, accessible uniquement au concierge.</a:t>
            </a:r>
          </a:p>
          <a:p>
            <a:pPr marL="1085850" lvl="1" indent="-342900" eaLnBrk="1" hangingPunct="1">
              <a:buFont typeface="Arial" panose="020B0604020202020204" pitchFamily="34" charset="0"/>
              <a:buChar char="•"/>
              <a:defRPr/>
            </a:pPr>
            <a:r>
              <a:rPr lang="fr-FR" sz="2100" dirty="0"/>
              <a:t>Trousse de premier secours qui contient des produits périmés ou des objets du quotidien qui ne concernent pas  les premiers secours.</a:t>
            </a:r>
          </a:p>
          <a:p>
            <a:pPr marL="1085850" lvl="1" indent="-342900" eaLnBrk="1" hangingPunct="1">
              <a:buFont typeface="Arial" panose="020B0604020202020204" pitchFamily="34" charset="0"/>
              <a:buChar char="•"/>
              <a:defRPr/>
            </a:pPr>
            <a:r>
              <a:rPr lang="fr-FR" sz="2100" dirty="0"/>
              <a:t>Benzine ou autre substance combustible entreposée dans une salle avec d’autres éléments inflammables. </a:t>
            </a:r>
          </a:p>
          <a:p>
            <a:pPr marL="1085850" lvl="1" indent="-342900" eaLnBrk="1" hangingPunct="1">
              <a:buFont typeface="Arial" panose="020B0604020202020204" pitchFamily="34" charset="0"/>
              <a:buChar char="•"/>
              <a:defRPr/>
            </a:pPr>
            <a:r>
              <a:rPr lang="fr-FR" sz="2100" dirty="0"/>
              <a:t>La maintenance des échelles n’est pas effectuée.</a:t>
            </a:r>
          </a:p>
          <a:p>
            <a:pPr marL="1085850" lvl="1" indent="-342900" eaLnBrk="1" hangingPunct="1">
              <a:buFont typeface="Arial" panose="020B0604020202020204" pitchFamily="34" charset="0"/>
              <a:buChar char="•"/>
              <a:defRPr/>
            </a:pPr>
            <a:endParaRPr lang="fr-FR" sz="2000" dirty="0"/>
          </a:p>
          <a:p>
            <a:pPr marL="342900" indent="-342900" eaLnBrk="1" hangingPunct="1">
              <a:buFont typeface="Arial" panose="020B0604020202020204" pitchFamily="34" charset="0"/>
              <a:buChar char="•"/>
              <a:defRPr/>
            </a:pPr>
            <a:endParaRPr lang="fr-FR" dirty="0"/>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33</a:t>
            </a:fld>
            <a:endParaRPr lang="de-DE"/>
          </a:p>
        </p:txBody>
      </p:sp>
    </p:spTree>
    <p:extLst>
      <p:ext uri="{BB962C8B-B14F-4D97-AF65-F5344CB8AC3E}">
        <p14:creationId xmlns:p14="http://schemas.microsoft.com/office/powerpoint/2010/main" val="1383869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1603095" y="1109664"/>
            <a:ext cx="6025753" cy="473260"/>
          </a:xfrm>
        </p:spPr>
        <p:txBody>
          <a:bodyPr/>
          <a:lstStyle/>
          <a:p>
            <a:pPr algn="ctr" eaLnBrk="1" hangingPunct="1">
              <a:defRPr/>
            </a:pPr>
            <a:r>
              <a:rPr lang="fr-CH" sz="3200"/>
              <a:t>Produits de nettoyage</a:t>
            </a:r>
            <a:endParaRPr lang="fr-CH" sz="3200" dirty="0"/>
          </a:p>
        </p:txBody>
      </p:sp>
      <p:sp>
        <p:nvSpPr>
          <p:cNvPr id="249863" name="Rectangle 7"/>
          <p:cNvSpPr>
            <a:spLocks noChangeArrowheads="1"/>
          </p:cNvSpPr>
          <p:nvPr/>
        </p:nvSpPr>
        <p:spPr bwMode="auto">
          <a:xfrm>
            <a:off x="2020996" y="46636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342900" fontAlgn="base">
              <a:spcBef>
                <a:spcPct val="0"/>
              </a:spcBef>
              <a:spcAft>
                <a:spcPct val="0"/>
              </a:spcAft>
              <a:defRPr/>
            </a:pPr>
            <a:endParaRPr lang="de-DE" sz="1350">
              <a:solidFill>
                <a:prstClr val="black"/>
              </a:solidFill>
              <a:latin typeface="Arial" charset="0"/>
              <a:ea typeface="ＭＳ Ｐゴシック" charset="0"/>
            </a:endParaRPr>
          </a:p>
        </p:txBody>
      </p:sp>
      <p:sp>
        <p:nvSpPr>
          <p:cNvPr id="249864" name="Text Box 8"/>
          <p:cNvSpPr txBox="1">
            <a:spLocks noChangeArrowheads="1"/>
          </p:cNvSpPr>
          <p:nvPr/>
        </p:nvSpPr>
        <p:spPr bwMode="auto">
          <a:xfrm>
            <a:off x="948690" y="1881896"/>
            <a:ext cx="7239762" cy="2723823"/>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342900" eaLnBrk="1" fontAlgn="base" hangingPunct="1">
              <a:spcBef>
                <a:spcPct val="0"/>
              </a:spcBef>
              <a:spcAft>
                <a:spcPct val="0"/>
              </a:spcAft>
              <a:defRPr/>
            </a:pPr>
            <a:r>
              <a:rPr lang="fr-CH" sz="2700">
                <a:solidFill>
                  <a:prstClr val="black"/>
                </a:solidFill>
              </a:rPr>
              <a:t>Discussion : </a:t>
            </a:r>
            <a:endParaRPr lang="fr-CH" sz="2700" dirty="0">
              <a:solidFill>
                <a:prstClr val="black"/>
              </a:solidFill>
            </a:endParaRPr>
          </a:p>
          <a:p>
            <a:pPr marL="342900" indent="-342900" defTabSz="342900" eaLnBrk="1" fontAlgn="base" hangingPunct="1">
              <a:spcBef>
                <a:spcPct val="0"/>
              </a:spcBef>
              <a:spcAft>
                <a:spcPct val="0"/>
              </a:spcAft>
              <a:buFont typeface="Arial" panose="020B0604020202020204" pitchFamily="34" charset="0"/>
              <a:buChar char="•"/>
              <a:defRPr/>
            </a:pPr>
            <a:r>
              <a:rPr lang="fr-CH" dirty="0">
                <a:solidFill>
                  <a:prstClr val="black"/>
                </a:solidFill>
              </a:rPr>
              <a:t>Quelles sont les différences entre produits écologiques et non-écologiques ?</a:t>
            </a:r>
          </a:p>
          <a:p>
            <a:pPr marL="342900" indent="-342900" defTabSz="342900" eaLnBrk="1" fontAlgn="base" hangingPunct="1">
              <a:spcBef>
                <a:spcPct val="0"/>
              </a:spcBef>
              <a:spcAft>
                <a:spcPct val="0"/>
              </a:spcAft>
              <a:buFont typeface="Arial" panose="020B0604020202020204" pitchFamily="34" charset="0"/>
              <a:buChar char="•"/>
              <a:defRPr/>
            </a:pPr>
            <a:r>
              <a:rPr lang="fr-CH" dirty="0">
                <a:solidFill>
                  <a:prstClr val="black"/>
                </a:solidFill>
              </a:rPr>
              <a:t>Est-ce que les produits écologiques sont toujours plus chers? </a:t>
            </a:r>
          </a:p>
          <a:p>
            <a:pPr marL="342900" indent="-342900" defTabSz="342900" eaLnBrk="1" fontAlgn="base" hangingPunct="1">
              <a:spcBef>
                <a:spcPct val="0"/>
              </a:spcBef>
              <a:spcAft>
                <a:spcPct val="0"/>
              </a:spcAft>
              <a:buFont typeface="Arial" panose="020B0604020202020204" pitchFamily="34" charset="0"/>
              <a:buChar char="•"/>
              <a:defRPr/>
            </a:pPr>
            <a:r>
              <a:rPr lang="fr-CH" dirty="0">
                <a:solidFill>
                  <a:prstClr val="black"/>
                </a:solidFill>
              </a:rPr>
              <a:t>Quels sont les arguments en faveur de l’achat des produits standards versus écologiques </a:t>
            </a:r>
            <a:r>
              <a:rPr lang="fr-CH">
                <a:solidFill>
                  <a:prstClr val="black"/>
                </a:solidFill>
              </a:rPr>
              <a:t>? </a:t>
            </a:r>
          </a:p>
        </p:txBody>
      </p:sp>
      <p:sp>
        <p:nvSpPr>
          <p:cNvPr id="2" name="Foliennummernplatzhalter 1"/>
          <p:cNvSpPr>
            <a:spLocks noGrp="1"/>
          </p:cNvSpPr>
          <p:nvPr>
            <p:ph type="sldNum" sz="quarter" idx="10"/>
          </p:nvPr>
        </p:nvSpPr>
        <p:spPr/>
        <p:txBody>
          <a:bodyPr/>
          <a:lstStyle/>
          <a:p>
            <a:pPr defTabSz="342900" fontAlgn="base">
              <a:spcBef>
                <a:spcPct val="0"/>
              </a:spcBef>
              <a:spcAft>
                <a:spcPct val="0"/>
              </a:spcAft>
              <a:defRPr/>
            </a:pPr>
            <a:fld id="{47BBD7EE-43BD-4A30-92A5-0BB5D61E2C50}" type="slidenum">
              <a:rPr lang="de-DE">
                <a:solidFill>
                  <a:prstClr val="white">
                    <a:lumMod val="50000"/>
                  </a:prstClr>
                </a:solidFill>
                <a:latin typeface="Arial" pitchFamily="34" charset="0"/>
                <a:ea typeface="MS PGothic" pitchFamily="34" charset="-128"/>
              </a:rPr>
              <a:pPr defTabSz="342900" fontAlgn="base">
                <a:spcBef>
                  <a:spcPct val="0"/>
                </a:spcBef>
                <a:spcAft>
                  <a:spcPct val="0"/>
                </a:spcAft>
                <a:defRPr/>
              </a:pPr>
              <a:t>34</a:t>
            </a:fld>
            <a:endParaRPr lang="de-DE">
              <a:solidFill>
                <a:prstClr val="white">
                  <a:lumMod val="50000"/>
                </a:prstClr>
              </a:solidFill>
              <a:latin typeface="Arial" pitchFamily="34" charset="0"/>
              <a:ea typeface="MS PGothic" pitchFamily="34" charset="-128"/>
            </a:endParaRPr>
          </a:p>
        </p:txBody>
      </p:sp>
    </p:spTree>
    <p:extLst>
      <p:ext uri="{BB962C8B-B14F-4D97-AF65-F5344CB8AC3E}">
        <p14:creationId xmlns:p14="http://schemas.microsoft.com/office/powerpoint/2010/main" val="299193161"/>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1603095" y="1109664"/>
            <a:ext cx="6025753" cy="473260"/>
          </a:xfrm>
        </p:spPr>
        <p:txBody>
          <a:bodyPr/>
          <a:lstStyle/>
          <a:p>
            <a:pPr algn="ctr" eaLnBrk="1" hangingPunct="1">
              <a:defRPr/>
            </a:pPr>
            <a:r>
              <a:rPr lang="fr-CH" sz="3200"/>
              <a:t>Produits de nettoyage</a:t>
            </a:r>
            <a:endParaRPr lang="fr-CH" sz="3200" dirty="0"/>
          </a:p>
        </p:txBody>
      </p:sp>
      <p:sp>
        <p:nvSpPr>
          <p:cNvPr id="249863" name="Rectangle 7"/>
          <p:cNvSpPr>
            <a:spLocks noChangeArrowheads="1"/>
          </p:cNvSpPr>
          <p:nvPr/>
        </p:nvSpPr>
        <p:spPr bwMode="auto">
          <a:xfrm>
            <a:off x="2020996" y="46636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342900" fontAlgn="base">
              <a:spcBef>
                <a:spcPct val="0"/>
              </a:spcBef>
              <a:spcAft>
                <a:spcPct val="0"/>
              </a:spcAft>
              <a:defRPr/>
            </a:pPr>
            <a:endParaRPr lang="de-DE" sz="1350">
              <a:solidFill>
                <a:prstClr val="black"/>
              </a:solidFill>
              <a:latin typeface="Arial" charset="0"/>
              <a:ea typeface="ＭＳ Ｐゴシック" charset="0"/>
            </a:endParaRPr>
          </a:p>
        </p:txBody>
      </p:sp>
      <p:sp>
        <p:nvSpPr>
          <p:cNvPr id="249864" name="Text Box 8"/>
          <p:cNvSpPr txBox="1">
            <a:spLocks noChangeArrowheads="1"/>
          </p:cNvSpPr>
          <p:nvPr/>
        </p:nvSpPr>
        <p:spPr bwMode="auto">
          <a:xfrm>
            <a:off x="948690" y="1881896"/>
            <a:ext cx="7239762" cy="2769989"/>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defRPr/>
            </a:pPr>
            <a:r>
              <a:rPr lang="fr-CH" sz="2700">
                <a:solidFill>
                  <a:prstClr val="black"/>
                </a:solidFill>
              </a:rPr>
              <a:t>Différences : </a:t>
            </a:r>
          </a:p>
          <a:p>
            <a:pPr algn="ctr" defTabSz="342900" eaLnBrk="1" fontAlgn="base" hangingPunct="1">
              <a:spcBef>
                <a:spcPct val="0"/>
              </a:spcBef>
              <a:spcAft>
                <a:spcPct val="0"/>
              </a:spcAft>
              <a:defRPr/>
            </a:pPr>
            <a:endParaRPr lang="fr-CH" sz="2700" dirty="0">
              <a:solidFill>
                <a:prstClr val="black"/>
              </a:solidFill>
            </a:endParaRPr>
          </a:p>
          <a:p>
            <a:pPr marL="342900" indent="-342900" defTabSz="342900" eaLnBrk="1" fontAlgn="base" hangingPunct="1">
              <a:spcBef>
                <a:spcPct val="0"/>
              </a:spcBef>
              <a:spcAft>
                <a:spcPct val="0"/>
              </a:spcAft>
              <a:buFont typeface="Arial" panose="020B0604020202020204" pitchFamily="34" charset="0"/>
              <a:buChar char="•"/>
              <a:defRPr/>
            </a:pPr>
            <a:r>
              <a:rPr lang="fr-CH">
                <a:solidFill>
                  <a:prstClr val="black"/>
                </a:solidFill>
              </a:rPr>
              <a:t>Agents de surface : pourcentage </a:t>
            </a:r>
            <a:r>
              <a:rPr lang="fr-CH" dirty="0">
                <a:solidFill>
                  <a:prstClr val="black"/>
                </a:solidFill>
              </a:rPr>
              <a:t>anioniques / non ioniques</a:t>
            </a:r>
          </a:p>
          <a:p>
            <a:pPr marL="342900" indent="-342900" defTabSz="342900" eaLnBrk="1" fontAlgn="base" hangingPunct="1">
              <a:spcBef>
                <a:spcPct val="0"/>
              </a:spcBef>
              <a:spcAft>
                <a:spcPct val="0"/>
              </a:spcAft>
              <a:buFont typeface="Arial" panose="020B0604020202020204" pitchFamily="34" charset="0"/>
              <a:buChar char="•"/>
              <a:defRPr/>
            </a:pPr>
            <a:r>
              <a:rPr lang="fr-CH" dirty="0">
                <a:solidFill>
                  <a:prstClr val="black"/>
                </a:solidFill>
              </a:rPr>
              <a:t>Conservateurs, parfums, </a:t>
            </a:r>
            <a:r>
              <a:rPr lang="fr-CH" dirty="0" err="1">
                <a:solidFill>
                  <a:prstClr val="black"/>
                </a:solidFill>
              </a:rPr>
              <a:t>Limonene</a:t>
            </a:r>
            <a:r>
              <a:rPr lang="fr-CH" dirty="0">
                <a:solidFill>
                  <a:prstClr val="black"/>
                </a:solidFill>
              </a:rPr>
              <a:t>, Citronellol</a:t>
            </a:r>
          </a:p>
          <a:p>
            <a:pPr marL="342900" indent="-342900" defTabSz="342900" eaLnBrk="1" fontAlgn="base" hangingPunct="1">
              <a:spcBef>
                <a:spcPct val="0"/>
              </a:spcBef>
              <a:spcAft>
                <a:spcPct val="0"/>
              </a:spcAft>
              <a:buFont typeface="Arial" panose="020B0604020202020204" pitchFamily="34" charset="0"/>
              <a:buChar char="•"/>
              <a:defRPr/>
            </a:pPr>
            <a:r>
              <a:rPr lang="fr-CH" dirty="0">
                <a:solidFill>
                  <a:prstClr val="black"/>
                </a:solidFill>
              </a:rPr>
              <a:t>Biodégradabilité</a:t>
            </a:r>
          </a:p>
          <a:p>
            <a:pPr marL="342900" indent="-342900" defTabSz="342900" eaLnBrk="1" fontAlgn="base" hangingPunct="1">
              <a:spcBef>
                <a:spcPct val="0"/>
              </a:spcBef>
              <a:spcAft>
                <a:spcPct val="0"/>
              </a:spcAft>
              <a:buFont typeface="Arial" panose="020B0604020202020204" pitchFamily="34" charset="0"/>
              <a:buChar char="•"/>
              <a:defRPr/>
            </a:pPr>
            <a:r>
              <a:rPr lang="fr-CH" dirty="0">
                <a:solidFill>
                  <a:prstClr val="black"/>
                </a:solidFill>
              </a:rPr>
              <a:t>Partiellement emballage de PET recyclé</a:t>
            </a:r>
          </a:p>
        </p:txBody>
      </p:sp>
      <p:sp>
        <p:nvSpPr>
          <p:cNvPr id="2" name="Foliennummernplatzhalter 1"/>
          <p:cNvSpPr>
            <a:spLocks noGrp="1"/>
          </p:cNvSpPr>
          <p:nvPr>
            <p:ph type="sldNum" sz="quarter" idx="10"/>
          </p:nvPr>
        </p:nvSpPr>
        <p:spPr/>
        <p:txBody>
          <a:bodyPr/>
          <a:lstStyle/>
          <a:p>
            <a:pPr defTabSz="342900" fontAlgn="base">
              <a:spcBef>
                <a:spcPct val="0"/>
              </a:spcBef>
              <a:spcAft>
                <a:spcPct val="0"/>
              </a:spcAft>
              <a:defRPr/>
            </a:pPr>
            <a:fld id="{47BBD7EE-43BD-4A30-92A5-0BB5D61E2C50}" type="slidenum">
              <a:rPr lang="de-DE">
                <a:solidFill>
                  <a:prstClr val="white">
                    <a:lumMod val="50000"/>
                  </a:prstClr>
                </a:solidFill>
                <a:latin typeface="Arial" pitchFamily="34" charset="0"/>
                <a:ea typeface="MS PGothic" pitchFamily="34" charset="-128"/>
              </a:rPr>
              <a:pPr defTabSz="342900" fontAlgn="base">
                <a:spcBef>
                  <a:spcPct val="0"/>
                </a:spcBef>
                <a:spcAft>
                  <a:spcPct val="0"/>
                </a:spcAft>
                <a:defRPr/>
              </a:pPr>
              <a:t>35</a:t>
            </a:fld>
            <a:endParaRPr lang="de-DE">
              <a:solidFill>
                <a:prstClr val="white">
                  <a:lumMod val="50000"/>
                </a:prstClr>
              </a:solidFill>
              <a:latin typeface="Arial" pitchFamily="34" charset="0"/>
              <a:ea typeface="MS PGothic" pitchFamily="34" charset="-128"/>
            </a:endParaRPr>
          </a:p>
        </p:txBody>
      </p:sp>
    </p:spTree>
    <p:extLst>
      <p:ext uri="{BB962C8B-B14F-4D97-AF65-F5344CB8AC3E}">
        <p14:creationId xmlns:p14="http://schemas.microsoft.com/office/powerpoint/2010/main" val="2658078848"/>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lstStyle/>
          <a:p>
            <a:pPr algn="ctr" eaLnBrk="1" hangingPunct="1">
              <a:defRPr/>
            </a:pPr>
            <a:r>
              <a:rPr lang="fr-CH" sz="3200" spc="75">
                <a:solidFill>
                  <a:srgbClr val="77933C"/>
                </a:solidFill>
                <a:latin typeface="Arial" charset="-52"/>
              </a:rPr>
              <a:t>Liens utiles</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55394" y="1366193"/>
            <a:ext cx="8283794" cy="489364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indent="-342900" eaLnBrk="1" hangingPunct="1">
              <a:buFont typeface="Arial" panose="020B0604020202020204" pitchFamily="34" charset="0"/>
              <a:buChar char="•"/>
              <a:defRPr/>
            </a:pPr>
            <a:r>
              <a:rPr lang="fr-FR"/>
              <a:t>Choix de produits, article : https://www.qualitel.org/particuliers/conseils/choix-produits-entretien/ </a:t>
            </a:r>
          </a:p>
          <a:p>
            <a:pPr marL="342900" indent="-342900" eaLnBrk="1" hangingPunct="1">
              <a:buFont typeface="Arial" panose="020B0604020202020204" pitchFamily="34" charset="0"/>
              <a:buChar char="•"/>
              <a:defRPr/>
            </a:pPr>
            <a:r>
              <a:rPr lang="fr-FR"/>
              <a:t>Explication des composants : https://www.grimoiredemelusine.be/ingredients/les-composes-toxiques#:~:text=Tensioactifs%20%2D%20Agents%20de%20surface%20non%20ioniques%20(sans%20charge)&amp;text=Souvent%20utilis%C3%A9s%20comme%20%C3%A9mulsifiants%20ou%20%C3%A9paississants.,des%20agents%20de%20surface%20anioniques. </a:t>
            </a:r>
          </a:p>
          <a:p>
            <a:pPr marL="342900" indent="-342900" eaLnBrk="1" hangingPunct="1">
              <a:buFont typeface="Arial" panose="020B0604020202020204" pitchFamily="34" charset="0"/>
              <a:buChar char="•"/>
              <a:defRPr/>
            </a:pPr>
            <a:r>
              <a:rPr lang="fr-FR"/>
              <a:t>Explication sur le Limonene : https://www.techno-science.net/glossaire-definition/Limonene.html </a:t>
            </a: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36</a:t>
            </a:fld>
            <a:endParaRPr lang="de-DE"/>
          </a:p>
        </p:txBody>
      </p:sp>
    </p:spTree>
    <p:extLst>
      <p:ext uri="{BB962C8B-B14F-4D97-AF65-F5344CB8AC3E}">
        <p14:creationId xmlns:p14="http://schemas.microsoft.com/office/powerpoint/2010/main" val="916666826"/>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lstStyle/>
          <a:p>
            <a:pPr algn="ctr" eaLnBrk="1" hangingPunct="1">
              <a:defRPr/>
            </a:pPr>
            <a:r>
              <a:rPr lang="fr-CH" sz="3200" spc="75">
                <a:solidFill>
                  <a:srgbClr val="77933C"/>
                </a:solidFill>
                <a:latin typeface="Arial" charset="-52"/>
              </a:rPr>
              <a:t>Liens utiles</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55394" y="1366193"/>
            <a:ext cx="8283794" cy="563231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indent="-342900" eaLnBrk="1" hangingPunct="1">
              <a:buFont typeface="Arial" panose="020B0604020202020204" pitchFamily="34" charset="0"/>
              <a:buChar char="•"/>
              <a:defRPr/>
            </a:pPr>
            <a:r>
              <a:rPr lang="fr-FR"/>
              <a:t>Document de base des achats en France avec questions sur ces produits-là : https://www.economie.gouv.fr/files/directions_services/daj/marches_publics/oeap/gem/nettoyage/nettoyage.pdf   </a:t>
            </a:r>
          </a:p>
          <a:p>
            <a:pPr marL="342900" indent="-342900" eaLnBrk="1" hangingPunct="1">
              <a:buFont typeface="Arial" panose="020B0604020202020204" pitchFamily="34" charset="0"/>
              <a:buChar char="•"/>
              <a:defRPr/>
            </a:pPr>
            <a:r>
              <a:rPr lang="fr-FR"/>
              <a:t>Page energie-environnement, produits de nettoyage : https://www.energie-environnement.ch/entretien-nettoyage/produits-de-nettoyage/198 </a:t>
            </a:r>
          </a:p>
          <a:p>
            <a:pPr marL="342900" indent="-342900" eaLnBrk="1" hangingPunct="1">
              <a:buFont typeface="Arial" panose="020B0604020202020204" pitchFamily="34" charset="0"/>
              <a:buChar char="•"/>
              <a:defRPr/>
            </a:pPr>
            <a:r>
              <a:rPr lang="fr-FR"/>
              <a:t>Information Migros sur les labels durables : https://corporate.migros.ch/fr/durabilite/produits-durables/marques-labels.html </a:t>
            </a:r>
          </a:p>
          <a:p>
            <a:pPr marL="342900" indent="-342900" eaLnBrk="1" hangingPunct="1">
              <a:buFont typeface="Arial" panose="020B0604020202020204" pitchFamily="34" charset="0"/>
              <a:buChar char="•"/>
              <a:defRPr/>
            </a:pPr>
            <a:r>
              <a:rPr lang="fr-FR"/>
              <a:t>Information Coop sur les labels durables : https://www.coop.ch/fr/entreprise/developpement-durable.html </a:t>
            </a:r>
          </a:p>
          <a:p>
            <a:pPr marL="342900" indent="-342900" eaLnBrk="1" hangingPunct="1">
              <a:buFont typeface="Arial" panose="020B0604020202020204" pitchFamily="34" charset="0"/>
              <a:buChar char="•"/>
              <a:defRPr/>
            </a:pPr>
            <a:r>
              <a:rPr lang="fr-FR"/>
              <a:t>Informations sur les produits Held : https://www.ecover.com/ch-fr/ </a:t>
            </a: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37</a:t>
            </a:fld>
            <a:endParaRPr lang="de-DE"/>
          </a:p>
        </p:txBody>
      </p:sp>
    </p:spTree>
    <p:extLst>
      <p:ext uri="{BB962C8B-B14F-4D97-AF65-F5344CB8AC3E}">
        <p14:creationId xmlns:p14="http://schemas.microsoft.com/office/powerpoint/2010/main" val="4032218216"/>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lstStyle/>
          <a:p>
            <a:pPr algn="ctr" eaLnBrk="1" hangingPunct="1">
              <a:defRPr/>
            </a:pPr>
            <a:r>
              <a:rPr lang="fr-CH" sz="3200" spc="75">
                <a:solidFill>
                  <a:srgbClr val="77933C"/>
                </a:solidFill>
                <a:latin typeface="Arial" charset="-52"/>
              </a:rPr>
              <a:t>Liens utiles</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55394" y="1366193"/>
            <a:ext cx="8283794" cy="3785652"/>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indent="-342900" eaLnBrk="1" hangingPunct="1">
              <a:buFont typeface="Arial" panose="020B0604020202020204" pitchFamily="34" charset="0"/>
              <a:buChar char="•"/>
              <a:defRPr/>
            </a:pPr>
            <a:r>
              <a:rPr lang="fr-FR"/>
              <a:t>https://initiative-frosch.de/was-sind-anionische-tenside/ (dt)</a:t>
            </a:r>
          </a:p>
          <a:p>
            <a:pPr marL="342900" indent="-342900" eaLnBrk="1" hangingPunct="1">
              <a:buFont typeface="Arial" panose="020B0604020202020204" pitchFamily="34" charset="0"/>
              <a:buChar char="•"/>
              <a:defRPr/>
            </a:pPr>
            <a:r>
              <a:rPr lang="fr-FR"/>
              <a:t>https://www.haut.de/inhaltsstoffe-inci/inci-detail/?id=19208 (dt)</a:t>
            </a:r>
          </a:p>
          <a:p>
            <a:pPr marL="342900" indent="-342900" eaLnBrk="1" hangingPunct="1">
              <a:buFont typeface="Arial" panose="020B0604020202020204" pitchFamily="34" charset="0"/>
              <a:buChar char="•"/>
              <a:defRPr/>
            </a:pPr>
            <a:r>
              <a:rPr lang="fr-FR"/>
              <a:t>https://www.alnatura.de/de-de/magazin/warenkunde/warenkunde-oekologische-putzmittel/ (dt) </a:t>
            </a:r>
          </a:p>
          <a:p>
            <a:pPr marL="342900" indent="-342900" eaLnBrk="1" hangingPunct="1">
              <a:buFont typeface="Arial" panose="020B0604020202020204" pitchFamily="34" charset="0"/>
              <a:buChar char="•"/>
              <a:defRPr/>
            </a:pPr>
            <a:r>
              <a:rPr lang="fr-FR"/>
              <a:t>https://www.nachhaltigleben.ch/wohnen/bio-waschmittel-wie-gut-ist-die-alternative-zu-normalem-waschmittel-2005 (dt)</a:t>
            </a: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38</a:t>
            </a:fld>
            <a:endParaRPr lang="de-DE"/>
          </a:p>
        </p:txBody>
      </p:sp>
    </p:spTree>
    <p:extLst>
      <p:ext uri="{BB962C8B-B14F-4D97-AF65-F5344CB8AC3E}">
        <p14:creationId xmlns:p14="http://schemas.microsoft.com/office/powerpoint/2010/main" val="529665735"/>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1695451" y="3454005"/>
            <a:ext cx="1235869" cy="1491853"/>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350"/>
          </a:p>
        </p:txBody>
      </p:sp>
      <p:sp>
        <p:nvSpPr>
          <p:cNvPr id="2" name="Folientitel1">
            <a:extLst>
              <a:ext uri="{FF2B5EF4-FFF2-40B4-BE49-F238E27FC236}">
                <a16:creationId xmlns:a16="http://schemas.microsoft.com/office/drawing/2014/main" id="{2F3D272E-B438-36BD-553A-16EBD9145E6A}"/>
              </a:ext>
            </a:extLst>
          </p:cNvPr>
          <p:cNvSpPr txBox="1">
            <a:spLocks noChangeArrowheads="1"/>
          </p:cNvSpPr>
          <p:nvPr/>
        </p:nvSpPr>
        <p:spPr>
          <a:xfrm>
            <a:off x="1297181" y="1501172"/>
            <a:ext cx="6841108" cy="772852"/>
          </a:xfrm>
          <a:prstGeom prst="rect">
            <a:avLst/>
          </a:prstGeom>
          <a:no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42900" fontAlgn="base">
              <a:spcAft>
                <a:spcPct val="0"/>
              </a:spcAft>
              <a:defRPr/>
            </a:pPr>
            <a:r>
              <a:rPr lang="fr-FR" altLang="de-DE" sz="3200" spc="75" dirty="0">
                <a:solidFill>
                  <a:srgbClr val="00B050"/>
                </a:solidFill>
                <a:latin typeface="Arial" charset="-52"/>
              </a:rPr>
              <a:t>L’étape 5: évaluation des domaines environnementaux </a:t>
            </a:r>
            <a:endParaRPr lang="fr-CH" altLang="de-DE" sz="3200" spc="75" dirty="0">
              <a:solidFill>
                <a:srgbClr val="00B050"/>
              </a:solidFill>
              <a:latin typeface="Arial" charset="-52"/>
            </a:endParaRPr>
          </a:p>
        </p:txBody>
      </p:sp>
      <p:pic>
        <p:nvPicPr>
          <p:cNvPr id="3" name="Image 2">
            <a:extLst>
              <a:ext uri="{FF2B5EF4-FFF2-40B4-BE49-F238E27FC236}">
                <a16:creationId xmlns:a16="http://schemas.microsoft.com/office/drawing/2014/main" id="{E2960771-016A-E7D1-75D0-3F8646FF2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2757988"/>
            <a:ext cx="3505200" cy="2324100"/>
          </a:xfrm>
          <a:prstGeom prst="rect">
            <a:avLst/>
          </a:prstGeom>
        </p:spPr>
      </p:pic>
    </p:spTree>
    <p:extLst>
      <p:ext uri="{BB962C8B-B14F-4D97-AF65-F5344CB8AC3E}">
        <p14:creationId xmlns:p14="http://schemas.microsoft.com/office/powerpoint/2010/main" val="110081790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3B43756-6166-4410-A050-807BB4EC9927}"/>
              </a:ext>
            </a:extLst>
          </p:cNvPr>
          <p:cNvSpPr>
            <a:spLocks noGrp="1" noChangeArrowheads="1"/>
          </p:cNvSpPr>
          <p:nvPr>
            <p:ph type="title"/>
          </p:nvPr>
        </p:nvSpPr>
        <p:spPr>
          <a:xfrm>
            <a:off x="1781298" y="549275"/>
            <a:ext cx="4950941" cy="457200"/>
          </a:xfrm>
          <a:noFill/>
        </p:spPr>
        <p:txBody>
          <a:bodyPr>
            <a:normAutofit fontScale="90000"/>
          </a:bodyPr>
          <a:lstStyle/>
          <a:p>
            <a:r>
              <a:rPr lang="fr-CH" altLang="de-DE" sz="2800" b="1" dirty="0">
                <a:latin typeface="ITC Officina Sans Book" panose="020B0500000000000000" pitchFamily="34" charset="0"/>
                <a:cs typeface="Times New Roman" panose="02020603050405020304" pitchFamily="18" charset="0"/>
              </a:rPr>
              <a:t>	Objectifs de la formation</a:t>
            </a:r>
          </a:p>
        </p:txBody>
      </p:sp>
      <p:sp>
        <p:nvSpPr>
          <p:cNvPr id="29699" name="Rechteck 3">
            <a:extLst>
              <a:ext uri="{FF2B5EF4-FFF2-40B4-BE49-F238E27FC236}">
                <a16:creationId xmlns:a16="http://schemas.microsoft.com/office/drawing/2014/main" id="{C621551D-9399-4935-98FC-AD7AC26DA60A}"/>
              </a:ext>
            </a:extLst>
          </p:cNvPr>
          <p:cNvSpPr>
            <a:spLocks noChangeArrowheads="1"/>
          </p:cNvSpPr>
          <p:nvPr/>
        </p:nvSpPr>
        <p:spPr bwMode="auto">
          <a:xfrm>
            <a:off x="755650" y="1628775"/>
            <a:ext cx="8064500" cy="407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marL="0" indent="0">
              <a:lnSpc>
                <a:spcPct val="90000"/>
              </a:lnSpc>
              <a:spcAft>
                <a:spcPts val="600"/>
              </a:spcAft>
              <a:buSzPct val="55000"/>
              <a:buNone/>
            </a:pPr>
            <a:r>
              <a:rPr lang="fr-CH" altLang="de-DE" sz="2000" b="1" dirty="0">
                <a:solidFill>
                  <a:srgbClr val="57A81C"/>
                </a:solidFill>
                <a:latin typeface="ITC Officina Sans Book" panose="020B0500000000000000" pitchFamily="34" charset="0"/>
              </a:rPr>
              <a:t>Objectifs pour le jour 3: </a:t>
            </a:r>
          </a:p>
          <a:p>
            <a:pPr marL="0" indent="0">
              <a:buNone/>
            </a:pPr>
            <a:r>
              <a:rPr lang="fr-CH" sz="2000" dirty="0">
                <a:solidFill>
                  <a:srgbClr val="57A81C"/>
                </a:solidFill>
                <a:latin typeface="ITC Officina Sans Book" panose="020B0500000000000000" pitchFamily="34" charset="0"/>
              </a:rPr>
              <a:t>Après la formation du jour 2, les participants seront capables de :</a:t>
            </a:r>
          </a:p>
          <a:p>
            <a:pPr marL="0" indent="0">
              <a:buNone/>
            </a:pPr>
            <a:endParaRPr lang="fr-CH" sz="2000" dirty="0">
              <a:latin typeface="ITC Officina Sans Book" panose="020B0500000000000000" pitchFamily="34" charset="0"/>
            </a:endParaRPr>
          </a:p>
          <a:p>
            <a:pPr lvl="0"/>
            <a:r>
              <a:rPr lang="fr-FR" sz="2000" dirty="0">
                <a:solidFill>
                  <a:srgbClr val="57A81C"/>
                </a:solidFill>
                <a:latin typeface="ITC Officina Sans Book" panose="020B0500000000000000" pitchFamily="34" charset="0"/>
              </a:rPr>
              <a:t>Comprendre les bases de la sécurité au travail</a:t>
            </a:r>
          </a:p>
          <a:p>
            <a:pPr lvl="0"/>
            <a:endParaRPr lang="fr-FR" sz="2000" dirty="0">
              <a:solidFill>
                <a:srgbClr val="57A81C"/>
              </a:solidFill>
              <a:latin typeface="ITC Officina Sans Book" panose="020B0500000000000000" pitchFamily="34" charset="0"/>
            </a:endParaRPr>
          </a:p>
          <a:p>
            <a:pPr lvl="0"/>
            <a:r>
              <a:rPr lang="fr-FR" sz="2000" dirty="0">
                <a:solidFill>
                  <a:srgbClr val="57A81C"/>
                </a:solidFill>
                <a:latin typeface="ITC Officina Sans Book" panose="020B0500000000000000" pitchFamily="34" charset="0"/>
              </a:rPr>
              <a:t>Effectuer une évaluation de la situation et définir les priorités (analyse de portefeuille)</a:t>
            </a:r>
          </a:p>
          <a:p>
            <a:pPr lvl="0"/>
            <a:endParaRPr lang="fr-FR" sz="2000" dirty="0">
              <a:solidFill>
                <a:srgbClr val="57A81C"/>
              </a:solidFill>
              <a:latin typeface="ITC Officina Sans Book" panose="020B0500000000000000" pitchFamily="34" charset="0"/>
            </a:endParaRPr>
          </a:p>
          <a:p>
            <a:pPr lvl="0"/>
            <a:r>
              <a:rPr lang="fr-FR" sz="2000" dirty="0">
                <a:solidFill>
                  <a:srgbClr val="57A81C"/>
                </a:solidFill>
                <a:latin typeface="ITC Officina Sans Book" panose="020B0500000000000000" pitchFamily="34" charset="0"/>
              </a:rPr>
              <a:t>Aider la paroisse à rédiger un programme environnemental</a:t>
            </a:r>
          </a:p>
          <a:p>
            <a:pPr lvl="0"/>
            <a:endParaRPr lang="fr-FR" sz="2000" dirty="0">
              <a:solidFill>
                <a:srgbClr val="57A81C"/>
              </a:solidFill>
              <a:latin typeface="ITC Officina Sans Book" panose="020B0500000000000000" pitchFamily="34" charset="0"/>
            </a:endParaRPr>
          </a:p>
          <a:p>
            <a:pPr marL="0" lvl="0" indent="0">
              <a:buNone/>
            </a:pPr>
            <a:endParaRPr lang="fr-CH" sz="2000" dirty="0">
              <a:solidFill>
                <a:srgbClr val="57A81C"/>
              </a:solidFill>
              <a:latin typeface="ITC Officina Sans Book" panose="020B0500000000000000" pitchFamily="34" charset="0"/>
            </a:endParaRPr>
          </a:p>
        </p:txBody>
      </p:sp>
    </p:spTree>
    <p:extLst>
      <p:ext uri="{BB962C8B-B14F-4D97-AF65-F5344CB8AC3E}">
        <p14:creationId xmlns:p14="http://schemas.microsoft.com/office/powerpoint/2010/main" val="88572846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28650" y="168459"/>
            <a:ext cx="8034337" cy="631013"/>
          </a:xfrm>
        </p:spPr>
        <p:txBody>
          <a:bodyPr/>
          <a:lstStyle/>
          <a:p>
            <a:pPr algn="ctr" eaLnBrk="1" hangingPunct="1">
              <a:defRPr/>
            </a:pPr>
            <a:r>
              <a:rPr lang="fr-CH" sz="3200" spc="75" dirty="0">
                <a:solidFill>
                  <a:srgbClr val="77933C"/>
                </a:solidFill>
                <a:latin typeface="Arial" charset="-52"/>
              </a:rPr>
              <a:t>Modèle pour l’évaluation</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40</a:t>
            </a:fld>
            <a:endParaRPr lang="de-DE"/>
          </a:p>
        </p:txBody>
      </p:sp>
      <p:pic>
        <p:nvPicPr>
          <p:cNvPr id="4" name="Grafik 3">
            <a:extLst>
              <a:ext uri="{FF2B5EF4-FFF2-40B4-BE49-F238E27FC236}">
                <a16:creationId xmlns:a16="http://schemas.microsoft.com/office/drawing/2014/main" id="{69CD56E1-2A49-D527-9CD5-5EC829591701}"/>
              </a:ext>
            </a:extLst>
          </p:cNvPr>
          <p:cNvPicPr>
            <a:picLocks noChangeAspect="1"/>
          </p:cNvPicPr>
          <p:nvPr/>
        </p:nvPicPr>
        <p:blipFill>
          <a:blip r:embed="rId3"/>
          <a:stretch>
            <a:fillRect/>
          </a:stretch>
        </p:blipFill>
        <p:spPr>
          <a:xfrm>
            <a:off x="5122459" y="1306175"/>
            <a:ext cx="4058177" cy="5050176"/>
          </a:xfrm>
          <a:prstGeom prst="rect">
            <a:avLst/>
          </a:prstGeom>
        </p:spPr>
      </p:pic>
      <p:pic>
        <p:nvPicPr>
          <p:cNvPr id="5" name="Grafik 4">
            <a:extLst>
              <a:ext uri="{FF2B5EF4-FFF2-40B4-BE49-F238E27FC236}">
                <a16:creationId xmlns:a16="http://schemas.microsoft.com/office/drawing/2014/main" id="{89CCBC27-48BF-86C4-AC61-6C4D814842C4}"/>
              </a:ext>
            </a:extLst>
          </p:cNvPr>
          <p:cNvPicPr>
            <a:picLocks noChangeAspect="1"/>
          </p:cNvPicPr>
          <p:nvPr/>
        </p:nvPicPr>
        <p:blipFill>
          <a:blip r:embed="rId4"/>
          <a:stretch>
            <a:fillRect/>
          </a:stretch>
        </p:blipFill>
        <p:spPr>
          <a:xfrm>
            <a:off x="920313" y="2393540"/>
            <a:ext cx="4006454" cy="3962811"/>
          </a:xfrm>
          <a:prstGeom prst="rect">
            <a:avLst/>
          </a:prstGeom>
        </p:spPr>
      </p:pic>
      <p:pic>
        <p:nvPicPr>
          <p:cNvPr id="7" name="Grafik 6">
            <a:extLst>
              <a:ext uri="{FF2B5EF4-FFF2-40B4-BE49-F238E27FC236}">
                <a16:creationId xmlns:a16="http://schemas.microsoft.com/office/drawing/2014/main" id="{B94CEEB4-6678-B3A7-5964-B9AC2B12AF9A}"/>
              </a:ext>
            </a:extLst>
          </p:cNvPr>
          <p:cNvPicPr>
            <a:picLocks noChangeAspect="1"/>
          </p:cNvPicPr>
          <p:nvPr/>
        </p:nvPicPr>
        <p:blipFill>
          <a:blip r:embed="rId5"/>
          <a:stretch>
            <a:fillRect/>
          </a:stretch>
        </p:blipFill>
        <p:spPr>
          <a:xfrm>
            <a:off x="1287011" y="765045"/>
            <a:ext cx="2884420" cy="1531753"/>
          </a:xfrm>
          <a:prstGeom prst="rect">
            <a:avLst/>
          </a:prstGeom>
        </p:spPr>
      </p:pic>
      <p:sp>
        <p:nvSpPr>
          <p:cNvPr id="3" name="ZoneTexte 2">
            <a:extLst>
              <a:ext uri="{FF2B5EF4-FFF2-40B4-BE49-F238E27FC236}">
                <a16:creationId xmlns:a16="http://schemas.microsoft.com/office/drawing/2014/main" id="{D144E06A-E5E4-1DE1-1C54-ADD70235E179}"/>
              </a:ext>
            </a:extLst>
          </p:cNvPr>
          <p:cNvSpPr txBox="1"/>
          <p:nvPr/>
        </p:nvSpPr>
        <p:spPr>
          <a:xfrm rot="16200000">
            <a:off x="-310689" y="4187085"/>
            <a:ext cx="1569660" cy="892342"/>
          </a:xfrm>
          <a:prstGeom prst="rect">
            <a:avLst/>
          </a:prstGeom>
          <a:noFill/>
        </p:spPr>
        <p:txBody>
          <a:bodyPr vert="vert" wrap="square" rtlCol="0" anchor="ctr" anchorCtr="1">
            <a:spAutoFit/>
          </a:bodyPr>
          <a:lstStyle/>
          <a:p>
            <a:r>
              <a:rPr lang="fr-CH" dirty="0" err="1"/>
              <a:t>Impor-tance</a:t>
            </a:r>
            <a:r>
              <a:rPr lang="fr-CH" dirty="0"/>
              <a:t> pour l’environnement</a:t>
            </a:r>
          </a:p>
        </p:txBody>
      </p:sp>
      <p:sp>
        <p:nvSpPr>
          <p:cNvPr id="6" name="ZoneTexte 5">
            <a:extLst>
              <a:ext uri="{FF2B5EF4-FFF2-40B4-BE49-F238E27FC236}">
                <a16:creationId xmlns:a16="http://schemas.microsoft.com/office/drawing/2014/main" id="{2AAE5F85-B4F8-841F-3EB4-421CEE99AF97}"/>
              </a:ext>
            </a:extLst>
          </p:cNvPr>
          <p:cNvSpPr txBox="1"/>
          <p:nvPr/>
        </p:nvSpPr>
        <p:spPr>
          <a:xfrm>
            <a:off x="1657350" y="6453093"/>
            <a:ext cx="2439257" cy="369332"/>
          </a:xfrm>
          <a:prstGeom prst="rect">
            <a:avLst/>
          </a:prstGeom>
          <a:noFill/>
        </p:spPr>
        <p:txBody>
          <a:bodyPr wrap="none" rtlCol="0">
            <a:spAutoFit/>
          </a:bodyPr>
          <a:lstStyle/>
          <a:p>
            <a:r>
              <a:rPr lang="fr-CH" dirty="0"/>
              <a:t>Potentiel d’amélioration</a:t>
            </a:r>
          </a:p>
        </p:txBody>
      </p:sp>
    </p:spTree>
    <p:extLst>
      <p:ext uri="{BB962C8B-B14F-4D97-AF65-F5344CB8AC3E}">
        <p14:creationId xmlns:p14="http://schemas.microsoft.com/office/powerpoint/2010/main" val="11925764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fontScale="90000"/>
          </a:bodyPr>
          <a:lstStyle/>
          <a:p>
            <a:pPr algn="ctr" eaLnBrk="1" hangingPunct="1">
              <a:defRPr/>
            </a:pPr>
            <a:r>
              <a:rPr lang="fr-CH" sz="3200" spc="75" dirty="0">
                <a:solidFill>
                  <a:srgbClr val="77933C"/>
                </a:solidFill>
                <a:latin typeface="Arial" charset="-52"/>
              </a:rPr>
              <a:t>Faire le point sur les informations disponibles</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55394" y="1366193"/>
            <a:ext cx="8283794" cy="674030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indent="-342900" eaLnBrk="1" hangingPunct="1">
              <a:buFont typeface="Arial" panose="020B0604020202020204" pitchFamily="34" charset="0"/>
              <a:buChar char="•"/>
              <a:defRPr/>
            </a:pPr>
            <a:r>
              <a:rPr lang="fr-FR" dirty="0"/>
              <a:t>Prenez un moment dans une séance de l’équipe Environnement vers la fin de l’étape 4 (ce serait probablement toujours « </a:t>
            </a:r>
            <a:r>
              <a:rPr lang="fr-FR" dirty="0" err="1"/>
              <a:t>work</a:t>
            </a:r>
            <a:r>
              <a:rPr lang="fr-FR" dirty="0"/>
              <a:t> in </a:t>
            </a:r>
            <a:r>
              <a:rPr lang="fr-FR" dirty="0" err="1"/>
              <a:t>progres</a:t>
            </a:r>
            <a:r>
              <a:rPr lang="fr-FR" dirty="0"/>
              <a:t> »…) pour une discussion de groupe avec une modération/facilitation</a:t>
            </a:r>
          </a:p>
          <a:p>
            <a:pPr marL="342900" indent="-342900" eaLnBrk="1" hangingPunct="1">
              <a:buFont typeface="Arial" panose="020B0604020202020204" pitchFamily="34" charset="0"/>
              <a:buChar char="•"/>
              <a:defRPr/>
            </a:pPr>
            <a:r>
              <a:rPr lang="fr-FR" dirty="0"/>
              <a:t>Demandez à quelqu’un de noter les points les plus importantes de la discussion.</a:t>
            </a:r>
          </a:p>
          <a:p>
            <a:pPr marL="342900" indent="-342900" eaLnBrk="1" hangingPunct="1">
              <a:buFont typeface="Arial" panose="020B0604020202020204" pitchFamily="34" charset="0"/>
              <a:buChar char="•"/>
              <a:defRPr/>
            </a:pPr>
            <a:r>
              <a:rPr lang="fr-FR" dirty="0"/>
              <a:t>Documents de base pour cette séance :</a:t>
            </a:r>
          </a:p>
          <a:p>
            <a:pPr marL="1085850" lvl="1" indent="-342900" eaLnBrk="1" hangingPunct="1">
              <a:buFont typeface="Arial" panose="020B0604020202020204" pitchFamily="34" charset="0"/>
              <a:buChar char="•"/>
              <a:defRPr/>
            </a:pPr>
            <a:r>
              <a:rPr lang="fr-FR" dirty="0"/>
              <a:t>PV des visites et des séances</a:t>
            </a:r>
          </a:p>
          <a:p>
            <a:pPr marL="1085850" lvl="1" indent="-342900" eaLnBrk="1" hangingPunct="1">
              <a:buFont typeface="Arial" panose="020B0604020202020204" pitchFamily="34" charset="0"/>
              <a:buChar char="•"/>
              <a:defRPr/>
            </a:pPr>
            <a:r>
              <a:rPr lang="fr-FR" dirty="0"/>
              <a:t>Retours du sondage auprès des employés/ paroissiens</a:t>
            </a:r>
          </a:p>
          <a:p>
            <a:pPr marL="1085850" lvl="1" indent="-342900" eaLnBrk="1" hangingPunct="1">
              <a:buFont typeface="Arial" panose="020B0604020202020204" pitchFamily="34" charset="0"/>
              <a:buChar char="•"/>
              <a:defRPr/>
            </a:pPr>
            <a:r>
              <a:rPr lang="fr-FR" dirty="0"/>
              <a:t>Notes sur les divers checklists de l’étape 4, </a:t>
            </a:r>
            <a:r>
              <a:rPr lang="fr-FR" dirty="0" err="1"/>
              <a:t>évtl</a:t>
            </a:r>
            <a:r>
              <a:rPr lang="fr-FR" dirty="0"/>
              <a:t>. 7</a:t>
            </a:r>
          </a:p>
          <a:p>
            <a:pPr marL="1085850" lvl="1" indent="-342900" eaLnBrk="1" hangingPunct="1">
              <a:buFont typeface="Arial" panose="020B0604020202020204" pitchFamily="34" charset="0"/>
              <a:buChar char="•"/>
              <a:defRPr/>
            </a:pPr>
            <a:r>
              <a:rPr lang="fr-FR" dirty="0" err="1"/>
              <a:t>Evtl</a:t>
            </a:r>
            <a:r>
              <a:rPr lang="fr-FR" dirty="0"/>
              <a:t>. évaluation des données de consommation saisies</a:t>
            </a:r>
          </a:p>
          <a:p>
            <a:pPr marL="1085850" lvl="1" indent="-342900" eaLnBrk="1" hangingPunct="1">
              <a:buFont typeface="Arial" panose="020B0604020202020204" pitchFamily="34" charset="0"/>
              <a:buChar char="•"/>
              <a:defRPr/>
            </a:pPr>
            <a:r>
              <a:rPr lang="fr-FR" dirty="0"/>
              <a:t>Les Lignes directrices pour la Création</a:t>
            </a:r>
          </a:p>
          <a:p>
            <a:pPr marL="1085850" lvl="1" indent="-342900" eaLnBrk="1" hangingPunct="1">
              <a:buFont typeface="Arial" panose="020B0604020202020204" pitchFamily="34" charset="0"/>
              <a:buChar char="•"/>
              <a:defRPr/>
            </a:pPr>
            <a:r>
              <a:rPr lang="fr-FR" dirty="0"/>
              <a:t>Les limites du système prises en compte</a:t>
            </a:r>
          </a:p>
          <a:p>
            <a:pPr marL="1085850" lvl="1" indent="-342900" eaLnBrk="1" hangingPunct="1">
              <a:buFont typeface="Arial" panose="020B0604020202020204" pitchFamily="34" charset="0"/>
              <a:buChar char="•"/>
              <a:defRPr/>
            </a:pPr>
            <a:endParaRPr lang="fr-FR" dirty="0"/>
          </a:p>
          <a:p>
            <a:pPr marL="342900" indent="-342900" eaLnBrk="1" hangingPunct="1">
              <a:buFont typeface="Arial" panose="020B0604020202020204" pitchFamily="34" charset="0"/>
              <a:buChar char="•"/>
              <a:defRPr/>
            </a:pPr>
            <a:endParaRPr lang="fr-FR" dirty="0"/>
          </a:p>
          <a:p>
            <a:pPr marL="342900" indent="-342900" eaLnBrk="1" hangingPunct="1">
              <a:buFont typeface="Arial" panose="020B0604020202020204" pitchFamily="34" charset="0"/>
              <a:buChar char="•"/>
              <a:defRPr/>
            </a:pPr>
            <a:endParaRPr lang="fr-FR" dirty="0"/>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41</a:t>
            </a:fld>
            <a:endParaRPr lang="de-DE" dirty="0"/>
          </a:p>
        </p:txBody>
      </p:sp>
    </p:spTree>
    <p:extLst>
      <p:ext uri="{BB962C8B-B14F-4D97-AF65-F5344CB8AC3E}">
        <p14:creationId xmlns:p14="http://schemas.microsoft.com/office/powerpoint/2010/main" val="2249723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lstStyle/>
          <a:p>
            <a:pPr algn="ctr" eaLnBrk="1" hangingPunct="1">
              <a:defRPr/>
            </a:pPr>
            <a:r>
              <a:rPr lang="fr-CH" sz="3200" spc="75" dirty="0">
                <a:solidFill>
                  <a:srgbClr val="77933C"/>
                </a:solidFill>
                <a:latin typeface="Arial" charset="-52"/>
              </a:rPr>
              <a:t>Informations utiles</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88730" y="1160631"/>
            <a:ext cx="8283794" cy="544764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indent="-342900" eaLnBrk="1" hangingPunct="1">
              <a:buFont typeface="Arial" panose="020B0604020202020204" pitchFamily="34" charset="0"/>
              <a:buChar char="•"/>
              <a:defRPr/>
            </a:pPr>
            <a:r>
              <a:rPr lang="fr-FR" dirty="0"/>
              <a:t>Distinguez entre </a:t>
            </a:r>
          </a:p>
          <a:p>
            <a:pPr marL="1085850" lvl="1" indent="-342900" eaLnBrk="1" hangingPunct="1">
              <a:buFont typeface="Arial" panose="020B0604020202020204" pitchFamily="34" charset="0"/>
              <a:buChar char="•"/>
              <a:defRPr/>
            </a:pPr>
            <a:r>
              <a:rPr lang="fr-FR" dirty="0"/>
              <a:t>Le potentiel d’amélioration (organisationnel, technique, financier) et la pertinence pour l’environnement</a:t>
            </a:r>
          </a:p>
          <a:p>
            <a:pPr marL="1085850" lvl="1" indent="-342900" eaLnBrk="1" hangingPunct="1">
              <a:buFont typeface="Arial" panose="020B0604020202020204" pitchFamily="34" charset="0"/>
              <a:buChar char="•"/>
              <a:defRPr/>
            </a:pPr>
            <a:r>
              <a:rPr lang="fr-FR" dirty="0"/>
              <a:t>Les domaines avec impacts directs et les domaines avec impacts indirects</a:t>
            </a:r>
          </a:p>
          <a:p>
            <a:pPr marL="342900" indent="-342900" eaLnBrk="1" hangingPunct="1">
              <a:buFont typeface="Arial" panose="020B0604020202020204" pitchFamily="34" charset="0"/>
              <a:buChar char="•"/>
              <a:defRPr/>
            </a:pPr>
            <a:r>
              <a:rPr lang="fr-FR" dirty="0"/>
              <a:t>Les 17 domaines clés pour une paroisse : </a:t>
            </a:r>
          </a:p>
          <a:p>
            <a:pPr marL="1085850" lvl="1" indent="-342900" eaLnBrk="1" hangingPunct="1">
              <a:buFont typeface="Arial" panose="020B0604020202020204" pitchFamily="34" charset="0"/>
              <a:buChar char="•"/>
              <a:defRPr/>
            </a:pPr>
            <a:r>
              <a:rPr lang="fr-FR" sz="2000" dirty="0"/>
              <a:t>1. Les bâtiments (constructions et rénovations)</a:t>
            </a:r>
          </a:p>
          <a:p>
            <a:pPr marL="1085850" lvl="1" indent="-342900" eaLnBrk="1" hangingPunct="1">
              <a:buFont typeface="Arial" panose="020B0604020202020204" pitchFamily="34" charset="0"/>
              <a:buChar char="•"/>
              <a:defRPr/>
            </a:pPr>
            <a:r>
              <a:rPr lang="fr-FR" sz="2000" dirty="0"/>
              <a:t>2. Chauffage</a:t>
            </a:r>
          </a:p>
          <a:p>
            <a:pPr marL="1085850" lvl="1" indent="-342900" eaLnBrk="1" hangingPunct="1">
              <a:buFont typeface="Arial" panose="020B0604020202020204" pitchFamily="34" charset="0"/>
              <a:buChar char="•"/>
              <a:defRPr/>
            </a:pPr>
            <a:r>
              <a:rPr lang="fr-FR" sz="2000" dirty="0"/>
              <a:t>3. Électricité</a:t>
            </a:r>
          </a:p>
          <a:p>
            <a:pPr marL="1085850" lvl="1" indent="-342900" eaLnBrk="1" hangingPunct="1">
              <a:buFont typeface="Arial" panose="020B0604020202020204" pitchFamily="34" charset="0"/>
              <a:buChar char="•"/>
              <a:defRPr/>
            </a:pPr>
            <a:r>
              <a:rPr lang="fr-FR" sz="2000" dirty="0"/>
              <a:t>4. Matériel de bureau et papier</a:t>
            </a:r>
          </a:p>
          <a:p>
            <a:pPr marL="1085850" lvl="1" indent="-342900" eaLnBrk="1" hangingPunct="1">
              <a:buFont typeface="Arial" panose="020B0604020202020204" pitchFamily="34" charset="0"/>
              <a:buChar char="•"/>
              <a:defRPr/>
            </a:pPr>
            <a:r>
              <a:rPr lang="fr-FR" sz="2000" dirty="0"/>
              <a:t>5. Déchets et recyclage</a:t>
            </a:r>
          </a:p>
          <a:p>
            <a:pPr marL="1085850" lvl="1" indent="-342900" eaLnBrk="1" hangingPunct="1">
              <a:buFont typeface="Arial" panose="020B0604020202020204" pitchFamily="34" charset="0"/>
              <a:buChar char="•"/>
              <a:defRPr/>
            </a:pPr>
            <a:r>
              <a:rPr lang="fr-FR" sz="2000" dirty="0"/>
              <a:t>6. Nettoyage</a:t>
            </a:r>
          </a:p>
          <a:p>
            <a:pPr marL="1085850" lvl="1" indent="-342900" eaLnBrk="1" hangingPunct="1">
              <a:buFont typeface="Arial" panose="020B0604020202020204" pitchFamily="34" charset="0"/>
              <a:buChar char="•"/>
              <a:defRPr/>
            </a:pPr>
            <a:r>
              <a:rPr lang="fr-FR" sz="2000" dirty="0"/>
              <a:t>7. Eau et eaux usées</a:t>
            </a:r>
          </a:p>
          <a:p>
            <a:pPr marL="1085850" lvl="1" indent="-342900" eaLnBrk="1" hangingPunct="1">
              <a:buFont typeface="Arial" panose="020B0604020202020204" pitchFamily="34" charset="0"/>
              <a:buChar char="•"/>
              <a:defRPr/>
            </a:pPr>
            <a:r>
              <a:rPr lang="fr-FR" sz="2000" dirty="0"/>
              <a:t>8. Biodiversité</a:t>
            </a:r>
          </a:p>
          <a:p>
            <a:pPr marL="1085850" lvl="1" indent="-342900" eaLnBrk="1" hangingPunct="1">
              <a:buFont typeface="Arial" panose="020B0604020202020204" pitchFamily="34" charset="0"/>
              <a:buChar char="•"/>
              <a:defRPr/>
            </a:pPr>
            <a:r>
              <a:rPr lang="fr-FR" sz="2000" dirty="0"/>
              <a:t>9. Achats et acquisitions</a:t>
            </a:r>
            <a:endParaRPr lang="fr-FR" dirty="0"/>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42</a:t>
            </a:fld>
            <a:endParaRPr lang="de-DE"/>
          </a:p>
        </p:txBody>
      </p:sp>
      <p:sp>
        <p:nvSpPr>
          <p:cNvPr id="4" name="Text Box 8">
            <a:extLst>
              <a:ext uri="{FF2B5EF4-FFF2-40B4-BE49-F238E27FC236}">
                <a16:creationId xmlns:a16="http://schemas.microsoft.com/office/drawing/2014/main" id="{4AD4DABC-E4DA-131F-038E-ABFD550A526D}"/>
              </a:ext>
            </a:extLst>
          </p:cNvPr>
          <p:cNvSpPr txBox="1">
            <a:spLocks noChangeArrowheads="1"/>
          </p:cNvSpPr>
          <p:nvPr/>
        </p:nvSpPr>
        <p:spPr bwMode="auto">
          <a:xfrm>
            <a:off x="4546709" y="3733790"/>
            <a:ext cx="8283794" cy="3416320"/>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1085850" lvl="1" indent="-342900" eaLnBrk="1" hangingPunct="1">
              <a:buFont typeface="Arial" panose="020B0604020202020204" pitchFamily="34" charset="0"/>
              <a:buChar char="•"/>
              <a:defRPr/>
            </a:pPr>
            <a:endParaRPr lang="fr-FR" dirty="0"/>
          </a:p>
          <a:p>
            <a:pPr marL="1085850" lvl="1" indent="-342900" eaLnBrk="1" hangingPunct="1">
              <a:buFont typeface="Arial" panose="020B0604020202020204" pitchFamily="34" charset="0"/>
              <a:buChar char="•"/>
              <a:defRPr/>
            </a:pPr>
            <a:r>
              <a:rPr lang="fr-FR" sz="2000" dirty="0"/>
              <a:t>10. Cuisine et ménages</a:t>
            </a:r>
          </a:p>
          <a:p>
            <a:pPr marL="1085850" lvl="1" indent="-342900" eaLnBrk="1" hangingPunct="1">
              <a:buFont typeface="Arial" panose="020B0604020202020204" pitchFamily="34" charset="0"/>
              <a:buChar char="•"/>
              <a:defRPr/>
            </a:pPr>
            <a:r>
              <a:rPr lang="fr-FR" sz="2000" dirty="0"/>
              <a:t>11. Mobilité</a:t>
            </a:r>
          </a:p>
          <a:p>
            <a:pPr marL="1085850" lvl="1" indent="-342900" eaLnBrk="1" hangingPunct="1">
              <a:buFont typeface="Arial" panose="020B0604020202020204" pitchFamily="34" charset="0"/>
              <a:buChar char="•"/>
              <a:defRPr/>
            </a:pPr>
            <a:r>
              <a:rPr lang="fr-FR" sz="2000" dirty="0"/>
              <a:t>12. Évènements</a:t>
            </a:r>
          </a:p>
          <a:p>
            <a:pPr marL="1085850" lvl="1" indent="-342900" eaLnBrk="1" hangingPunct="1">
              <a:buFont typeface="Arial" panose="020B0604020202020204" pitchFamily="34" charset="0"/>
              <a:buChar char="•"/>
              <a:defRPr/>
            </a:pPr>
            <a:r>
              <a:rPr lang="fr-FR" sz="2000" dirty="0"/>
              <a:t>13. Sécurité</a:t>
            </a:r>
          </a:p>
          <a:p>
            <a:pPr marL="1085850" lvl="1" indent="-342900" eaLnBrk="1" hangingPunct="1">
              <a:buFont typeface="Arial" panose="020B0604020202020204" pitchFamily="34" charset="0"/>
              <a:buChar char="•"/>
              <a:defRPr/>
            </a:pPr>
            <a:r>
              <a:rPr lang="fr-FR" sz="2000" dirty="0"/>
              <a:t>14. Communication</a:t>
            </a:r>
          </a:p>
          <a:p>
            <a:pPr marL="1085850" lvl="1" indent="-342900" eaLnBrk="1" hangingPunct="1">
              <a:buFont typeface="Arial" panose="020B0604020202020204" pitchFamily="34" charset="0"/>
              <a:buChar char="•"/>
              <a:defRPr/>
            </a:pPr>
            <a:r>
              <a:rPr lang="fr-FR" sz="2000" dirty="0"/>
              <a:t>15. Formation / sensibilisation</a:t>
            </a:r>
          </a:p>
          <a:p>
            <a:pPr marL="1085850" lvl="1" indent="-342900" eaLnBrk="1" hangingPunct="1">
              <a:buFont typeface="Arial" panose="020B0604020202020204" pitchFamily="34" charset="0"/>
              <a:buChar char="•"/>
              <a:defRPr/>
            </a:pPr>
            <a:r>
              <a:rPr lang="fr-FR" sz="2000" dirty="0"/>
              <a:t>16. Écospiritualité</a:t>
            </a:r>
          </a:p>
          <a:p>
            <a:pPr marL="1085850" lvl="1" indent="-342900" eaLnBrk="1" hangingPunct="1">
              <a:buFont typeface="Arial" panose="020B0604020202020204" pitchFamily="34" charset="0"/>
              <a:buChar char="•"/>
              <a:defRPr/>
            </a:pPr>
            <a:r>
              <a:rPr lang="fr-FR" sz="2000" dirty="0"/>
              <a:t>17. Finance éthique</a:t>
            </a:r>
          </a:p>
          <a:p>
            <a:pPr marL="342900" indent="-342900" eaLnBrk="1" hangingPunct="1">
              <a:buFont typeface="Arial" panose="020B0604020202020204" pitchFamily="34" charset="0"/>
              <a:buChar char="•"/>
              <a:defRPr/>
            </a:pPr>
            <a:endParaRPr lang="fr-FR" dirty="0"/>
          </a:p>
        </p:txBody>
      </p:sp>
    </p:spTree>
    <p:extLst>
      <p:ext uri="{BB962C8B-B14F-4D97-AF65-F5344CB8AC3E}">
        <p14:creationId xmlns:p14="http://schemas.microsoft.com/office/powerpoint/2010/main" val="4041196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lstStyle/>
          <a:p>
            <a:pPr algn="ctr" eaLnBrk="1" hangingPunct="1">
              <a:defRPr/>
            </a:pPr>
            <a:r>
              <a:rPr lang="fr-CH" sz="3200" spc="75" dirty="0">
                <a:solidFill>
                  <a:srgbClr val="77933C"/>
                </a:solidFill>
                <a:latin typeface="Arial" charset="-52"/>
              </a:rPr>
              <a:t>Évaluation données</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55394" y="1366193"/>
            <a:ext cx="8283794" cy="2308324"/>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indent="-342900" eaLnBrk="1" hangingPunct="1">
              <a:buFont typeface="Arial" panose="020B0604020202020204" pitchFamily="34" charset="0"/>
              <a:buChar char="•"/>
              <a:defRPr/>
            </a:pPr>
            <a:r>
              <a:rPr lang="fr-FR" dirty="0"/>
              <a:t>Bases pour l’évaluation : le Compte de données vertes (ou une autre manière de saisir les données comme la tabelle de saisie des consommation en format Excel)</a:t>
            </a:r>
          </a:p>
          <a:p>
            <a:pPr marL="342900" indent="-342900" eaLnBrk="1" hangingPunct="1">
              <a:buFont typeface="Arial" panose="020B0604020202020204" pitchFamily="34" charset="0"/>
              <a:buChar char="•"/>
              <a:defRPr/>
            </a:pPr>
            <a:r>
              <a:rPr lang="fr-FR" dirty="0"/>
              <a:t>Le tableau des chiffres clés</a:t>
            </a:r>
          </a:p>
          <a:p>
            <a:pPr marL="342900" indent="-342900" eaLnBrk="1" hangingPunct="1">
              <a:buFont typeface="Arial" panose="020B0604020202020204" pitchFamily="34" charset="0"/>
              <a:buChar char="•"/>
              <a:defRPr/>
            </a:pPr>
            <a:r>
              <a:rPr lang="fr-FR" dirty="0"/>
              <a:t>Les différents diagrammes ou graphiques</a:t>
            </a:r>
          </a:p>
          <a:p>
            <a:pPr marL="342900" indent="-342900" eaLnBrk="1" hangingPunct="1">
              <a:buFont typeface="Arial" panose="020B0604020202020204" pitchFamily="34" charset="0"/>
              <a:buChar char="•"/>
              <a:defRPr/>
            </a:pPr>
            <a:endParaRPr lang="fr-FR" dirty="0"/>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43</a:t>
            </a:fld>
            <a:endParaRPr lang="de-DE"/>
          </a:p>
        </p:txBody>
      </p:sp>
    </p:spTree>
    <p:extLst>
      <p:ext uri="{BB962C8B-B14F-4D97-AF65-F5344CB8AC3E}">
        <p14:creationId xmlns:p14="http://schemas.microsoft.com/office/powerpoint/2010/main" val="12664477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lstStyle/>
          <a:p>
            <a:pPr algn="ctr" eaLnBrk="1" hangingPunct="1">
              <a:defRPr/>
            </a:pPr>
            <a:r>
              <a:rPr lang="fr-CH" sz="3200" spc="75" dirty="0">
                <a:solidFill>
                  <a:srgbClr val="77933C"/>
                </a:solidFill>
                <a:latin typeface="Arial" charset="-52"/>
              </a:rPr>
              <a:t>Tableau des chiffres clés I</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44</a:t>
            </a:fld>
            <a:endParaRPr lang="de-DE"/>
          </a:p>
        </p:txBody>
      </p:sp>
      <p:graphicFrame>
        <p:nvGraphicFramePr>
          <p:cNvPr id="4" name="Tabelle 3">
            <a:extLst>
              <a:ext uri="{FF2B5EF4-FFF2-40B4-BE49-F238E27FC236}">
                <a16:creationId xmlns:a16="http://schemas.microsoft.com/office/drawing/2014/main" id="{0A78AD99-8E68-CE7C-3985-A20FB1702FC0}"/>
              </a:ext>
            </a:extLst>
          </p:cNvPr>
          <p:cNvGraphicFramePr>
            <a:graphicFrameLocks noGrp="1"/>
          </p:cNvGraphicFramePr>
          <p:nvPr>
            <p:extLst>
              <p:ext uri="{D42A27DB-BD31-4B8C-83A1-F6EECF244321}">
                <p14:modId xmlns:p14="http://schemas.microsoft.com/office/powerpoint/2010/main" val="1397483478"/>
              </p:ext>
            </p:extLst>
          </p:nvPr>
        </p:nvGraphicFramePr>
        <p:xfrm>
          <a:off x="877654" y="1153613"/>
          <a:ext cx="7396671" cy="4978824"/>
        </p:xfrm>
        <a:graphic>
          <a:graphicData uri="http://schemas.openxmlformats.org/drawingml/2006/table">
            <a:tbl>
              <a:tblPr/>
              <a:tblGrid>
                <a:gridCol w="1767847">
                  <a:extLst>
                    <a:ext uri="{9D8B030D-6E8A-4147-A177-3AD203B41FA5}">
                      <a16:colId xmlns:a16="http://schemas.microsoft.com/office/drawing/2014/main" val="1731887244"/>
                    </a:ext>
                  </a:extLst>
                </a:gridCol>
                <a:gridCol w="650568">
                  <a:extLst>
                    <a:ext uri="{9D8B030D-6E8A-4147-A177-3AD203B41FA5}">
                      <a16:colId xmlns:a16="http://schemas.microsoft.com/office/drawing/2014/main" val="3409932421"/>
                    </a:ext>
                  </a:extLst>
                </a:gridCol>
                <a:gridCol w="622282">
                  <a:extLst>
                    <a:ext uri="{9D8B030D-6E8A-4147-A177-3AD203B41FA5}">
                      <a16:colId xmlns:a16="http://schemas.microsoft.com/office/drawing/2014/main" val="2095402500"/>
                    </a:ext>
                  </a:extLst>
                </a:gridCol>
                <a:gridCol w="622282">
                  <a:extLst>
                    <a:ext uri="{9D8B030D-6E8A-4147-A177-3AD203B41FA5}">
                      <a16:colId xmlns:a16="http://schemas.microsoft.com/office/drawing/2014/main" val="2691492060"/>
                    </a:ext>
                  </a:extLst>
                </a:gridCol>
                <a:gridCol w="622282">
                  <a:extLst>
                    <a:ext uri="{9D8B030D-6E8A-4147-A177-3AD203B41FA5}">
                      <a16:colId xmlns:a16="http://schemas.microsoft.com/office/drawing/2014/main" val="3001945552"/>
                    </a:ext>
                  </a:extLst>
                </a:gridCol>
                <a:gridCol w="622282">
                  <a:extLst>
                    <a:ext uri="{9D8B030D-6E8A-4147-A177-3AD203B41FA5}">
                      <a16:colId xmlns:a16="http://schemas.microsoft.com/office/drawing/2014/main" val="4010652207"/>
                    </a:ext>
                  </a:extLst>
                </a:gridCol>
                <a:gridCol w="622282">
                  <a:extLst>
                    <a:ext uri="{9D8B030D-6E8A-4147-A177-3AD203B41FA5}">
                      <a16:colId xmlns:a16="http://schemas.microsoft.com/office/drawing/2014/main" val="1117336694"/>
                    </a:ext>
                  </a:extLst>
                </a:gridCol>
                <a:gridCol w="622282">
                  <a:extLst>
                    <a:ext uri="{9D8B030D-6E8A-4147-A177-3AD203B41FA5}">
                      <a16:colId xmlns:a16="http://schemas.microsoft.com/office/drawing/2014/main" val="626875564"/>
                    </a:ext>
                  </a:extLst>
                </a:gridCol>
                <a:gridCol w="622282">
                  <a:extLst>
                    <a:ext uri="{9D8B030D-6E8A-4147-A177-3AD203B41FA5}">
                      <a16:colId xmlns:a16="http://schemas.microsoft.com/office/drawing/2014/main" val="1638436289"/>
                    </a:ext>
                  </a:extLst>
                </a:gridCol>
                <a:gridCol w="622282">
                  <a:extLst>
                    <a:ext uri="{9D8B030D-6E8A-4147-A177-3AD203B41FA5}">
                      <a16:colId xmlns:a16="http://schemas.microsoft.com/office/drawing/2014/main" val="115155410"/>
                    </a:ext>
                  </a:extLst>
                </a:gridCol>
              </a:tblGrid>
              <a:tr h="202106">
                <a:tc gridSpan="10">
                  <a:txBody>
                    <a:bodyPr/>
                    <a:lstStyle/>
                    <a:p>
                      <a:pPr algn="l" fontAlgn="b"/>
                      <a:r>
                        <a:rPr lang="de-CH" sz="1100" b="1" i="0" u="none" strike="noStrike">
                          <a:solidFill>
                            <a:srgbClr val="000000"/>
                          </a:solidFill>
                          <a:effectLst/>
                          <a:latin typeface="Arial" panose="020B0604020202020204" pitchFamily="34" charset="0"/>
                        </a:rPr>
                        <a:t>Bezugsgrössen</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2582367171"/>
                  </a:ext>
                </a:extLst>
              </a:tr>
              <a:tr h="160400">
                <a:tc>
                  <a:txBody>
                    <a:bodyPr/>
                    <a:lstStyle/>
                    <a:p>
                      <a:pPr algn="l" fontAlgn="b"/>
                      <a:r>
                        <a:rPr lang="de-CH" sz="900" b="1" i="0" u="none" strike="noStrike">
                          <a:solidFill>
                            <a:srgbClr val="000000"/>
                          </a:solidFill>
                          <a:effectLst/>
                          <a:latin typeface="Arial" panose="020B0604020202020204" pitchFamily="34" charset="0"/>
                        </a:rPr>
                        <a:t>Kennzahl</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900" b="1" i="0" u="none" strike="noStrike">
                          <a:solidFill>
                            <a:srgbClr val="000000"/>
                          </a:solidFill>
                          <a:effectLst/>
                          <a:latin typeface="Arial" panose="020B0604020202020204" pitchFamily="34" charset="0"/>
                        </a:rPr>
                        <a:t>Einheit</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2014</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2015</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2016</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2017</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2018</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2019</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2020</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2021</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2235888"/>
                  </a:ext>
                </a:extLst>
              </a:tr>
              <a:tr h="160400">
                <a:tc>
                  <a:txBody>
                    <a:bodyPr/>
                    <a:lstStyle/>
                    <a:p>
                      <a:pPr algn="l" fontAlgn="t"/>
                      <a:r>
                        <a:rPr lang="de-CH" sz="900" b="0" i="0" u="none" strike="noStrike">
                          <a:solidFill>
                            <a:srgbClr val="000000"/>
                          </a:solidFill>
                          <a:effectLst/>
                          <a:latin typeface="Arial" panose="020B0604020202020204" pitchFamily="34" charset="0"/>
                        </a:rPr>
                        <a:t>Mitarbeitende</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MA</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8.5</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8.5</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6847231"/>
                  </a:ext>
                </a:extLst>
              </a:tr>
              <a:tr h="160400">
                <a:tc>
                  <a:txBody>
                    <a:bodyPr/>
                    <a:lstStyle/>
                    <a:p>
                      <a:pPr algn="l" fontAlgn="t"/>
                      <a:r>
                        <a:rPr lang="de-CH" sz="900" b="0" i="0" u="none" strike="noStrike">
                          <a:solidFill>
                            <a:srgbClr val="000000"/>
                          </a:solidFill>
                          <a:effectLst/>
                          <a:latin typeface="Arial" panose="020B0604020202020204" pitchFamily="34" charset="0"/>
                        </a:rPr>
                        <a:t>Gemeindemitglieder</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Gg</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4'445</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4'445</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2920809"/>
                  </a:ext>
                </a:extLst>
              </a:tr>
              <a:tr h="202106">
                <a:tc gridSpan="10">
                  <a:txBody>
                    <a:bodyPr/>
                    <a:lstStyle/>
                    <a:p>
                      <a:pPr algn="l" fontAlgn="b"/>
                      <a:r>
                        <a:rPr lang="de-CH" sz="1100" b="1" i="0" u="none" strike="noStrike">
                          <a:solidFill>
                            <a:srgbClr val="000000"/>
                          </a:solidFill>
                          <a:effectLst/>
                          <a:latin typeface="Arial" panose="020B0604020202020204" pitchFamily="34" charset="0"/>
                        </a:rPr>
                        <a:t>Energieeffizienz: Wärme</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775853768"/>
                  </a:ext>
                </a:extLst>
              </a:tr>
              <a:tr h="160400">
                <a:tc>
                  <a:txBody>
                    <a:bodyPr/>
                    <a:lstStyle/>
                    <a:p>
                      <a:pPr algn="l" fontAlgn="b"/>
                      <a:r>
                        <a:rPr lang="de-CH" sz="900" b="1" i="0" u="none" strike="noStrike">
                          <a:solidFill>
                            <a:srgbClr val="000000"/>
                          </a:solidFill>
                          <a:effectLst/>
                          <a:latin typeface="Arial" panose="020B0604020202020204" pitchFamily="34" charset="0"/>
                        </a:rPr>
                        <a:t>Kennzahl</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900" b="1" i="0" u="none" strike="noStrike">
                          <a:solidFill>
                            <a:srgbClr val="000000"/>
                          </a:solidFill>
                          <a:effectLst/>
                          <a:latin typeface="Arial" panose="020B0604020202020204" pitchFamily="34" charset="0"/>
                        </a:rPr>
                        <a:t>Einheit</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2014</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2015</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2016</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2017</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2018</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2019</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2020</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2021</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5379841"/>
                  </a:ext>
                </a:extLst>
              </a:tr>
              <a:tr h="160400">
                <a:tc>
                  <a:txBody>
                    <a:bodyPr/>
                    <a:lstStyle/>
                    <a:p>
                      <a:pPr algn="l" fontAlgn="t"/>
                      <a:r>
                        <a:rPr lang="de-CH" sz="900" b="0" i="0" u="none" strike="noStrike">
                          <a:solidFill>
                            <a:srgbClr val="000000"/>
                          </a:solidFill>
                          <a:effectLst/>
                          <a:latin typeface="Arial" panose="020B0604020202020204" pitchFamily="34" charset="0"/>
                        </a:rPr>
                        <a:t>Wärmemenge unbereinigt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kWh</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249'516</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266'796</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270'000</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262'278</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205'884</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266'112</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317'169</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294'477</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9548253"/>
                  </a:ext>
                </a:extLst>
              </a:tr>
              <a:tr h="160400">
                <a:tc>
                  <a:txBody>
                    <a:bodyPr/>
                    <a:lstStyle/>
                    <a:p>
                      <a:pPr algn="l" fontAlgn="t"/>
                      <a:r>
                        <a:rPr lang="de-CH" sz="900" b="0" i="0" u="none" strike="noStrike">
                          <a:solidFill>
                            <a:srgbClr val="000000"/>
                          </a:solidFill>
                          <a:effectLst/>
                          <a:latin typeface="Arial" panose="020B0604020202020204" pitchFamily="34" charset="0"/>
                        </a:rPr>
                        <a:t>Klimafaktor</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 KF -</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1.16</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1.06</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0.98</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0.99</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1.12</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1.05</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1.1</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0.94</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9429252"/>
                  </a:ext>
                </a:extLst>
              </a:tr>
              <a:tr h="160400">
                <a:tc>
                  <a:txBody>
                    <a:bodyPr/>
                    <a:lstStyle/>
                    <a:p>
                      <a:pPr algn="l" fontAlgn="t"/>
                      <a:r>
                        <a:rPr lang="de-CH" sz="900" b="0" i="0" u="none" strike="noStrike">
                          <a:solidFill>
                            <a:srgbClr val="000000"/>
                          </a:solidFill>
                          <a:effectLst/>
                          <a:latin typeface="Arial" panose="020B0604020202020204" pitchFamily="34" charset="0"/>
                        </a:rPr>
                        <a:t>Wärmemenge bereinigt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kWh</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289'439</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282'804</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264'600</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259'655</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230'590</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279'418</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348'886</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276'808</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2563624"/>
                  </a:ext>
                </a:extLst>
              </a:tr>
              <a:tr h="160400">
                <a:tc>
                  <a:txBody>
                    <a:bodyPr/>
                    <a:lstStyle/>
                    <a:p>
                      <a:pPr algn="l" fontAlgn="t"/>
                      <a:r>
                        <a:rPr lang="de-CH" sz="900" b="0" i="0" u="none" strike="noStrike">
                          <a:solidFill>
                            <a:srgbClr val="000000"/>
                          </a:solidFill>
                          <a:effectLst/>
                          <a:latin typeface="Arial" panose="020B0604020202020204" pitchFamily="34" charset="0"/>
                        </a:rPr>
                        <a:t>Wärmemenge ber./Gg</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kWh/Gg</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78</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62</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4469832"/>
                  </a:ext>
                </a:extLst>
              </a:tr>
              <a:tr h="160400">
                <a:tc>
                  <a:txBody>
                    <a:bodyPr/>
                    <a:lstStyle/>
                    <a:p>
                      <a:pPr algn="l" fontAlgn="t"/>
                      <a:r>
                        <a:rPr lang="de-CH" sz="900" b="0" i="0" u="none" strike="noStrike">
                          <a:solidFill>
                            <a:srgbClr val="000000"/>
                          </a:solidFill>
                          <a:effectLst/>
                          <a:latin typeface="Arial" panose="020B0604020202020204" pitchFamily="34" charset="0"/>
                        </a:rPr>
                        <a:t>Wärmemenge ber./MA</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kWh/MA</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41'045</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32'566</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828456"/>
                  </a:ext>
                </a:extLst>
              </a:tr>
              <a:tr h="160400">
                <a:tc>
                  <a:txBody>
                    <a:bodyPr/>
                    <a:lstStyle/>
                    <a:p>
                      <a:pPr algn="l" fontAlgn="t"/>
                      <a:r>
                        <a:rPr lang="de-CH" sz="900" b="0" i="0" u="none" strike="noStrike">
                          <a:solidFill>
                            <a:srgbClr val="000000"/>
                          </a:solidFill>
                          <a:effectLst/>
                          <a:latin typeface="Arial" panose="020B0604020202020204" pitchFamily="34" charset="0"/>
                        </a:rPr>
                        <a:t>CO2e-Emissionen Wärme</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t CO2e</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57.4</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61.4</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62.1</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60.3</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47.4</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61.2</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72.9</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61.8</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7116817"/>
                  </a:ext>
                </a:extLst>
              </a:tr>
              <a:tr h="160400">
                <a:tc>
                  <a:txBody>
                    <a:bodyPr/>
                    <a:lstStyle/>
                    <a:p>
                      <a:pPr algn="l" fontAlgn="t"/>
                      <a:r>
                        <a:rPr lang="de-CH" sz="900" b="0" i="0" u="none" strike="noStrike">
                          <a:solidFill>
                            <a:srgbClr val="000000"/>
                          </a:solidFill>
                          <a:effectLst/>
                          <a:latin typeface="Arial" panose="020B0604020202020204" pitchFamily="34" charset="0"/>
                        </a:rPr>
                        <a:t>Wärmekosten</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CHF</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21'305</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5212021"/>
                  </a:ext>
                </a:extLst>
              </a:tr>
              <a:tr h="202106">
                <a:tc gridSpan="10">
                  <a:txBody>
                    <a:bodyPr/>
                    <a:lstStyle/>
                    <a:p>
                      <a:pPr algn="l" fontAlgn="b"/>
                      <a:r>
                        <a:rPr lang="de-CH" sz="1100" b="1" i="0" u="none" strike="noStrike">
                          <a:solidFill>
                            <a:srgbClr val="000000"/>
                          </a:solidFill>
                          <a:effectLst/>
                          <a:latin typeface="Arial" panose="020B0604020202020204" pitchFamily="34" charset="0"/>
                        </a:rPr>
                        <a:t>Energieeffizienz: Strom</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3982088728"/>
                  </a:ext>
                </a:extLst>
              </a:tr>
              <a:tr h="160400">
                <a:tc>
                  <a:txBody>
                    <a:bodyPr/>
                    <a:lstStyle/>
                    <a:p>
                      <a:pPr algn="l" fontAlgn="b"/>
                      <a:r>
                        <a:rPr lang="de-CH" sz="900" b="1" i="0" u="none" strike="noStrike">
                          <a:solidFill>
                            <a:srgbClr val="000000"/>
                          </a:solidFill>
                          <a:effectLst/>
                          <a:latin typeface="Arial" panose="020B0604020202020204" pitchFamily="34" charset="0"/>
                        </a:rPr>
                        <a:t>Kennzahl</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900" b="1" i="0" u="none" strike="noStrike">
                          <a:solidFill>
                            <a:srgbClr val="000000"/>
                          </a:solidFill>
                          <a:effectLst/>
                          <a:latin typeface="Arial" panose="020B0604020202020204" pitchFamily="34" charset="0"/>
                        </a:rPr>
                        <a:t>Einheit</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2014</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2015</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2016</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2017</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2018</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2019</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2020</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2021</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0111259"/>
                  </a:ext>
                </a:extLst>
              </a:tr>
              <a:tr h="160400">
                <a:tc>
                  <a:txBody>
                    <a:bodyPr/>
                    <a:lstStyle/>
                    <a:p>
                      <a:pPr algn="l" fontAlgn="t"/>
                      <a:r>
                        <a:rPr lang="de-CH" sz="900" b="0" i="0" u="none" strike="noStrike">
                          <a:solidFill>
                            <a:srgbClr val="000000"/>
                          </a:solidFill>
                          <a:effectLst/>
                          <a:latin typeface="Arial" panose="020B0604020202020204" pitchFamily="34" charset="0"/>
                        </a:rPr>
                        <a:t>ges. Stromverbrauch</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kWh</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51'063</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51'958</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51'503</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58'004</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53'605</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54'023</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48'163</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52'892</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130569"/>
                  </a:ext>
                </a:extLst>
              </a:tr>
              <a:tr h="160400">
                <a:tc>
                  <a:txBody>
                    <a:bodyPr/>
                    <a:lstStyle/>
                    <a:p>
                      <a:pPr algn="l" fontAlgn="t"/>
                      <a:r>
                        <a:rPr lang="de-CH" sz="900" b="0" i="0" u="none" strike="noStrike">
                          <a:solidFill>
                            <a:srgbClr val="000000"/>
                          </a:solidFill>
                          <a:effectLst/>
                          <a:latin typeface="Arial" panose="020B0604020202020204" pitchFamily="34" charset="0"/>
                        </a:rPr>
                        <a:t>Strommenge/Gg</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kWh/Gg</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10.8</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11.9</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3391454"/>
                  </a:ext>
                </a:extLst>
              </a:tr>
              <a:tr h="160400">
                <a:tc>
                  <a:txBody>
                    <a:bodyPr/>
                    <a:lstStyle/>
                    <a:p>
                      <a:pPr algn="l" fontAlgn="t"/>
                      <a:r>
                        <a:rPr lang="de-CH" sz="900" b="0" i="0" u="none" strike="noStrike">
                          <a:solidFill>
                            <a:srgbClr val="000000"/>
                          </a:solidFill>
                          <a:effectLst/>
                          <a:latin typeface="Arial" panose="020B0604020202020204" pitchFamily="34" charset="0"/>
                        </a:rPr>
                        <a:t>Strommenge/MA</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kWh/MA</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5'666.2</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6'222.6</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4119403"/>
                  </a:ext>
                </a:extLst>
              </a:tr>
              <a:tr h="160400">
                <a:tc>
                  <a:txBody>
                    <a:bodyPr/>
                    <a:lstStyle/>
                    <a:p>
                      <a:pPr algn="l" fontAlgn="t"/>
                      <a:r>
                        <a:rPr lang="de-CH" sz="900" b="0" i="0" u="none" strike="noStrike">
                          <a:solidFill>
                            <a:srgbClr val="000000"/>
                          </a:solidFill>
                          <a:effectLst/>
                          <a:latin typeface="Arial" panose="020B0604020202020204" pitchFamily="34" charset="0"/>
                        </a:rPr>
                        <a:t>CO2e-Emissionen Strom</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t CO2e</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0.77</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0.78</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0.77</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0.87</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0.8</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0.81</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0.72</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0.79</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081531"/>
                  </a:ext>
                </a:extLst>
              </a:tr>
              <a:tr h="160400">
                <a:tc>
                  <a:txBody>
                    <a:bodyPr/>
                    <a:lstStyle/>
                    <a:p>
                      <a:pPr algn="l" fontAlgn="t"/>
                      <a:r>
                        <a:rPr lang="de-CH" sz="900" b="0" i="0" u="none" strike="noStrike">
                          <a:solidFill>
                            <a:srgbClr val="000000"/>
                          </a:solidFill>
                          <a:effectLst/>
                          <a:latin typeface="Arial" panose="020B0604020202020204" pitchFamily="34" charset="0"/>
                        </a:rPr>
                        <a:t>Stromkosten</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CHF</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8'989</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4511510"/>
                  </a:ext>
                </a:extLst>
              </a:tr>
              <a:tr h="202106">
                <a:tc gridSpan="10">
                  <a:txBody>
                    <a:bodyPr/>
                    <a:lstStyle/>
                    <a:p>
                      <a:pPr algn="l" fontAlgn="b"/>
                      <a:r>
                        <a:rPr lang="de-CH" sz="1100" b="1" i="0" u="none" strike="noStrike">
                          <a:solidFill>
                            <a:srgbClr val="000000"/>
                          </a:solidFill>
                          <a:effectLst/>
                          <a:latin typeface="Arial" panose="020B0604020202020204" pitchFamily="34" charset="0"/>
                        </a:rPr>
                        <a:t>Erneuerbare Energien</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2189778108"/>
                  </a:ext>
                </a:extLst>
              </a:tr>
              <a:tr h="160400">
                <a:tc>
                  <a:txBody>
                    <a:bodyPr/>
                    <a:lstStyle/>
                    <a:p>
                      <a:pPr algn="l" fontAlgn="b"/>
                      <a:r>
                        <a:rPr lang="de-CH" sz="900" b="1" i="0" u="none" strike="noStrike">
                          <a:solidFill>
                            <a:srgbClr val="000000"/>
                          </a:solidFill>
                          <a:effectLst/>
                          <a:latin typeface="Arial" panose="020B0604020202020204" pitchFamily="34" charset="0"/>
                        </a:rPr>
                        <a:t>Kennzahl</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900" b="1" i="0" u="none" strike="noStrike">
                          <a:solidFill>
                            <a:srgbClr val="000000"/>
                          </a:solidFill>
                          <a:effectLst/>
                          <a:latin typeface="Arial" panose="020B0604020202020204" pitchFamily="34" charset="0"/>
                        </a:rPr>
                        <a:t>Einheit</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2014</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2015</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2016</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2017</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2018</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2019</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2020</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900" b="1" i="0" u="none" strike="noStrike">
                          <a:solidFill>
                            <a:srgbClr val="000000"/>
                          </a:solidFill>
                          <a:effectLst/>
                          <a:latin typeface="Arial" panose="020B0604020202020204" pitchFamily="34" charset="0"/>
                        </a:rPr>
                        <a:t>2021</a:t>
                      </a:r>
                    </a:p>
                  </a:txBody>
                  <a:tcPr marL="3417" marR="3417" marT="3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5778319"/>
                  </a:ext>
                </a:extLst>
              </a:tr>
              <a:tr h="160400">
                <a:tc>
                  <a:txBody>
                    <a:bodyPr/>
                    <a:lstStyle/>
                    <a:p>
                      <a:pPr algn="l" fontAlgn="t"/>
                      <a:r>
                        <a:rPr lang="de-CH" sz="900" b="0" i="0" u="none" strike="noStrike">
                          <a:solidFill>
                            <a:srgbClr val="000000"/>
                          </a:solidFill>
                          <a:effectLst/>
                          <a:latin typeface="Arial" panose="020B0604020202020204" pitchFamily="34" charset="0"/>
                        </a:rPr>
                        <a:t>ges. Energieverbrauch</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MWh</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300.6</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318.8</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321.5</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320.3</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259.5</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320.1</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365.3</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347.4</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3740535"/>
                  </a:ext>
                </a:extLst>
              </a:tr>
              <a:tr h="160400">
                <a:tc>
                  <a:txBody>
                    <a:bodyPr/>
                    <a:lstStyle/>
                    <a:p>
                      <a:pPr algn="l" fontAlgn="t"/>
                      <a:r>
                        <a:rPr lang="de-CH" sz="900" b="0" i="0" u="none" strike="noStrike">
                          <a:solidFill>
                            <a:srgbClr val="000000"/>
                          </a:solidFill>
                          <a:effectLst/>
                          <a:latin typeface="Arial" panose="020B0604020202020204" pitchFamily="34" charset="0"/>
                        </a:rPr>
                        <a:t>davon aus EE-Quellen</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MWh</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51.1</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52</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51.5</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58</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53.6</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54</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48.2</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111.8</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4855330"/>
                  </a:ext>
                </a:extLst>
              </a:tr>
              <a:tr h="160400">
                <a:tc>
                  <a:txBody>
                    <a:bodyPr/>
                    <a:lstStyle/>
                    <a:p>
                      <a:pPr algn="l" fontAlgn="t"/>
                      <a:r>
                        <a:rPr lang="de-CH" sz="900" b="0" i="0" u="none" strike="noStrike">
                          <a:solidFill>
                            <a:srgbClr val="000000"/>
                          </a:solidFill>
                          <a:effectLst/>
                          <a:latin typeface="Arial" panose="020B0604020202020204" pitchFamily="34" charset="0"/>
                        </a:rPr>
                        <a:t>Anteil aus EE-Quellen</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17</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16.3</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16</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18.1</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20.7</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16.9</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13.2</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32.2</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7948392"/>
                  </a:ext>
                </a:extLst>
              </a:tr>
              <a:tr h="160400">
                <a:tc>
                  <a:txBody>
                    <a:bodyPr/>
                    <a:lstStyle/>
                    <a:p>
                      <a:pPr algn="l" fontAlgn="t"/>
                      <a:r>
                        <a:rPr lang="de-CH" sz="900" b="0" i="0" u="none" strike="noStrike">
                          <a:solidFill>
                            <a:srgbClr val="000000"/>
                          </a:solidFill>
                          <a:effectLst/>
                          <a:latin typeface="Arial" panose="020B0604020202020204" pitchFamily="34" charset="0"/>
                        </a:rPr>
                        <a:t>Anteil aus EE-Wärme</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 </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 </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 </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 </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 </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 </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 </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20</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773689"/>
                  </a:ext>
                </a:extLst>
              </a:tr>
              <a:tr h="160400">
                <a:tc>
                  <a:txBody>
                    <a:bodyPr/>
                    <a:lstStyle/>
                    <a:p>
                      <a:pPr algn="l" fontAlgn="t"/>
                      <a:r>
                        <a:rPr lang="de-CH" sz="900" b="0" i="0" u="none" strike="noStrike">
                          <a:solidFill>
                            <a:srgbClr val="000000"/>
                          </a:solidFill>
                          <a:effectLst/>
                          <a:latin typeface="Arial" panose="020B0604020202020204" pitchFamily="34" charset="0"/>
                        </a:rPr>
                        <a:t>Anteil aus EE-Strom</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100</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100</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100</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100</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100</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100</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100</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100</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8137378"/>
                  </a:ext>
                </a:extLst>
              </a:tr>
              <a:tr h="160400">
                <a:tc>
                  <a:txBody>
                    <a:bodyPr/>
                    <a:lstStyle/>
                    <a:p>
                      <a:pPr algn="l" fontAlgn="t"/>
                      <a:r>
                        <a:rPr lang="de-CH" sz="900" b="0" i="0" u="none" strike="noStrike">
                          <a:solidFill>
                            <a:srgbClr val="000000"/>
                          </a:solidFill>
                          <a:effectLst/>
                          <a:latin typeface="Arial" panose="020B0604020202020204" pitchFamily="34" charset="0"/>
                        </a:rPr>
                        <a:t>Energieverbrauch/Gg</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kWh/Gg</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82.2</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78.1</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7853249"/>
                  </a:ext>
                </a:extLst>
              </a:tr>
              <a:tr h="160400">
                <a:tc>
                  <a:txBody>
                    <a:bodyPr/>
                    <a:lstStyle/>
                    <a:p>
                      <a:pPr algn="l" fontAlgn="t"/>
                      <a:r>
                        <a:rPr lang="de-CH" sz="900" b="0" i="0" u="none" strike="noStrike">
                          <a:solidFill>
                            <a:srgbClr val="000000"/>
                          </a:solidFill>
                          <a:effectLst/>
                          <a:latin typeface="Arial" panose="020B0604020202020204" pitchFamily="34" charset="0"/>
                        </a:rPr>
                        <a:t>Energieverbrauch/MA</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kWh/MA</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42'980.2</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40'866.9</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1619271"/>
                  </a:ext>
                </a:extLst>
              </a:tr>
              <a:tr h="160400">
                <a:tc>
                  <a:txBody>
                    <a:bodyPr/>
                    <a:lstStyle/>
                    <a:p>
                      <a:pPr algn="l" fontAlgn="t"/>
                      <a:r>
                        <a:rPr lang="de-CH" sz="900" b="0" i="0" u="none" strike="noStrike">
                          <a:solidFill>
                            <a:srgbClr val="000000"/>
                          </a:solidFill>
                          <a:effectLst/>
                          <a:latin typeface="Arial" panose="020B0604020202020204" pitchFamily="34" charset="0"/>
                        </a:rPr>
                        <a:t>Erzeugung reg. Strom</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900" b="0" i="0" u="none" strike="noStrike">
                          <a:solidFill>
                            <a:srgbClr val="000000"/>
                          </a:solidFill>
                          <a:effectLst/>
                          <a:latin typeface="Arial" panose="020B0604020202020204" pitchFamily="34" charset="0"/>
                        </a:rPr>
                        <a:t>kWh</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18'630</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900" b="0" i="0" u="none" strike="noStrike">
                          <a:solidFill>
                            <a:srgbClr val="000000"/>
                          </a:solidFill>
                          <a:effectLst/>
                          <a:latin typeface="Arial" panose="020B0604020202020204" pitchFamily="34" charset="0"/>
                        </a:rPr>
                        <a:t>28'590</a:t>
                      </a:r>
                    </a:p>
                  </a:txBody>
                  <a:tcPr marL="3417" marR="3417" marT="34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4863325"/>
                  </a:ext>
                </a:extLst>
              </a:tr>
            </a:tbl>
          </a:graphicData>
        </a:graphic>
      </p:graphicFrame>
    </p:spTree>
    <p:extLst>
      <p:ext uri="{BB962C8B-B14F-4D97-AF65-F5344CB8AC3E}">
        <p14:creationId xmlns:p14="http://schemas.microsoft.com/office/powerpoint/2010/main" val="1668758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lstStyle/>
          <a:p>
            <a:pPr algn="ctr" eaLnBrk="1" hangingPunct="1">
              <a:defRPr/>
            </a:pPr>
            <a:r>
              <a:rPr lang="fr-CH" sz="3200" spc="75" dirty="0">
                <a:solidFill>
                  <a:srgbClr val="77933C"/>
                </a:solidFill>
                <a:latin typeface="Arial" charset="-52"/>
              </a:rPr>
              <a:t>Tableau des chiffres clés II</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45</a:t>
            </a:fld>
            <a:endParaRPr lang="de-DE"/>
          </a:p>
        </p:txBody>
      </p:sp>
      <p:graphicFrame>
        <p:nvGraphicFramePr>
          <p:cNvPr id="5" name="Tabelle 4">
            <a:extLst>
              <a:ext uri="{FF2B5EF4-FFF2-40B4-BE49-F238E27FC236}">
                <a16:creationId xmlns:a16="http://schemas.microsoft.com/office/drawing/2014/main" id="{26C8E2C4-4D9F-51E4-ED88-8D2DB49D83E1}"/>
              </a:ext>
            </a:extLst>
          </p:cNvPr>
          <p:cNvGraphicFramePr>
            <a:graphicFrameLocks noGrp="1"/>
          </p:cNvGraphicFramePr>
          <p:nvPr>
            <p:extLst>
              <p:ext uri="{D42A27DB-BD31-4B8C-83A1-F6EECF244321}">
                <p14:modId xmlns:p14="http://schemas.microsoft.com/office/powerpoint/2010/main" val="1562535625"/>
              </p:ext>
            </p:extLst>
          </p:nvPr>
        </p:nvGraphicFramePr>
        <p:xfrm>
          <a:off x="1250950" y="1416050"/>
          <a:ext cx="6642100" cy="2466975"/>
        </p:xfrm>
        <a:graphic>
          <a:graphicData uri="http://schemas.openxmlformats.org/drawingml/2006/table">
            <a:tbl>
              <a:tblPr/>
              <a:tblGrid>
                <a:gridCol w="1587500">
                  <a:extLst>
                    <a:ext uri="{9D8B030D-6E8A-4147-A177-3AD203B41FA5}">
                      <a16:colId xmlns:a16="http://schemas.microsoft.com/office/drawing/2014/main" val="3467318465"/>
                    </a:ext>
                  </a:extLst>
                </a:gridCol>
                <a:gridCol w="584200">
                  <a:extLst>
                    <a:ext uri="{9D8B030D-6E8A-4147-A177-3AD203B41FA5}">
                      <a16:colId xmlns:a16="http://schemas.microsoft.com/office/drawing/2014/main" val="2827582946"/>
                    </a:ext>
                  </a:extLst>
                </a:gridCol>
                <a:gridCol w="558800">
                  <a:extLst>
                    <a:ext uri="{9D8B030D-6E8A-4147-A177-3AD203B41FA5}">
                      <a16:colId xmlns:a16="http://schemas.microsoft.com/office/drawing/2014/main" val="1115100699"/>
                    </a:ext>
                  </a:extLst>
                </a:gridCol>
                <a:gridCol w="558800">
                  <a:extLst>
                    <a:ext uri="{9D8B030D-6E8A-4147-A177-3AD203B41FA5}">
                      <a16:colId xmlns:a16="http://schemas.microsoft.com/office/drawing/2014/main" val="2146452780"/>
                    </a:ext>
                  </a:extLst>
                </a:gridCol>
                <a:gridCol w="558800">
                  <a:extLst>
                    <a:ext uri="{9D8B030D-6E8A-4147-A177-3AD203B41FA5}">
                      <a16:colId xmlns:a16="http://schemas.microsoft.com/office/drawing/2014/main" val="223805595"/>
                    </a:ext>
                  </a:extLst>
                </a:gridCol>
                <a:gridCol w="558800">
                  <a:extLst>
                    <a:ext uri="{9D8B030D-6E8A-4147-A177-3AD203B41FA5}">
                      <a16:colId xmlns:a16="http://schemas.microsoft.com/office/drawing/2014/main" val="3181200016"/>
                    </a:ext>
                  </a:extLst>
                </a:gridCol>
                <a:gridCol w="558800">
                  <a:extLst>
                    <a:ext uri="{9D8B030D-6E8A-4147-A177-3AD203B41FA5}">
                      <a16:colId xmlns:a16="http://schemas.microsoft.com/office/drawing/2014/main" val="77478169"/>
                    </a:ext>
                  </a:extLst>
                </a:gridCol>
                <a:gridCol w="558800">
                  <a:extLst>
                    <a:ext uri="{9D8B030D-6E8A-4147-A177-3AD203B41FA5}">
                      <a16:colId xmlns:a16="http://schemas.microsoft.com/office/drawing/2014/main" val="2019917023"/>
                    </a:ext>
                  </a:extLst>
                </a:gridCol>
                <a:gridCol w="558800">
                  <a:extLst>
                    <a:ext uri="{9D8B030D-6E8A-4147-A177-3AD203B41FA5}">
                      <a16:colId xmlns:a16="http://schemas.microsoft.com/office/drawing/2014/main" val="3346401421"/>
                    </a:ext>
                  </a:extLst>
                </a:gridCol>
                <a:gridCol w="558800">
                  <a:extLst>
                    <a:ext uri="{9D8B030D-6E8A-4147-A177-3AD203B41FA5}">
                      <a16:colId xmlns:a16="http://schemas.microsoft.com/office/drawing/2014/main" val="3269261414"/>
                    </a:ext>
                  </a:extLst>
                </a:gridCol>
              </a:tblGrid>
              <a:tr h="197485">
                <a:tc gridSpan="10">
                  <a:txBody>
                    <a:bodyPr/>
                    <a:lstStyle/>
                    <a:p>
                      <a:pPr algn="l" fontAlgn="b"/>
                      <a:r>
                        <a:rPr lang="de-CH" sz="1200" b="1" i="0" u="none" strike="noStrike">
                          <a:solidFill>
                            <a:srgbClr val="000000"/>
                          </a:solidFill>
                          <a:effectLst/>
                          <a:latin typeface="Arial" panose="020B0604020202020204" pitchFamily="34" charset="0"/>
                        </a:rPr>
                        <a:t>Wasser-Verbrauch</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2809649603"/>
                  </a:ext>
                </a:extLst>
              </a:tr>
              <a:tr h="156210">
                <a:tc>
                  <a:txBody>
                    <a:bodyPr/>
                    <a:lstStyle/>
                    <a:p>
                      <a:pPr algn="l" fontAlgn="b"/>
                      <a:r>
                        <a:rPr lang="de-CH" sz="1000" b="1" i="0" u="none" strike="noStrike">
                          <a:solidFill>
                            <a:srgbClr val="000000"/>
                          </a:solidFill>
                          <a:effectLst/>
                          <a:latin typeface="Arial" panose="020B0604020202020204" pitchFamily="34" charset="0"/>
                        </a:rPr>
                        <a:t>Kennzahl</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000" b="1" i="0" u="none" strike="noStrike">
                          <a:solidFill>
                            <a:srgbClr val="000000"/>
                          </a:solidFill>
                          <a:effectLst/>
                          <a:latin typeface="Arial" panose="020B0604020202020204" pitchFamily="34" charset="0"/>
                        </a:rPr>
                        <a:t>Einheit</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2014</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2015</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2016</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2017</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2018</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2019</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2020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2021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097100"/>
                  </a:ext>
                </a:extLst>
              </a:tr>
              <a:tr h="156210">
                <a:tc>
                  <a:txBody>
                    <a:bodyPr/>
                    <a:lstStyle/>
                    <a:p>
                      <a:pPr algn="l" fontAlgn="t"/>
                      <a:r>
                        <a:rPr lang="de-CH" sz="1000" b="0" i="0" u="none" strike="noStrike">
                          <a:solidFill>
                            <a:srgbClr val="000000"/>
                          </a:solidFill>
                          <a:effectLst/>
                          <a:latin typeface="Arial" panose="020B0604020202020204" pitchFamily="34" charset="0"/>
                        </a:rPr>
                        <a:t>ges. Wasserverbrauch</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000" b="0" i="0" u="none" strike="noStrike">
                          <a:solidFill>
                            <a:srgbClr val="000000"/>
                          </a:solidFill>
                          <a:effectLst/>
                          <a:latin typeface="Arial" panose="020B0604020202020204" pitchFamily="34" charset="0"/>
                        </a:rPr>
                        <a:t>m³</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1'419</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1'905</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1'448</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774</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814</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762</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701</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715</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0665907"/>
                  </a:ext>
                </a:extLst>
              </a:tr>
              <a:tr h="156210">
                <a:tc>
                  <a:txBody>
                    <a:bodyPr/>
                    <a:lstStyle/>
                    <a:p>
                      <a:pPr algn="l" fontAlgn="t"/>
                      <a:r>
                        <a:rPr lang="de-CH" sz="1000" b="0" i="0" u="none" strike="noStrike" dirty="0">
                          <a:solidFill>
                            <a:srgbClr val="000000"/>
                          </a:solidFill>
                          <a:effectLst/>
                          <a:latin typeface="Arial" panose="020B0604020202020204" pitchFamily="34" charset="0"/>
                        </a:rPr>
                        <a:t>Wasserverbrauch/</a:t>
                      </a:r>
                      <a:r>
                        <a:rPr lang="de-CH" sz="1000" b="0" i="0" u="none" strike="noStrike" dirty="0" err="1">
                          <a:solidFill>
                            <a:srgbClr val="000000"/>
                          </a:solidFill>
                          <a:effectLst/>
                          <a:latin typeface="Arial" panose="020B0604020202020204" pitchFamily="34" charset="0"/>
                        </a:rPr>
                        <a:t>Gg</a:t>
                      </a:r>
                      <a:endParaRPr lang="de-CH" sz="1000" b="0" i="0" u="none" strike="noStrike" dirty="0">
                        <a:solidFill>
                          <a:srgbClr val="000000"/>
                        </a:solidFill>
                        <a:effectLst/>
                        <a:latin typeface="Arial" panose="020B0604020202020204" pitchFamily="34" charset="0"/>
                      </a:endParaRP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000" b="0" i="0" u="none" strike="noStrike">
                          <a:solidFill>
                            <a:srgbClr val="000000"/>
                          </a:solidFill>
                          <a:effectLst/>
                          <a:latin typeface="Arial" panose="020B0604020202020204" pitchFamily="34" charset="0"/>
                        </a:rPr>
                        <a:t>m³/Gg</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0.16</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0.16</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9155510"/>
                  </a:ext>
                </a:extLst>
              </a:tr>
              <a:tr h="156210">
                <a:tc>
                  <a:txBody>
                    <a:bodyPr/>
                    <a:lstStyle/>
                    <a:p>
                      <a:pPr algn="l" fontAlgn="t"/>
                      <a:r>
                        <a:rPr lang="de-CH" sz="1000" b="0" i="0" u="none" strike="noStrike">
                          <a:solidFill>
                            <a:srgbClr val="000000"/>
                          </a:solidFill>
                          <a:effectLst/>
                          <a:latin typeface="Arial" panose="020B0604020202020204" pitchFamily="34" charset="0"/>
                        </a:rPr>
                        <a:t>Wasserverbrauch/MA</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000" b="0" i="0" u="none" strike="noStrike">
                          <a:solidFill>
                            <a:srgbClr val="000000"/>
                          </a:solidFill>
                          <a:effectLst/>
                          <a:latin typeface="Arial" panose="020B0604020202020204" pitchFamily="34" charset="0"/>
                        </a:rPr>
                        <a:t>m³/MA</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82.47</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84.12</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8632350"/>
                  </a:ext>
                </a:extLst>
              </a:tr>
              <a:tr h="156210">
                <a:tc>
                  <a:txBody>
                    <a:bodyPr/>
                    <a:lstStyle/>
                    <a:p>
                      <a:pPr algn="l" fontAlgn="t"/>
                      <a:r>
                        <a:rPr lang="de-CH" sz="1000" b="0" i="0" u="none" strike="noStrike">
                          <a:solidFill>
                            <a:srgbClr val="000000"/>
                          </a:solidFill>
                          <a:effectLst/>
                          <a:latin typeface="Arial" panose="020B0604020202020204" pitchFamily="34" charset="0"/>
                        </a:rPr>
                        <a:t>Wasserkosten</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000" b="0" i="0" u="none" strike="noStrike">
                          <a:solidFill>
                            <a:srgbClr val="000000"/>
                          </a:solidFill>
                          <a:effectLst/>
                          <a:latin typeface="Arial" panose="020B0604020202020204" pitchFamily="34" charset="0"/>
                        </a:rPr>
                        <a:t>CHF</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2'343</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8991840"/>
                  </a:ext>
                </a:extLst>
              </a:tr>
              <a:tr h="197485">
                <a:tc gridSpan="10">
                  <a:txBody>
                    <a:bodyPr/>
                    <a:lstStyle/>
                    <a:p>
                      <a:pPr algn="l" fontAlgn="b"/>
                      <a:r>
                        <a:rPr lang="de-DE" sz="1200" b="1" i="0" u="none" strike="noStrike">
                          <a:solidFill>
                            <a:srgbClr val="000000"/>
                          </a:solidFill>
                          <a:effectLst/>
                          <a:latin typeface="Arial" panose="020B0604020202020204" pitchFamily="34" charset="0"/>
                        </a:rPr>
                        <a:t>Flächenverbrauch in Bezug auf die biologische Vielfalt</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4253157604"/>
                  </a:ext>
                </a:extLst>
              </a:tr>
              <a:tr h="156210">
                <a:tc>
                  <a:txBody>
                    <a:bodyPr/>
                    <a:lstStyle/>
                    <a:p>
                      <a:pPr algn="l" fontAlgn="b"/>
                      <a:r>
                        <a:rPr lang="de-CH" sz="1000" b="1" i="0" u="none" strike="noStrike">
                          <a:solidFill>
                            <a:srgbClr val="000000"/>
                          </a:solidFill>
                          <a:effectLst/>
                          <a:latin typeface="Arial" panose="020B0604020202020204" pitchFamily="34" charset="0"/>
                        </a:rPr>
                        <a:t>Kennzahl</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000" b="1" i="0" u="none" strike="noStrike">
                          <a:solidFill>
                            <a:srgbClr val="000000"/>
                          </a:solidFill>
                          <a:effectLst/>
                          <a:latin typeface="Arial" panose="020B0604020202020204" pitchFamily="34" charset="0"/>
                        </a:rPr>
                        <a:t>Einheit</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2014</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2015</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2016</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2017</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2018</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2019</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2020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2021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0042604"/>
                  </a:ext>
                </a:extLst>
              </a:tr>
              <a:tr h="156210">
                <a:tc>
                  <a:txBody>
                    <a:bodyPr/>
                    <a:lstStyle/>
                    <a:p>
                      <a:pPr algn="l" fontAlgn="t"/>
                      <a:r>
                        <a:rPr lang="de-CH" sz="1000" b="0" i="0" u="none" strike="noStrike">
                          <a:solidFill>
                            <a:srgbClr val="000000"/>
                          </a:solidFill>
                          <a:effectLst/>
                          <a:latin typeface="Arial" panose="020B0604020202020204" pitchFamily="34" charset="0"/>
                        </a:rPr>
                        <a:t>ges. Grundstücksfläche</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000" b="0" i="0" u="none" strike="noStrike">
                          <a:solidFill>
                            <a:srgbClr val="000000"/>
                          </a:solidFill>
                          <a:effectLst/>
                          <a:latin typeface="Arial" panose="020B0604020202020204" pitchFamily="34" charset="0"/>
                        </a:rPr>
                        <a:t>m²</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5’600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5’600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5’600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5’600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5’600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5’600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5’600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5’600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3776945"/>
                  </a:ext>
                </a:extLst>
              </a:tr>
              <a:tr h="156210">
                <a:tc>
                  <a:txBody>
                    <a:bodyPr/>
                    <a:lstStyle/>
                    <a:p>
                      <a:pPr algn="l" fontAlgn="t"/>
                      <a:r>
                        <a:rPr lang="de-CH" sz="1000" b="0" i="0" u="none" strike="noStrike">
                          <a:solidFill>
                            <a:srgbClr val="000000"/>
                          </a:solidFill>
                          <a:effectLst/>
                          <a:latin typeface="Arial" panose="020B0604020202020204" pitchFamily="34" charset="0"/>
                        </a:rPr>
                        <a:t>überbaute Fläche</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000" b="0" i="0" u="none" strike="noStrike">
                          <a:solidFill>
                            <a:srgbClr val="000000"/>
                          </a:solidFill>
                          <a:effectLst/>
                          <a:latin typeface="Arial" panose="020B0604020202020204" pitchFamily="34" charset="0"/>
                        </a:rPr>
                        <a:t>m²</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1’600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1’600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1’600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1’600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1’600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1’600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1’600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1’600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8604581"/>
                  </a:ext>
                </a:extLst>
              </a:tr>
              <a:tr h="156210">
                <a:tc>
                  <a:txBody>
                    <a:bodyPr/>
                    <a:lstStyle/>
                    <a:p>
                      <a:pPr algn="l" fontAlgn="t"/>
                      <a:r>
                        <a:rPr lang="de-CH" sz="1000" b="0" i="0" u="none" strike="noStrike">
                          <a:solidFill>
                            <a:srgbClr val="000000"/>
                          </a:solidFill>
                          <a:effectLst/>
                          <a:latin typeface="Arial" panose="020B0604020202020204" pitchFamily="34" charset="0"/>
                        </a:rPr>
                        <a:t>versiegelte Fläche</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000" b="0" i="0" u="none" strike="noStrike">
                          <a:solidFill>
                            <a:srgbClr val="000000"/>
                          </a:solidFill>
                          <a:effectLst/>
                          <a:latin typeface="Arial" panose="020B0604020202020204" pitchFamily="34" charset="0"/>
                        </a:rPr>
                        <a:t>m²</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1’600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1’600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1’600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1’600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1’600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1’600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1’600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1’600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538254"/>
                  </a:ext>
                </a:extLst>
              </a:tr>
              <a:tr h="156210">
                <a:tc>
                  <a:txBody>
                    <a:bodyPr/>
                    <a:lstStyle/>
                    <a:p>
                      <a:pPr algn="l" fontAlgn="t"/>
                      <a:r>
                        <a:rPr lang="de-CH" sz="1000" b="0" i="0" u="none" strike="noStrike">
                          <a:solidFill>
                            <a:srgbClr val="000000"/>
                          </a:solidFill>
                          <a:effectLst/>
                          <a:latin typeface="Arial" panose="020B0604020202020204" pitchFamily="34" charset="0"/>
                        </a:rPr>
                        <a:t>begrünte Fläche</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000" b="0" i="0" u="none" strike="noStrike">
                          <a:solidFill>
                            <a:srgbClr val="000000"/>
                          </a:solidFill>
                          <a:effectLst/>
                          <a:latin typeface="Arial" panose="020B0604020202020204" pitchFamily="34" charset="0"/>
                        </a:rPr>
                        <a:t>m²</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2’400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2’400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2’400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2’400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2’400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2’400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2’400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2’400</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3291041"/>
                  </a:ext>
                </a:extLst>
              </a:tr>
              <a:tr h="197485">
                <a:tc gridSpan="10">
                  <a:txBody>
                    <a:bodyPr/>
                    <a:lstStyle/>
                    <a:p>
                      <a:pPr algn="l" fontAlgn="b"/>
                      <a:r>
                        <a:rPr lang="de-CH" sz="1200" b="1" i="0" u="none" strike="noStrike">
                          <a:solidFill>
                            <a:srgbClr val="000000"/>
                          </a:solidFill>
                          <a:effectLst/>
                          <a:latin typeface="Arial" panose="020B0604020202020204" pitchFamily="34" charset="0"/>
                        </a:rPr>
                        <a:t>Emissionen</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2812445412"/>
                  </a:ext>
                </a:extLst>
              </a:tr>
              <a:tr h="156210">
                <a:tc>
                  <a:txBody>
                    <a:bodyPr/>
                    <a:lstStyle/>
                    <a:p>
                      <a:pPr algn="l" fontAlgn="b"/>
                      <a:r>
                        <a:rPr lang="de-CH" sz="1000" b="1" i="0" u="none" strike="noStrike">
                          <a:solidFill>
                            <a:srgbClr val="000000"/>
                          </a:solidFill>
                          <a:effectLst/>
                          <a:latin typeface="Arial" panose="020B0604020202020204" pitchFamily="34" charset="0"/>
                        </a:rPr>
                        <a:t>Kennzahl</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000" b="1" i="0" u="none" strike="noStrike">
                          <a:solidFill>
                            <a:srgbClr val="000000"/>
                          </a:solidFill>
                          <a:effectLst/>
                          <a:latin typeface="Arial" panose="020B0604020202020204" pitchFamily="34" charset="0"/>
                        </a:rPr>
                        <a:t>Einheit</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2014</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2015</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2016</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2017</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2018</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2019</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2020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solidFill>
                            <a:srgbClr val="000000"/>
                          </a:solidFill>
                          <a:effectLst/>
                          <a:latin typeface="Arial" panose="020B0604020202020204" pitchFamily="34" charset="0"/>
                        </a:rPr>
                        <a:t>2021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4297956"/>
                  </a:ext>
                </a:extLst>
              </a:tr>
              <a:tr h="156210">
                <a:tc>
                  <a:txBody>
                    <a:bodyPr/>
                    <a:lstStyle/>
                    <a:p>
                      <a:pPr algn="l" fontAlgn="t"/>
                      <a:r>
                        <a:rPr lang="de-CH" sz="900" b="0" i="0" u="none" strike="noStrike">
                          <a:solidFill>
                            <a:srgbClr val="000000"/>
                          </a:solidFill>
                          <a:effectLst/>
                          <a:latin typeface="Arial" panose="020B0604020202020204" pitchFamily="34" charset="0"/>
                        </a:rPr>
                        <a:t>CO2e-Emissionen Energie</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000" b="0" i="0" u="none" strike="noStrike">
                          <a:solidFill>
                            <a:srgbClr val="000000"/>
                          </a:solidFill>
                          <a:effectLst/>
                          <a:latin typeface="Arial" panose="020B0604020202020204" pitchFamily="34" charset="0"/>
                        </a:rPr>
                        <a:t>t CO2e</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58.2</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62.1</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62.9</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61.2</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48.2</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62</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a:solidFill>
                            <a:srgbClr val="000000"/>
                          </a:solidFill>
                          <a:effectLst/>
                          <a:latin typeface="Arial" panose="020B0604020202020204" pitchFamily="34" charset="0"/>
                        </a:rPr>
                        <a:t>73.7</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de-CH" sz="1000" b="0" i="0" u="none" strike="noStrike" dirty="0">
                          <a:solidFill>
                            <a:srgbClr val="000000"/>
                          </a:solidFill>
                          <a:effectLst/>
                          <a:latin typeface="Arial" panose="020B0604020202020204" pitchFamily="34" charset="0"/>
                        </a:rPr>
                        <a:t>62.6</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6763551"/>
                  </a:ext>
                </a:extLst>
              </a:tr>
            </a:tbl>
          </a:graphicData>
        </a:graphic>
      </p:graphicFrame>
      <p:sp>
        <p:nvSpPr>
          <p:cNvPr id="6" name="Text Box 8">
            <a:extLst>
              <a:ext uri="{FF2B5EF4-FFF2-40B4-BE49-F238E27FC236}">
                <a16:creationId xmlns:a16="http://schemas.microsoft.com/office/drawing/2014/main" id="{5014D967-A9A1-7619-EBE1-092A56D6AB7E}"/>
              </a:ext>
            </a:extLst>
          </p:cNvPr>
          <p:cNvSpPr txBox="1">
            <a:spLocks noChangeArrowheads="1"/>
          </p:cNvSpPr>
          <p:nvPr/>
        </p:nvSpPr>
        <p:spPr bwMode="auto">
          <a:xfrm>
            <a:off x="586126" y="4180344"/>
            <a:ext cx="8283794" cy="2308324"/>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indent="-342900" eaLnBrk="1" hangingPunct="1">
              <a:buFont typeface="Arial" panose="020B0604020202020204" pitchFamily="34" charset="0"/>
              <a:buChar char="•"/>
              <a:defRPr/>
            </a:pPr>
            <a:r>
              <a:rPr lang="fr-FR" dirty="0"/>
              <a:t>Important </a:t>
            </a:r>
          </a:p>
          <a:p>
            <a:pPr marL="1085850" lvl="1" indent="-342900" eaLnBrk="1" hangingPunct="1">
              <a:buFont typeface="Arial" panose="020B0604020202020204" pitchFamily="34" charset="0"/>
              <a:buChar char="•"/>
              <a:defRPr/>
            </a:pPr>
            <a:r>
              <a:rPr lang="fr-FR" dirty="0"/>
              <a:t>Si vous avez plusieurs sites, faites une tabelle par site ou même par bâtiment pour avoir plus de clarté</a:t>
            </a:r>
          </a:p>
          <a:p>
            <a:pPr marL="1085850" lvl="1" indent="-342900" eaLnBrk="1" hangingPunct="1">
              <a:buFont typeface="Arial" panose="020B0604020202020204" pitchFamily="34" charset="0"/>
              <a:buChar char="•"/>
              <a:defRPr/>
            </a:pPr>
            <a:r>
              <a:rPr lang="fr-FR" dirty="0"/>
              <a:t>Questions à se poser : Les données sont-elles complètes ? cohérentes ? </a:t>
            </a:r>
          </a:p>
          <a:p>
            <a:pPr marL="342900" indent="-342900" eaLnBrk="1" hangingPunct="1">
              <a:buFont typeface="Arial" panose="020B0604020202020204" pitchFamily="34" charset="0"/>
              <a:buChar char="•"/>
              <a:defRPr/>
            </a:pPr>
            <a:endParaRPr lang="fr-FR" dirty="0"/>
          </a:p>
        </p:txBody>
      </p:sp>
    </p:spTree>
    <p:extLst>
      <p:ext uri="{BB962C8B-B14F-4D97-AF65-F5344CB8AC3E}">
        <p14:creationId xmlns:p14="http://schemas.microsoft.com/office/powerpoint/2010/main" val="38389988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lstStyle/>
          <a:p>
            <a:pPr algn="ctr" eaLnBrk="1" hangingPunct="1">
              <a:defRPr/>
            </a:pPr>
            <a:r>
              <a:rPr lang="fr-CH" sz="3200" spc="75" dirty="0">
                <a:solidFill>
                  <a:srgbClr val="77933C"/>
                </a:solidFill>
                <a:latin typeface="Arial" charset="-52"/>
              </a:rPr>
              <a:t>Évaluation données</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55394" y="1366193"/>
            <a:ext cx="8283794" cy="1569660"/>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indent="-342900" eaLnBrk="1" hangingPunct="1">
              <a:buFont typeface="Arial" panose="020B0604020202020204" pitchFamily="34" charset="0"/>
              <a:buChar char="•"/>
              <a:defRPr/>
            </a:pPr>
            <a:r>
              <a:rPr lang="fr-FR" dirty="0"/>
              <a:t>Exemples concernant la disposition et l’interprétation des données en utilisant un exemple de diagramme du Compte de données vertes</a:t>
            </a:r>
          </a:p>
          <a:p>
            <a:pPr marL="342900" indent="-342900" eaLnBrk="1" hangingPunct="1">
              <a:buFont typeface="Arial" panose="020B0604020202020204" pitchFamily="34" charset="0"/>
              <a:buChar char="•"/>
              <a:defRPr/>
            </a:pPr>
            <a:endParaRPr lang="fr-FR" dirty="0"/>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46</a:t>
            </a:fld>
            <a:endParaRPr lang="de-DE"/>
          </a:p>
        </p:txBody>
      </p:sp>
    </p:spTree>
    <p:extLst>
      <p:ext uri="{BB962C8B-B14F-4D97-AF65-F5344CB8AC3E}">
        <p14:creationId xmlns:p14="http://schemas.microsoft.com/office/powerpoint/2010/main" val="11457521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lstStyle/>
          <a:p>
            <a:pPr algn="ctr" eaLnBrk="1" hangingPunct="1">
              <a:defRPr/>
            </a:pPr>
            <a:r>
              <a:rPr lang="fr-CH" sz="3200" spc="75">
                <a:solidFill>
                  <a:srgbClr val="77933C"/>
                </a:solidFill>
                <a:latin typeface="Arial" charset="-52"/>
              </a:rPr>
              <a:t>Exemple 1-1</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 name="Foliennummernplatzhalter 1"/>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BBD7EE-43BD-4A30-92A5-0BB5D61E2C5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Grafik 3">
            <a:extLst>
              <a:ext uri="{FF2B5EF4-FFF2-40B4-BE49-F238E27FC236}">
                <a16:creationId xmlns:a16="http://schemas.microsoft.com/office/drawing/2014/main" id="{7D1F8B3E-F9E9-AAD7-7322-33DAB53091AD}"/>
              </a:ext>
            </a:extLst>
          </p:cNvPr>
          <p:cNvPicPr>
            <a:picLocks noChangeAspect="1"/>
          </p:cNvPicPr>
          <p:nvPr/>
        </p:nvPicPr>
        <p:blipFill rotWithShape="1">
          <a:blip r:embed="rId3">
            <a:extLst>
              <a:ext uri="{28A0092B-C50C-407E-A947-70E740481C1C}">
                <a14:useLocalDpi xmlns:a14="http://schemas.microsoft.com/office/drawing/2010/main" val="0"/>
              </a:ext>
            </a:extLst>
          </a:blip>
          <a:srcRect t="10129"/>
          <a:stretch/>
        </p:blipFill>
        <p:spPr>
          <a:xfrm>
            <a:off x="422826" y="2390361"/>
            <a:ext cx="8384964" cy="3955776"/>
          </a:xfrm>
          <a:prstGeom prst="rect">
            <a:avLst/>
          </a:prstGeom>
        </p:spPr>
      </p:pic>
      <p:sp>
        <p:nvSpPr>
          <p:cNvPr id="3" name="Text Box 8">
            <a:extLst>
              <a:ext uri="{FF2B5EF4-FFF2-40B4-BE49-F238E27FC236}">
                <a16:creationId xmlns:a16="http://schemas.microsoft.com/office/drawing/2014/main" id="{43E45350-06C9-C20F-1745-42965034B657}"/>
              </a:ext>
            </a:extLst>
          </p:cNvPr>
          <p:cNvSpPr txBox="1">
            <a:spLocks noChangeArrowheads="1"/>
          </p:cNvSpPr>
          <p:nvPr/>
        </p:nvSpPr>
        <p:spPr bwMode="auto">
          <a:xfrm>
            <a:off x="455394" y="1366193"/>
            <a:ext cx="8283794"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fr-FR"/>
              <a:t>Electricité Paroisse 1</a:t>
            </a:r>
            <a:endParaRPr lang="fr-FR" dirty="0"/>
          </a:p>
        </p:txBody>
      </p:sp>
      <p:sp>
        <p:nvSpPr>
          <p:cNvPr id="5" name="Textfeld 4">
            <a:extLst>
              <a:ext uri="{FF2B5EF4-FFF2-40B4-BE49-F238E27FC236}">
                <a16:creationId xmlns:a16="http://schemas.microsoft.com/office/drawing/2014/main" id="{BFFCF2FF-3FE5-B56A-417D-C0AC8412A4D2}"/>
              </a:ext>
            </a:extLst>
          </p:cNvPr>
          <p:cNvSpPr txBox="1"/>
          <p:nvPr/>
        </p:nvSpPr>
        <p:spPr>
          <a:xfrm>
            <a:off x="525294" y="5719864"/>
            <a:ext cx="1057072" cy="366712"/>
          </a:xfrm>
          <a:prstGeom prst="rect">
            <a:avLst/>
          </a:prstGeom>
          <a:solidFill>
            <a:schemeClr val="bg1"/>
          </a:solidFill>
        </p:spPr>
        <p:txBody>
          <a:bodyPr wrap="square" rtlCol="0">
            <a:spAutoFit/>
          </a:bodyPr>
          <a:lstStyle/>
          <a:p>
            <a:endParaRPr lang="de-CH"/>
          </a:p>
        </p:txBody>
      </p:sp>
    </p:spTree>
    <p:extLst>
      <p:ext uri="{BB962C8B-B14F-4D97-AF65-F5344CB8AC3E}">
        <p14:creationId xmlns:p14="http://schemas.microsoft.com/office/powerpoint/2010/main" val="11139290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lstStyle/>
          <a:p>
            <a:pPr algn="ctr" eaLnBrk="1" hangingPunct="1">
              <a:defRPr/>
            </a:pPr>
            <a:r>
              <a:rPr lang="fr-CH" sz="3200" spc="75">
                <a:solidFill>
                  <a:srgbClr val="77933C"/>
                </a:solidFill>
                <a:latin typeface="Arial" charset="-52"/>
              </a:rPr>
              <a:t>Exemple 1-2</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 name="Foliennummernplatzhalter 1"/>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BBD7EE-43BD-4A30-92A5-0BB5D61E2C5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 Box 8">
            <a:extLst>
              <a:ext uri="{FF2B5EF4-FFF2-40B4-BE49-F238E27FC236}">
                <a16:creationId xmlns:a16="http://schemas.microsoft.com/office/drawing/2014/main" id="{43E45350-06C9-C20F-1745-42965034B657}"/>
              </a:ext>
            </a:extLst>
          </p:cNvPr>
          <p:cNvSpPr txBox="1">
            <a:spLocks noChangeArrowheads="1"/>
          </p:cNvSpPr>
          <p:nvPr/>
        </p:nvSpPr>
        <p:spPr bwMode="auto">
          <a:xfrm>
            <a:off x="455394" y="1366193"/>
            <a:ext cx="8283794"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fr-FR"/>
              <a:t>Chauffage (mazout) Paroisse </a:t>
            </a:r>
            <a:r>
              <a:rPr lang="fr-FR" dirty="0"/>
              <a:t>1</a:t>
            </a:r>
            <a:endParaRPr lang="fr-FR"/>
          </a:p>
        </p:txBody>
      </p:sp>
      <p:pic>
        <p:nvPicPr>
          <p:cNvPr id="6" name="Grafik 5">
            <a:extLst>
              <a:ext uri="{FF2B5EF4-FFF2-40B4-BE49-F238E27FC236}">
                <a16:creationId xmlns:a16="http://schemas.microsoft.com/office/drawing/2014/main" id="{199FE756-ED87-93C6-B601-157B017813F5}"/>
              </a:ext>
            </a:extLst>
          </p:cNvPr>
          <p:cNvPicPr>
            <a:picLocks noChangeAspect="1"/>
          </p:cNvPicPr>
          <p:nvPr/>
        </p:nvPicPr>
        <p:blipFill rotWithShape="1">
          <a:blip r:embed="rId3">
            <a:extLst>
              <a:ext uri="{28A0092B-C50C-407E-A947-70E740481C1C}">
                <a14:useLocalDpi xmlns:a14="http://schemas.microsoft.com/office/drawing/2010/main" val="0"/>
              </a:ext>
            </a:extLst>
          </a:blip>
          <a:srcRect t="12956"/>
          <a:stretch/>
        </p:blipFill>
        <p:spPr>
          <a:xfrm>
            <a:off x="939661" y="2595819"/>
            <a:ext cx="7463873" cy="3651357"/>
          </a:xfrm>
          <a:prstGeom prst="rect">
            <a:avLst/>
          </a:prstGeom>
        </p:spPr>
      </p:pic>
      <p:sp>
        <p:nvSpPr>
          <p:cNvPr id="4" name="Textfeld 3">
            <a:extLst>
              <a:ext uri="{FF2B5EF4-FFF2-40B4-BE49-F238E27FC236}">
                <a16:creationId xmlns:a16="http://schemas.microsoft.com/office/drawing/2014/main" id="{2C7A4F46-26C3-D501-62AF-6E42985C127C}"/>
              </a:ext>
            </a:extLst>
          </p:cNvPr>
          <p:cNvSpPr txBox="1"/>
          <p:nvPr/>
        </p:nvSpPr>
        <p:spPr>
          <a:xfrm>
            <a:off x="1070043" y="5989639"/>
            <a:ext cx="1057072" cy="366712"/>
          </a:xfrm>
          <a:prstGeom prst="rect">
            <a:avLst/>
          </a:prstGeom>
          <a:solidFill>
            <a:schemeClr val="bg1"/>
          </a:solidFill>
        </p:spPr>
        <p:txBody>
          <a:bodyPr wrap="square" rtlCol="0">
            <a:spAutoFit/>
          </a:bodyPr>
          <a:lstStyle/>
          <a:p>
            <a:endParaRPr lang="de-CH"/>
          </a:p>
        </p:txBody>
      </p:sp>
    </p:spTree>
    <p:extLst>
      <p:ext uri="{BB962C8B-B14F-4D97-AF65-F5344CB8AC3E}">
        <p14:creationId xmlns:p14="http://schemas.microsoft.com/office/powerpoint/2010/main" val="22296488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lstStyle/>
          <a:p>
            <a:pPr algn="ctr" eaLnBrk="1" hangingPunct="1">
              <a:defRPr/>
            </a:pPr>
            <a:r>
              <a:rPr lang="fr-CH" sz="3200" spc="75">
                <a:solidFill>
                  <a:srgbClr val="77933C"/>
                </a:solidFill>
                <a:latin typeface="Arial" charset="-52"/>
              </a:rPr>
              <a:t>Exemple 2-1</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 name="Foliennummernplatzhalter 1"/>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BBD7EE-43BD-4A30-92A5-0BB5D61E2C5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 Box 8">
            <a:extLst>
              <a:ext uri="{FF2B5EF4-FFF2-40B4-BE49-F238E27FC236}">
                <a16:creationId xmlns:a16="http://schemas.microsoft.com/office/drawing/2014/main" id="{43E45350-06C9-C20F-1745-42965034B657}"/>
              </a:ext>
            </a:extLst>
          </p:cNvPr>
          <p:cNvSpPr txBox="1">
            <a:spLocks noChangeArrowheads="1"/>
          </p:cNvSpPr>
          <p:nvPr/>
        </p:nvSpPr>
        <p:spPr bwMode="auto">
          <a:xfrm>
            <a:off x="455394" y="1366193"/>
            <a:ext cx="8283794" cy="1200329"/>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fr-FR"/>
              <a:t>Consommation d’électricité </a:t>
            </a:r>
          </a:p>
          <a:p>
            <a:pPr eaLnBrk="1" hangingPunct="1">
              <a:defRPr/>
            </a:pPr>
            <a:r>
              <a:rPr lang="fr-FR"/>
              <a:t>Production photovoltaïque</a:t>
            </a:r>
          </a:p>
          <a:p>
            <a:pPr eaLnBrk="1" hangingPunct="1">
              <a:defRPr/>
            </a:pPr>
            <a:r>
              <a:rPr lang="fr-FR"/>
              <a:t>Paroisse 2</a:t>
            </a:r>
            <a:endParaRPr lang="fr-FR" dirty="0"/>
          </a:p>
        </p:txBody>
      </p:sp>
      <p:pic>
        <p:nvPicPr>
          <p:cNvPr id="5" name="Grafik 4">
            <a:extLst>
              <a:ext uri="{FF2B5EF4-FFF2-40B4-BE49-F238E27FC236}">
                <a16:creationId xmlns:a16="http://schemas.microsoft.com/office/drawing/2014/main" id="{E6F1121A-AC3A-DDD0-7210-4A43F1BFC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251" y="2571750"/>
            <a:ext cx="6680200" cy="4286250"/>
          </a:xfrm>
          <a:prstGeom prst="rect">
            <a:avLst/>
          </a:prstGeom>
        </p:spPr>
      </p:pic>
      <p:pic>
        <p:nvPicPr>
          <p:cNvPr id="8" name="Grafik 7">
            <a:extLst>
              <a:ext uri="{FF2B5EF4-FFF2-40B4-BE49-F238E27FC236}">
                <a16:creationId xmlns:a16="http://schemas.microsoft.com/office/drawing/2014/main" id="{8BCFF2B9-A017-D366-280B-A20728ED63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7198" y="1025321"/>
            <a:ext cx="4318551" cy="2718298"/>
          </a:xfrm>
          <a:prstGeom prst="rect">
            <a:avLst/>
          </a:prstGeom>
        </p:spPr>
      </p:pic>
      <p:sp>
        <p:nvSpPr>
          <p:cNvPr id="4" name="Textfeld 3">
            <a:extLst>
              <a:ext uri="{FF2B5EF4-FFF2-40B4-BE49-F238E27FC236}">
                <a16:creationId xmlns:a16="http://schemas.microsoft.com/office/drawing/2014/main" id="{E2F99108-56DC-B1FB-5F8A-A5B6A00BD8A7}"/>
              </a:ext>
            </a:extLst>
          </p:cNvPr>
          <p:cNvSpPr txBox="1"/>
          <p:nvPr/>
        </p:nvSpPr>
        <p:spPr>
          <a:xfrm>
            <a:off x="236741" y="5449797"/>
            <a:ext cx="800876" cy="1158525"/>
          </a:xfrm>
          <a:prstGeom prst="rect">
            <a:avLst/>
          </a:prstGeom>
          <a:solidFill>
            <a:schemeClr val="bg1"/>
          </a:solidFill>
        </p:spPr>
        <p:txBody>
          <a:bodyPr wrap="square" rtlCol="0">
            <a:spAutoFit/>
          </a:bodyPr>
          <a:lstStyle/>
          <a:p>
            <a:endParaRPr lang="de-CH"/>
          </a:p>
        </p:txBody>
      </p:sp>
      <p:sp>
        <p:nvSpPr>
          <p:cNvPr id="6" name="Textfeld 5">
            <a:extLst>
              <a:ext uri="{FF2B5EF4-FFF2-40B4-BE49-F238E27FC236}">
                <a16:creationId xmlns:a16="http://schemas.microsoft.com/office/drawing/2014/main" id="{1EC03FAD-B033-3393-202B-250D77C1D828}"/>
              </a:ext>
            </a:extLst>
          </p:cNvPr>
          <p:cNvSpPr txBox="1"/>
          <p:nvPr/>
        </p:nvSpPr>
        <p:spPr>
          <a:xfrm>
            <a:off x="4773038" y="2983725"/>
            <a:ext cx="599838" cy="673876"/>
          </a:xfrm>
          <a:prstGeom prst="rect">
            <a:avLst/>
          </a:prstGeom>
          <a:solidFill>
            <a:schemeClr val="bg1"/>
          </a:solidFill>
        </p:spPr>
        <p:txBody>
          <a:bodyPr wrap="square" rtlCol="0">
            <a:spAutoFit/>
          </a:bodyPr>
          <a:lstStyle/>
          <a:p>
            <a:endParaRPr lang="de-CH"/>
          </a:p>
        </p:txBody>
      </p:sp>
    </p:spTree>
    <p:extLst>
      <p:ext uri="{BB962C8B-B14F-4D97-AF65-F5344CB8AC3E}">
        <p14:creationId xmlns:p14="http://schemas.microsoft.com/office/powerpoint/2010/main" val="383674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296EC3A-B847-F648-9A5B-12ED51636547}"/>
              </a:ext>
            </a:extLst>
          </p:cNvPr>
          <p:cNvSpPr txBox="1"/>
          <p:nvPr/>
        </p:nvSpPr>
        <p:spPr>
          <a:xfrm>
            <a:off x="971600" y="1898536"/>
            <a:ext cx="7560840" cy="2862322"/>
          </a:xfrm>
          <a:prstGeom prst="rect">
            <a:avLst/>
          </a:prstGeom>
          <a:noFill/>
        </p:spPr>
        <p:txBody>
          <a:bodyPr wrap="square">
            <a:spAutoFit/>
          </a:bodyPr>
          <a:lstStyle/>
          <a:p>
            <a:pPr marL="342900" indent="-342900" algn="l">
              <a:buFont typeface="+mj-lt"/>
              <a:buAutoNum type="alphaUcPeriod"/>
            </a:pPr>
            <a:r>
              <a:rPr lang="fr-CH" dirty="0">
                <a:latin typeface="Malgun Gothic" charset="0"/>
                <a:ea typeface="Malgun Gothic" charset="0"/>
                <a:cs typeface="Malgun Gothic" charset="0"/>
              </a:rPr>
              <a:t>Respect : confidentialité, ponctualité, contraintes de temps et du matériel. Merci d’éteindre le téléphone portable pour permettre une concentration et une participation optimale.</a:t>
            </a:r>
          </a:p>
          <a:p>
            <a:pPr marL="342900" indent="-342900">
              <a:buFont typeface="+mj-lt"/>
              <a:buAutoNum type="alphaUcPeriod"/>
            </a:pPr>
            <a:endParaRPr lang="fr-CH" dirty="0">
              <a:latin typeface="Malgun Gothic" charset="0"/>
              <a:ea typeface="Malgun Gothic" charset="0"/>
              <a:cs typeface="Malgun Gothic" charset="0"/>
            </a:endParaRPr>
          </a:p>
          <a:p>
            <a:pPr marL="342900" indent="-342900" algn="l">
              <a:buFont typeface="+mj-lt"/>
              <a:buAutoNum type="alphaUcPeriod"/>
            </a:pPr>
            <a:r>
              <a:rPr lang="fr-CH" dirty="0">
                <a:latin typeface="Malgun Gothic" charset="0"/>
                <a:ea typeface="Malgun Gothic" charset="0"/>
                <a:cs typeface="Malgun Gothic" charset="0"/>
              </a:rPr>
              <a:t>Bienveillance : Accepter les contributions des autres, favoriser leur bien-être et se traiter soi-même avec douceur.</a:t>
            </a:r>
          </a:p>
          <a:p>
            <a:pPr marL="342900" indent="-342900">
              <a:buFont typeface="+mj-lt"/>
              <a:buAutoNum type="alphaUcPeriod"/>
            </a:pPr>
            <a:endParaRPr lang="fr-CH" dirty="0">
              <a:latin typeface="Malgun Gothic" charset="0"/>
              <a:ea typeface="Malgun Gothic" charset="0"/>
              <a:cs typeface="Malgun Gothic" charset="0"/>
            </a:endParaRPr>
          </a:p>
          <a:p>
            <a:pPr marL="342900" indent="-342900" algn="l">
              <a:buFont typeface="+mj-lt"/>
              <a:buAutoNum type="alphaUcPeriod"/>
            </a:pPr>
            <a:r>
              <a:rPr lang="fr-CH" dirty="0">
                <a:latin typeface="Malgun Gothic" charset="0"/>
                <a:ea typeface="Malgun Gothic" charset="0"/>
                <a:cs typeface="Malgun Gothic" charset="0"/>
              </a:rPr>
              <a:t>Souveraineté (responsabilité, possibilité de dire stop)</a:t>
            </a:r>
          </a:p>
          <a:p>
            <a:pPr marL="342900" indent="-342900">
              <a:buFont typeface="+mj-lt"/>
              <a:buAutoNum type="alphaUcPeriod"/>
            </a:pPr>
            <a:endParaRPr lang="fr-CH" dirty="0">
              <a:latin typeface="Malgun Gothic" charset="0"/>
              <a:ea typeface="Malgun Gothic" charset="0"/>
              <a:cs typeface="Malgun Gothic" charset="0"/>
            </a:endParaRPr>
          </a:p>
          <a:p>
            <a:pPr marL="342900" indent="-342900" algn="l">
              <a:buFont typeface="+mj-lt"/>
              <a:buAutoNum type="alphaUcPeriod"/>
            </a:pPr>
            <a:r>
              <a:rPr lang="fr-CH" dirty="0">
                <a:latin typeface="Malgun Gothic" charset="0"/>
                <a:ea typeface="Malgun Gothic" charset="0"/>
                <a:cs typeface="Malgun Gothic" charset="0"/>
              </a:rPr>
              <a:t>Convivialité (légèreté, spontanéité, humour)</a:t>
            </a:r>
          </a:p>
        </p:txBody>
      </p:sp>
      <p:sp>
        <p:nvSpPr>
          <p:cNvPr id="6" name="Rectangle 2">
            <a:extLst>
              <a:ext uri="{FF2B5EF4-FFF2-40B4-BE49-F238E27FC236}">
                <a16:creationId xmlns:a16="http://schemas.microsoft.com/office/drawing/2014/main" id="{BCB71563-DA94-AE4D-A948-555E39A37D16}"/>
              </a:ext>
            </a:extLst>
          </p:cNvPr>
          <p:cNvSpPr txBox="1">
            <a:spLocks noChangeArrowheads="1"/>
          </p:cNvSpPr>
          <p:nvPr/>
        </p:nvSpPr>
        <p:spPr>
          <a:xfrm>
            <a:off x="1066800" y="549275"/>
            <a:ext cx="7748588" cy="457200"/>
          </a:xfrm>
          <a:prstGeom prst="rect">
            <a:avLst/>
          </a:prstGeom>
          <a:noFill/>
        </p:spPr>
        <p:txBody>
          <a:bodyPr/>
          <a:lstStyle>
            <a:lvl1pPr algn="l" rtl="0" eaLnBrk="0" fontAlgn="base" hangingPunct="0">
              <a:spcBef>
                <a:spcPct val="0"/>
              </a:spcBef>
              <a:spcAft>
                <a:spcPct val="0"/>
              </a:spcAft>
              <a:defRPr sz="4000" b="1">
                <a:solidFill>
                  <a:schemeClr val="tx2"/>
                </a:solidFill>
                <a:latin typeface="+mn-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r>
              <a:rPr lang="fr-CH" altLang="de-DE" sz="2400" kern="0" dirty="0">
                <a:latin typeface="ITC Officina Sans Book" panose="020B0500000000000000" pitchFamily="34" charset="0"/>
                <a:cs typeface="Times New Roman" panose="02020603050405020304" pitchFamily="18" charset="0"/>
              </a:rPr>
              <a:t>		</a:t>
            </a:r>
            <a:r>
              <a:rPr lang="fr-CH" altLang="de-DE" sz="2800" kern="0" dirty="0">
                <a:latin typeface="ITC Officina Sans Book" panose="020B0500000000000000" pitchFamily="34" charset="0"/>
                <a:cs typeface="Times New Roman" panose="02020603050405020304" pitchFamily="18" charset="0"/>
              </a:rPr>
              <a:t>Cadre de sécurité: rappel</a:t>
            </a:r>
          </a:p>
        </p:txBody>
      </p:sp>
    </p:spTree>
    <p:extLst>
      <p:ext uri="{BB962C8B-B14F-4D97-AF65-F5344CB8AC3E}">
        <p14:creationId xmlns:p14="http://schemas.microsoft.com/office/powerpoint/2010/main" val="59558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lstStyle/>
          <a:p>
            <a:pPr algn="ctr" eaLnBrk="1" hangingPunct="1">
              <a:defRPr/>
            </a:pPr>
            <a:r>
              <a:rPr lang="fr-CH" sz="3200" spc="75">
                <a:solidFill>
                  <a:srgbClr val="77933C"/>
                </a:solidFill>
                <a:latin typeface="Arial" charset="-52"/>
              </a:rPr>
              <a:t>Exemple 2-2</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 name="Foliennummernplatzhalter 1"/>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BBD7EE-43BD-4A30-92A5-0BB5D61E2C5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 Box 8">
            <a:extLst>
              <a:ext uri="{FF2B5EF4-FFF2-40B4-BE49-F238E27FC236}">
                <a16:creationId xmlns:a16="http://schemas.microsoft.com/office/drawing/2014/main" id="{43E45350-06C9-C20F-1745-42965034B657}"/>
              </a:ext>
            </a:extLst>
          </p:cNvPr>
          <p:cNvSpPr txBox="1">
            <a:spLocks noChangeArrowheads="1"/>
          </p:cNvSpPr>
          <p:nvPr/>
        </p:nvSpPr>
        <p:spPr bwMode="auto">
          <a:xfrm>
            <a:off x="455394" y="1366193"/>
            <a:ext cx="8283794" cy="83099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fr-FR"/>
              <a:t>Consommation d’eau Paroisse 2</a:t>
            </a:r>
          </a:p>
          <a:p>
            <a:pPr marL="342900" indent="-342900" eaLnBrk="1" hangingPunct="1">
              <a:buFont typeface="Arial" panose="020B0604020202020204" pitchFamily="34" charset="0"/>
              <a:buChar char="•"/>
              <a:defRPr/>
            </a:pPr>
            <a:endParaRPr lang="fr-FR" dirty="0"/>
          </a:p>
        </p:txBody>
      </p:sp>
      <p:pic>
        <p:nvPicPr>
          <p:cNvPr id="6" name="Grafik 5">
            <a:extLst>
              <a:ext uri="{FF2B5EF4-FFF2-40B4-BE49-F238E27FC236}">
                <a16:creationId xmlns:a16="http://schemas.microsoft.com/office/drawing/2014/main" id="{6C81B6AC-B612-818E-F06D-62B19F817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279" y="2284413"/>
            <a:ext cx="7518400" cy="4254500"/>
          </a:xfrm>
          <a:prstGeom prst="rect">
            <a:avLst/>
          </a:prstGeom>
        </p:spPr>
      </p:pic>
      <p:sp>
        <p:nvSpPr>
          <p:cNvPr id="4" name="Textfeld 3">
            <a:extLst>
              <a:ext uri="{FF2B5EF4-FFF2-40B4-BE49-F238E27FC236}">
                <a16:creationId xmlns:a16="http://schemas.microsoft.com/office/drawing/2014/main" id="{7FADCA76-8A4A-E4FA-9C03-F33625AEA7F8}"/>
              </a:ext>
            </a:extLst>
          </p:cNvPr>
          <p:cNvSpPr txBox="1"/>
          <p:nvPr/>
        </p:nvSpPr>
        <p:spPr>
          <a:xfrm>
            <a:off x="1208340" y="5197826"/>
            <a:ext cx="800876" cy="1158525"/>
          </a:xfrm>
          <a:prstGeom prst="rect">
            <a:avLst/>
          </a:prstGeom>
          <a:solidFill>
            <a:schemeClr val="bg1"/>
          </a:solidFill>
        </p:spPr>
        <p:txBody>
          <a:bodyPr wrap="square" rtlCol="0">
            <a:spAutoFit/>
          </a:bodyPr>
          <a:lstStyle/>
          <a:p>
            <a:endParaRPr lang="de-CH"/>
          </a:p>
        </p:txBody>
      </p:sp>
    </p:spTree>
    <p:extLst>
      <p:ext uri="{BB962C8B-B14F-4D97-AF65-F5344CB8AC3E}">
        <p14:creationId xmlns:p14="http://schemas.microsoft.com/office/powerpoint/2010/main" val="32024220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lstStyle/>
          <a:p>
            <a:pPr algn="ctr" eaLnBrk="1" hangingPunct="1">
              <a:defRPr/>
            </a:pPr>
            <a:r>
              <a:rPr lang="fr-CH" sz="3200" spc="75">
                <a:solidFill>
                  <a:srgbClr val="77933C"/>
                </a:solidFill>
                <a:latin typeface="Arial" charset="-52"/>
              </a:rPr>
              <a:t>Exemple 3-1</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 name="Foliennummernplatzhalter 1"/>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BBD7EE-43BD-4A30-92A5-0BB5D61E2C5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 Box 8">
            <a:extLst>
              <a:ext uri="{FF2B5EF4-FFF2-40B4-BE49-F238E27FC236}">
                <a16:creationId xmlns:a16="http://schemas.microsoft.com/office/drawing/2014/main" id="{43E45350-06C9-C20F-1745-42965034B657}"/>
              </a:ext>
            </a:extLst>
          </p:cNvPr>
          <p:cNvSpPr txBox="1">
            <a:spLocks noChangeArrowheads="1"/>
          </p:cNvSpPr>
          <p:nvPr/>
        </p:nvSpPr>
        <p:spPr bwMode="auto">
          <a:xfrm>
            <a:off x="455394" y="1366193"/>
            <a:ext cx="8283794" cy="83099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fr-FR"/>
              <a:t>Papier Paroisse 3 (commendations annuelles)</a:t>
            </a:r>
          </a:p>
          <a:p>
            <a:pPr marL="342900" indent="-342900" eaLnBrk="1" hangingPunct="1">
              <a:buFont typeface="Arial" panose="020B0604020202020204" pitchFamily="34" charset="0"/>
              <a:buChar char="•"/>
              <a:defRPr/>
            </a:pPr>
            <a:endParaRPr lang="fr-FR" dirty="0"/>
          </a:p>
        </p:txBody>
      </p:sp>
      <p:pic>
        <p:nvPicPr>
          <p:cNvPr id="5" name="Grafik 4">
            <a:extLst>
              <a:ext uri="{FF2B5EF4-FFF2-40B4-BE49-F238E27FC236}">
                <a16:creationId xmlns:a16="http://schemas.microsoft.com/office/drawing/2014/main" id="{3E32121C-4B5D-52C0-F0E3-9F8DC0AB0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0371" y="1967433"/>
            <a:ext cx="5707545" cy="4504333"/>
          </a:xfrm>
          <a:prstGeom prst="rect">
            <a:avLst/>
          </a:prstGeom>
        </p:spPr>
      </p:pic>
    </p:spTree>
    <p:extLst>
      <p:ext uri="{BB962C8B-B14F-4D97-AF65-F5344CB8AC3E}">
        <p14:creationId xmlns:p14="http://schemas.microsoft.com/office/powerpoint/2010/main" val="13868176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lstStyle/>
          <a:p>
            <a:pPr algn="ctr" eaLnBrk="1" hangingPunct="1">
              <a:defRPr/>
            </a:pPr>
            <a:r>
              <a:rPr lang="fr-CH" sz="3200" spc="75">
                <a:solidFill>
                  <a:srgbClr val="77933C"/>
                </a:solidFill>
                <a:latin typeface="Arial" charset="-52"/>
              </a:rPr>
              <a:t>Exemple 3-2</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 name="Foliennummernplatzhalter 1"/>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BBD7EE-43BD-4A30-92A5-0BB5D61E2C5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 Box 8">
            <a:extLst>
              <a:ext uri="{FF2B5EF4-FFF2-40B4-BE49-F238E27FC236}">
                <a16:creationId xmlns:a16="http://schemas.microsoft.com/office/drawing/2014/main" id="{43E45350-06C9-C20F-1745-42965034B657}"/>
              </a:ext>
            </a:extLst>
          </p:cNvPr>
          <p:cNvSpPr txBox="1">
            <a:spLocks noChangeArrowheads="1"/>
          </p:cNvSpPr>
          <p:nvPr/>
        </p:nvSpPr>
        <p:spPr bwMode="auto">
          <a:xfrm>
            <a:off x="455394" y="1366193"/>
            <a:ext cx="8283794" cy="83099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fr-FR"/>
              <a:t>Consommation d’eau Paroisse 3</a:t>
            </a:r>
          </a:p>
          <a:p>
            <a:pPr marL="342900" indent="-342900" eaLnBrk="1" hangingPunct="1">
              <a:buFont typeface="Arial" panose="020B0604020202020204" pitchFamily="34" charset="0"/>
              <a:buChar char="•"/>
              <a:defRPr/>
            </a:pPr>
            <a:endParaRPr lang="fr-FR" dirty="0"/>
          </a:p>
        </p:txBody>
      </p:sp>
      <p:pic>
        <p:nvPicPr>
          <p:cNvPr id="5" name="Grafik 4">
            <a:extLst>
              <a:ext uri="{FF2B5EF4-FFF2-40B4-BE49-F238E27FC236}">
                <a16:creationId xmlns:a16="http://schemas.microsoft.com/office/drawing/2014/main" id="{1211BEF9-8E14-0A2E-CB7E-955D9EC06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693" y="2010480"/>
            <a:ext cx="4816420" cy="4419723"/>
          </a:xfrm>
          <a:prstGeom prst="rect">
            <a:avLst/>
          </a:prstGeom>
        </p:spPr>
      </p:pic>
      <p:sp>
        <p:nvSpPr>
          <p:cNvPr id="4" name="Textfeld 3">
            <a:extLst>
              <a:ext uri="{FF2B5EF4-FFF2-40B4-BE49-F238E27FC236}">
                <a16:creationId xmlns:a16="http://schemas.microsoft.com/office/drawing/2014/main" id="{BC0419AC-F74E-0DA7-E8C8-F19E7EEBF2E2}"/>
              </a:ext>
            </a:extLst>
          </p:cNvPr>
          <p:cNvSpPr txBox="1"/>
          <p:nvPr/>
        </p:nvSpPr>
        <p:spPr>
          <a:xfrm>
            <a:off x="2503251" y="5271679"/>
            <a:ext cx="1316477" cy="882688"/>
          </a:xfrm>
          <a:prstGeom prst="rect">
            <a:avLst/>
          </a:prstGeom>
          <a:solidFill>
            <a:schemeClr val="bg1"/>
          </a:solidFill>
        </p:spPr>
        <p:txBody>
          <a:bodyPr wrap="square" rtlCol="0">
            <a:spAutoFit/>
          </a:bodyPr>
          <a:lstStyle/>
          <a:p>
            <a:endParaRPr lang="de-CH"/>
          </a:p>
        </p:txBody>
      </p:sp>
    </p:spTree>
    <p:extLst>
      <p:ext uri="{BB962C8B-B14F-4D97-AF65-F5344CB8AC3E}">
        <p14:creationId xmlns:p14="http://schemas.microsoft.com/office/powerpoint/2010/main" val="37474238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lstStyle/>
          <a:p>
            <a:pPr algn="ctr" eaLnBrk="1" hangingPunct="1">
              <a:defRPr/>
            </a:pPr>
            <a:r>
              <a:rPr lang="fr-CH" sz="3200" spc="75">
                <a:solidFill>
                  <a:srgbClr val="77933C"/>
                </a:solidFill>
                <a:latin typeface="Arial" charset="-52"/>
              </a:rPr>
              <a:t>Exemple 4-1</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 name="Foliennummernplatzhalter 1"/>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BBD7EE-43BD-4A30-92A5-0BB5D61E2C5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 Box 8">
            <a:extLst>
              <a:ext uri="{FF2B5EF4-FFF2-40B4-BE49-F238E27FC236}">
                <a16:creationId xmlns:a16="http://schemas.microsoft.com/office/drawing/2014/main" id="{43E45350-06C9-C20F-1745-42965034B657}"/>
              </a:ext>
            </a:extLst>
          </p:cNvPr>
          <p:cNvSpPr txBox="1">
            <a:spLocks noChangeArrowheads="1"/>
          </p:cNvSpPr>
          <p:nvPr/>
        </p:nvSpPr>
        <p:spPr bwMode="auto">
          <a:xfrm>
            <a:off x="455394" y="1366193"/>
            <a:ext cx="8283794" cy="83099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fr-FR"/>
              <a:t>Chauffage Paroisse 4</a:t>
            </a:r>
          </a:p>
          <a:p>
            <a:pPr marL="342900" indent="-342900" eaLnBrk="1" hangingPunct="1">
              <a:buFont typeface="Arial" panose="020B0604020202020204" pitchFamily="34" charset="0"/>
              <a:buChar char="•"/>
              <a:defRPr/>
            </a:pPr>
            <a:endParaRPr lang="fr-FR" dirty="0"/>
          </a:p>
        </p:txBody>
      </p:sp>
      <p:pic>
        <p:nvPicPr>
          <p:cNvPr id="4" name="Grafik 3">
            <a:extLst>
              <a:ext uri="{FF2B5EF4-FFF2-40B4-BE49-F238E27FC236}">
                <a16:creationId xmlns:a16="http://schemas.microsoft.com/office/drawing/2014/main" id="{6BA36972-6827-4090-5FAD-2026908C28E9}"/>
              </a:ext>
            </a:extLst>
          </p:cNvPr>
          <p:cNvPicPr>
            <a:picLocks noChangeAspect="1"/>
          </p:cNvPicPr>
          <p:nvPr/>
        </p:nvPicPr>
        <p:blipFill>
          <a:blip r:embed="rId3"/>
          <a:stretch>
            <a:fillRect/>
          </a:stretch>
        </p:blipFill>
        <p:spPr>
          <a:xfrm>
            <a:off x="613459" y="1978529"/>
            <a:ext cx="8100611" cy="1911573"/>
          </a:xfrm>
          <a:prstGeom prst="rect">
            <a:avLst/>
          </a:prstGeom>
        </p:spPr>
      </p:pic>
      <p:pic>
        <p:nvPicPr>
          <p:cNvPr id="6" name="Grafik 5">
            <a:extLst>
              <a:ext uri="{FF2B5EF4-FFF2-40B4-BE49-F238E27FC236}">
                <a16:creationId xmlns:a16="http://schemas.microsoft.com/office/drawing/2014/main" id="{1C8BF32D-E5C1-A168-3CF2-656D9E86B7E6}"/>
              </a:ext>
            </a:extLst>
          </p:cNvPr>
          <p:cNvPicPr>
            <a:picLocks noChangeAspect="1"/>
          </p:cNvPicPr>
          <p:nvPr/>
        </p:nvPicPr>
        <p:blipFill>
          <a:blip r:embed="rId4"/>
          <a:stretch>
            <a:fillRect/>
          </a:stretch>
        </p:blipFill>
        <p:spPr>
          <a:xfrm>
            <a:off x="2952851" y="3025466"/>
            <a:ext cx="5761219" cy="1688738"/>
          </a:xfrm>
          <a:prstGeom prst="rect">
            <a:avLst/>
          </a:prstGeom>
        </p:spPr>
      </p:pic>
      <p:pic>
        <p:nvPicPr>
          <p:cNvPr id="7" name="Grafik 6">
            <a:extLst>
              <a:ext uri="{FF2B5EF4-FFF2-40B4-BE49-F238E27FC236}">
                <a16:creationId xmlns:a16="http://schemas.microsoft.com/office/drawing/2014/main" id="{1F971545-1130-8566-4382-D4CD3952C382}"/>
              </a:ext>
            </a:extLst>
          </p:cNvPr>
          <p:cNvPicPr>
            <a:picLocks noChangeAspect="1"/>
          </p:cNvPicPr>
          <p:nvPr/>
        </p:nvPicPr>
        <p:blipFill>
          <a:blip r:embed="rId5"/>
          <a:stretch>
            <a:fillRect/>
          </a:stretch>
        </p:blipFill>
        <p:spPr>
          <a:xfrm>
            <a:off x="512595" y="4660811"/>
            <a:ext cx="5761219" cy="2097206"/>
          </a:xfrm>
          <a:prstGeom prst="rect">
            <a:avLst/>
          </a:prstGeom>
        </p:spPr>
      </p:pic>
    </p:spTree>
    <p:extLst>
      <p:ext uri="{BB962C8B-B14F-4D97-AF65-F5344CB8AC3E}">
        <p14:creationId xmlns:p14="http://schemas.microsoft.com/office/powerpoint/2010/main" val="41536582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Abgerundetes Rechteck 2">
            <a:extLst>
              <a:ext uri="{FF2B5EF4-FFF2-40B4-BE49-F238E27FC236}">
                <a16:creationId xmlns:a16="http://schemas.microsoft.com/office/drawing/2014/main" id="{82B7FE77-7D28-4031-BF07-B259FF6A5073}"/>
              </a:ext>
            </a:extLst>
          </p:cNvPr>
          <p:cNvSpPr>
            <a:spLocks noChangeArrowheads="1"/>
          </p:cNvSpPr>
          <p:nvPr/>
        </p:nvSpPr>
        <p:spPr bwMode="auto">
          <a:xfrm>
            <a:off x="1709737" y="2024064"/>
            <a:ext cx="3024188" cy="2755106"/>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350"/>
          </a:p>
        </p:txBody>
      </p:sp>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1695451" y="3454005"/>
            <a:ext cx="1235869" cy="1491853"/>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350"/>
          </a:p>
        </p:txBody>
      </p:sp>
      <p:sp>
        <p:nvSpPr>
          <p:cNvPr id="3" name="Folientitel1">
            <a:extLst>
              <a:ext uri="{FF2B5EF4-FFF2-40B4-BE49-F238E27FC236}">
                <a16:creationId xmlns:a16="http://schemas.microsoft.com/office/drawing/2014/main" id="{2C69E1E1-973C-0331-19B1-BE7E8E635775}"/>
              </a:ext>
            </a:extLst>
          </p:cNvPr>
          <p:cNvSpPr txBox="1">
            <a:spLocks noChangeArrowheads="1"/>
          </p:cNvSpPr>
          <p:nvPr/>
        </p:nvSpPr>
        <p:spPr>
          <a:xfrm>
            <a:off x="971600" y="385882"/>
            <a:ext cx="6841108" cy="7728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de-DE" sz="2400" b="1">
                <a:latin typeface="ITC Officina Sans Book" panose="020B0500000000000000" pitchFamily="34" charset="0"/>
              </a:rPr>
              <a:t>L’étape 6: Rédaction du programme environnemental </a:t>
            </a:r>
            <a:endParaRPr lang="fr-CH" altLang="de-DE" sz="2400" b="1" dirty="0">
              <a:latin typeface="ITC Officina Sans Book" panose="020B0500000000000000" pitchFamily="34" charset="0"/>
            </a:endParaRPr>
          </a:p>
        </p:txBody>
      </p:sp>
      <p:pic>
        <p:nvPicPr>
          <p:cNvPr id="2" name="Image 1">
            <a:extLst>
              <a:ext uri="{FF2B5EF4-FFF2-40B4-BE49-F238E27FC236}">
                <a16:creationId xmlns:a16="http://schemas.microsoft.com/office/drawing/2014/main" id="{0F0FCD83-754E-E35A-F5BD-76DD3D008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2218244"/>
            <a:ext cx="6686587" cy="2644270"/>
          </a:xfrm>
          <a:prstGeom prst="rect">
            <a:avLst/>
          </a:prstGeom>
        </p:spPr>
      </p:pic>
    </p:spTree>
    <p:extLst>
      <p:ext uri="{BB962C8B-B14F-4D97-AF65-F5344CB8AC3E}">
        <p14:creationId xmlns:p14="http://schemas.microsoft.com/office/powerpoint/2010/main" val="334924652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3B43756-6166-4410-A050-807BB4EC9927}"/>
              </a:ext>
            </a:extLst>
          </p:cNvPr>
          <p:cNvSpPr>
            <a:spLocks noGrp="1" noChangeArrowheads="1"/>
          </p:cNvSpPr>
          <p:nvPr>
            <p:ph type="title"/>
          </p:nvPr>
        </p:nvSpPr>
        <p:spPr>
          <a:xfrm>
            <a:off x="1943100" y="1269206"/>
            <a:ext cx="5811441" cy="342900"/>
          </a:xfrm>
          <a:noFill/>
        </p:spPr>
        <p:txBody>
          <a:bodyPr>
            <a:normAutofit fontScale="90000"/>
          </a:bodyPr>
          <a:lstStyle/>
          <a:p>
            <a:r>
              <a:rPr lang="fr-CH" altLang="de-DE" sz="2100" b="1" dirty="0">
                <a:latin typeface="ITC Officina Sans Book" panose="020B0500000000000000" pitchFamily="34" charset="0"/>
                <a:cs typeface="Times New Roman" panose="02020603050405020304" pitchFamily="18" charset="0"/>
              </a:rPr>
              <a:t>	</a:t>
            </a:r>
          </a:p>
        </p:txBody>
      </p:sp>
      <p:sp>
        <p:nvSpPr>
          <p:cNvPr id="2" name="Rechteck 3">
            <a:extLst>
              <a:ext uri="{FF2B5EF4-FFF2-40B4-BE49-F238E27FC236}">
                <a16:creationId xmlns:a16="http://schemas.microsoft.com/office/drawing/2014/main" id="{3B3C9F28-0DB3-1A84-1189-06BAD0AE559D}"/>
              </a:ext>
            </a:extLst>
          </p:cNvPr>
          <p:cNvSpPr>
            <a:spLocks noChangeArrowheads="1"/>
          </p:cNvSpPr>
          <p:nvPr/>
        </p:nvSpPr>
        <p:spPr bwMode="auto">
          <a:xfrm>
            <a:off x="1547812" y="2795159"/>
            <a:ext cx="6048375" cy="101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marL="0" indent="0" algn="ctr">
              <a:lnSpc>
                <a:spcPct val="90000"/>
              </a:lnSpc>
              <a:spcAft>
                <a:spcPts val="450"/>
              </a:spcAft>
              <a:buSzPct val="55000"/>
              <a:buNone/>
            </a:pPr>
            <a:r>
              <a:rPr lang="fr-CH" altLang="de-DE" b="1" dirty="0">
                <a:solidFill>
                  <a:schemeClr val="tx2"/>
                </a:solidFill>
                <a:latin typeface="ITC Officina Sans Book" panose="020B0500000000000000" pitchFamily="34" charset="0"/>
                <a:ea typeface="+mj-ea"/>
                <a:cs typeface="Times New Roman" panose="02020603050405020304" pitchFamily="18" charset="0"/>
              </a:rPr>
              <a:t>Présentation</a:t>
            </a:r>
            <a:r>
              <a:rPr lang="fr-CH" altLang="de-DE" sz="2400" b="1" dirty="0">
                <a:solidFill>
                  <a:schemeClr val="tx2"/>
                </a:solidFill>
                <a:latin typeface="ITC Officina Sans Book" panose="020B0500000000000000" pitchFamily="34" charset="0"/>
                <a:ea typeface="+mj-ea"/>
                <a:cs typeface="Times New Roman" panose="02020603050405020304" pitchFamily="18" charset="0"/>
              </a:rPr>
              <a:t>, </a:t>
            </a:r>
            <a:r>
              <a:rPr lang="fr-CH" altLang="de-DE" b="1" dirty="0">
                <a:solidFill>
                  <a:schemeClr val="tx2"/>
                </a:solidFill>
                <a:latin typeface="ITC Officina Sans Book" panose="020B0500000000000000" pitchFamily="34" charset="0"/>
                <a:ea typeface="+mj-ea"/>
                <a:cs typeface="Times New Roman" panose="02020603050405020304" pitchFamily="18" charset="0"/>
              </a:rPr>
              <a:t>discussion et</a:t>
            </a:r>
          </a:p>
          <a:p>
            <a:pPr marL="0" indent="0" algn="ctr">
              <a:lnSpc>
                <a:spcPct val="90000"/>
              </a:lnSpc>
              <a:spcAft>
                <a:spcPts val="450"/>
              </a:spcAft>
              <a:buSzPct val="55000"/>
              <a:buNone/>
            </a:pPr>
            <a:r>
              <a:rPr lang="fr-CH" altLang="de-DE" b="1" dirty="0">
                <a:solidFill>
                  <a:schemeClr val="tx2"/>
                </a:solidFill>
                <a:latin typeface="ITC Officina Sans Book" panose="020B0500000000000000" pitchFamily="34" charset="0"/>
                <a:ea typeface="+mj-ea"/>
                <a:cs typeface="Times New Roman" panose="02020603050405020304" pitchFamily="18" charset="0"/>
              </a:rPr>
              <a:t>exercice</a:t>
            </a:r>
          </a:p>
        </p:txBody>
      </p:sp>
    </p:spTree>
    <p:extLst>
      <p:ext uri="{BB962C8B-B14F-4D97-AF65-F5344CB8AC3E}">
        <p14:creationId xmlns:p14="http://schemas.microsoft.com/office/powerpoint/2010/main" val="40038322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extShape 1"/>
          <p:cNvSpPr txBox="1"/>
          <p:nvPr/>
        </p:nvSpPr>
        <p:spPr>
          <a:xfrm>
            <a:off x="685980" y="534240"/>
            <a:ext cx="7772040" cy="884160"/>
          </a:xfrm>
          <a:prstGeom prst="rect">
            <a:avLst/>
          </a:prstGeom>
          <a:noFill/>
          <a:ln w="9525">
            <a:noFill/>
            <a:miter lim="800000"/>
            <a:headEnd/>
            <a:tailEnd/>
          </a:ln>
        </p:spPr>
        <p:txBody>
          <a:bodyPr vert="horz" wrap="square" lIns="144000" tIns="0" rIns="576000" bIns="0" numCol="1" anchor="t" anchorCtr="0" compatLnSpc="1">
            <a:prstTxWarp prst="textNoShape">
              <a:avLst/>
            </a:prstTxWarp>
          </a:bodyPr>
          <a:lstStyle>
            <a:defPPr>
              <a:defRPr lang="de-DE"/>
            </a:defPPr>
            <a:lvl1pPr marL="0" marR="0" lvl="0" indent="0" algn="l" eaLnBrk="0" latinLnBrk="0" hangingPunct="0">
              <a:lnSpc>
                <a:spcPts val="3360"/>
              </a:lnSpc>
              <a:buClrTx/>
              <a:buSzTx/>
              <a:buFontTx/>
              <a:buNone/>
              <a:tabLst/>
              <a:defRPr kumimoji="0" sz="2800" b="0" i="0" u="none" strike="noStrike" cap="none" spc="100" normalizeH="0" baseline="0">
                <a:ln>
                  <a:noFill/>
                </a:ln>
                <a:solidFill>
                  <a:srgbClr val="9BBB59">
                    <a:lumMod val="75000"/>
                  </a:srgbClr>
                </a:solidFill>
                <a:effectLst/>
                <a:uLnTx/>
                <a:uFillTx/>
                <a:latin typeface="Arial" charset="-52"/>
                <a:ea typeface="ヒラギノ角ゴ Pro W3" charset="0"/>
                <a:cs typeface="Geneva" charset="0"/>
              </a:defRPr>
            </a:lvl1pPr>
            <a:lvl2pPr algn="l" eaLnBrk="0" hangingPunct="0">
              <a:defRPr sz="2400">
                <a:solidFill>
                  <a:srgbClr val="8C8E8E"/>
                </a:solidFill>
                <a:latin typeface="Arial" charset="-52"/>
                <a:ea typeface="ヒラギノ角ゴ Pro W3" charset="0"/>
                <a:cs typeface="Geneva" charset="0"/>
              </a:defRPr>
            </a:lvl2pPr>
            <a:lvl3pPr algn="l" eaLnBrk="0" hangingPunct="0">
              <a:defRPr sz="2400">
                <a:solidFill>
                  <a:srgbClr val="8C8E8E"/>
                </a:solidFill>
                <a:latin typeface="Arial" charset="-52"/>
                <a:ea typeface="ヒラギノ角ゴ Pro W3" charset="0"/>
                <a:cs typeface="Geneva" charset="0"/>
              </a:defRPr>
            </a:lvl3pPr>
            <a:lvl4pPr algn="l" eaLnBrk="0" hangingPunct="0">
              <a:defRPr sz="2400">
                <a:solidFill>
                  <a:srgbClr val="8C8E8E"/>
                </a:solidFill>
                <a:latin typeface="Arial" charset="-52"/>
                <a:ea typeface="ヒラギノ角ゴ Pro W3" charset="0"/>
                <a:cs typeface="Geneva" charset="0"/>
              </a:defRPr>
            </a:lvl4pPr>
            <a:lvl5pPr algn="l" eaLnBrk="0" hangingPunct="0">
              <a:defRPr sz="2400">
                <a:solidFill>
                  <a:srgbClr val="8C8E8E"/>
                </a:solidFill>
                <a:latin typeface="Arial" charset="-52"/>
                <a:ea typeface="ヒラギノ角ゴ Pro W3" charset="0"/>
                <a:cs typeface="Geneva" charset="0"/>
              </a:defRPr>
            </a:lvl5pPr>
            <a:lvl6pPr marL="457200" algn="ctr" defTabSz="457200" fontAlgn="base">
              <a:spcBef>
                <a:spcPct val="0"/>
              </a:spcBef>
              <a:spcAft>
                <a:spcPct val="0"/>
              </a:spcAft>
              <a:defRPr sz="4400">
                <a:latin typeface="B Frutiger Bold" pitchFamily="-111" charset="0"/>
                <a:ea typeface="Geneva" pitchFamily="-111" charset="-128"/>
              </a:defRPr>
            </a:lvl6pPr>
            <a:lvl7pPr marL="914400" algn="ctr" defTabSz="457200" fontAlgn="base">
              <a:spcBef>
                <a:spcPct val="0"/>
              </a:spcBef>
              <a:spcAft>
                <a:spcPct val="0"/>
              </a:spcAft>
              <a:defRPr sz="4400">
                <a:latin typeface="B Frutiger Bold" pitchFamily="-111" charset="0"/>
                <a:ea typeface="Geneva" pitchFamily="-111" charset="-128"/>
              </a:defRPr>
            </a:lvl7pPr>
            <a:lvl8pPr marL="1371600" algn="ctr" defTabSz="457200" fontAlgn="base">
              <a:spcBef>
                <a:spcPct val="0"/>
              </a:spcBef>
              <a:spcAft>
                <a:spcPct val="0"/>
              </a:spcAft>
              <a:defRPr sz="4400">
                <a:latin typeface="B Frutiger Bold" pitchFamily="-111" charset="0"/>
                <a:ea typeface="Geneva" pitchFamily="-111" charset="-128"/>
              </a:defRPr>
            </a:lvl8pPr>
            <a:lvl9pPr marL="1828800" algn="ctr" defTabSz="457200" fontAlgn="base">
              <a:spcBef>
                <a:spcPct val="0"/>
              </a:spcBef>
              <a:spcAft>
                <a:spcPct val="0"/>
              </a:spcAft>
              <a:defRPr sz="4400">
                <a:latin typeface="B Frutiger Bold" pitchFamily="-111" charset="0"/>
                <a:ea typeface="Geneva" pitchFamily="-111" charset="-128"/>
              </a:defRPr>
            </a:lvl9pPr>
          </a:lstStyle>
          <a:p>
            <a:pPr marL="0" marR="0" lvl="0" indent="0" algn="ctr" defTabSz="457200" rtl="0" eaLnBrk="0" fontAlgn="base" latinLnBrk="0" hangingPunct="0">
              <a:lnSpc>
                <a:spcPts val="3360"/>
              </a:lnSpc>
              <a:spcBef>
                <a:spcPct val="0"/>
              </a:spcBef>
              <a:spcAft>
                <a:spcPct val="0"/>
              </a:spcAft>
              <a:buClrTx/>
              <a:buSzTx/>
              <a:buFontTx/>
              <a:buNone/>
              <a:tabLst/>
              <a:defRPr/>
            </a:pPr>
            <a:r>
              <a:rPr kumimoji="0" lang="fr-FR" sz="2800" b="0" i="0" u="none" strike="noStrike" kern="1200" cap="none" spc="100" normalizeH="0" baseline="0" dirty="0">
                <a:ln>
                  <a:noFill/>
                </a:ln>
                <a:solidFill>
                  <a:srgbClr val="9BBB59">
                    <a:lumMod val="75000"/>
                  </a:srgbClr>
                </a:solidFill>
                <a:effectLst/>
                <a:uLnTx/>
                <a:uFillTx/>
                <a:latin typeface="Arial" charset="-52"/>
                <a:ea typeface="ヒラギノ角ゴ Pro W3" charset="0"/>
              </a:rPr>
              <a:t>Documents de base pour créer le programme environnemental</a:t>
            </a:r>
          </a:p>
        </p:txBody>
      </p:sp>
      <p:sp>
        <p:nvSpPr>
          <p:cNvPr id="178" name="TextShape 2"/>
          <p:cNvSpPr txBox="1"/>
          <p:nvPr/>
        </p:nvSpPr>
        <p:spPr>
          <a:xfrm>
            <a:off x="651960" y="1685520"/>
            <a:ext cx="8229240" cy="4320000"/>
          </a:xfrm>
          <a:prstGeom prst="rect">
            <a:avLst/>
          </a:prstGeom>
          <a:noFill/>
          <a:ln>
            <a:noFill/>
          </a:ln>
        </p:spPr>
        <p:txBody>
          <a:bodyPr lIns="0" tIns="0" rIns="0" bIns="0">
            <a:normAutofit fontScale="88500" lnSpcReduction="10000"/>
          </a:bodyPr>
          <a:lstStyle/>
          <a:p>
            <a:pPr marL="432000" marR="0" lvl="0" indent="-324000" algn="l" defTabSz="457200" rtl="0" eaLnBrk="1" fontAlgn="base" latinLnBrk="0" hangingPunct="1">
              <a:lnSpc>
                <a:spcPct val="100000"/>
              </a:lnSpc>
              <a:spcBef>
                <a:spcPts val="1417"/>
              </a:spcBef>
              <a:spcAft>
                <a:spcPct val="0"/>
              </a:spcAft>
              <a:buClr>
                <a:srgbClr val="000000"/>
              </a:buClr>
              <a:buSzPct val="45000"/>
              <a:buFont typeface="Wingdings" charset="2"/>
              <a:buChar char=""/>
              <a:tabLst/>
              <a:defRPr/>
            </a:pPr>
            <a:r>
              <a:rPr kumimoji="0" lang="fr-FR" sz="2800" b="1" i="0" u="none" strike="noStrike" kern="1200" cap="none" spc="49" normalizeH="0" baseline="0" noProof="0" dirty="0">
                <a:ln>
                  <a:noFill/>
                </a:ln>
                <a:solidFill>
                  <a:srgbClr val="000000"/>
                </a:solidFill>
                <a:effectLst/>
                <a:uLnTx/>
                <a:uFillTx/>
                <a:latin typeface="Arial"/>
                <a:ea typeface="MS PGothic" pitchFamily="34" charset="-128"/>
                <a:cs typeface="+mn-cs"/>
              </a:rPr>
              <a:t>Lignes directrices pour la Création</a:t>
            </a:r>
          </a:p>
          <a:p>
            <a:pPr marL="432000" indent="-324000" defTabSz="457200" fontAlgn="base">
              <a:spcBef>
                <a:spcPts val="1417"/>
              </a:spcBef>
              <a:spcAft>
                <a:spcPct val="0"/>
              </a:spcAft>
              <a:buClr>
                <a:srgbClr val="000000"/>
              </a:buClr>
              <a:buSzPct val="45000"/>
              <a:buFont typeface="Wingdings" charset="2"/>
              <a:buChar char=""/>
              <a:defRPr/>
            </a:pPr>
            <a:r>
              <a:rPr lang="fr-CH" sz="2800" b="1" spc="49" dirty="0">
                <a:solidFill>
                  <a:srgbClr val="000000"/>
                </a:solidFill>
                <a:latin typeface="Arial"/>
                <a:ea typeface="MS PGothic" pitchFamily="34" charset="-128"/>
              </a:rPr>
              <a:t>Évaluation (analyse de portefeuille):</a:t>
            </a:r>
          </a:p>
          <a:p>
            <a:pPr marL="889200" lvl="1" indent="-324000" defTabSz="457200" fontAlgn="base">
              <a:spcBef>
                <a:spcPts val="200"/>
              </a:spcBef>
              <a:spcAft>
                <a:spcPct val="0"/>
              </a:spcAft>
              <a:buClr>
                <a:srgbClr val="000000"/>
              </a:buClr>
              <a:buSzPct val="45000"/>
              <a:buFont typeface="Wingdings" charset="2"/>
              <a:buChar char=""/>
              <a:defRPr/>
            </a:pPr>
            <a:r>
              <a:rPr kumimoji="0" lang="fr-CH" sz="2500" i="0" u="none" strike="noStrike" kern="1200" cap="none" spc="49" normalizeH="0" noProof="0" dirty="0">
                <a:ln>
                  <a:noFill/>
                </a:ln>
                <a:solidFill>
                  <a:srgbClr val="000000"/>
                </a:solidFill>
                <a:effectLst/>
                <a:uLnTx/>
                <a:uFillTx/>
                <a:latin typeface="Arial"/>
                <a:ea typeface="MS PGothic" pitchFamily="34" charset="-128"/>
                <a:cs typeface="+mn-cs"/>
              </a:rPr>
              <a:t>Sondage auprès des collaborateurs</a:t>
            </a:r>
          </a:p>
          <a:p>
            <a:pPr marL="889200" lvl="1" indent="-324000" defTabSz="457200" fontAlgn="base">
              <a:spcBef>
                <a:spcPts val="200"/>
              </a:spcBef>
              <a:spcAft>
                <a:spcPct val="0"/>
              </a:spcAft>
              <a:buClr>
                <a:srgbClr val="000000"/>
              </a:buClr>
              <a:buSzPct val="45000"/>
              <a:buFont typeface="Wingdings" charset="2"/>
              <a:buChar char=""/>
              <a:defRPr/>
            </a:pPr>
            <a:r>
              <a:rPr kumimoji="0" lang="fr-CH" sz="2500" i="0" u="none" strike="noStrike" kern="1200" cap="none" spc="49" normalizeH="0" noProof="0" dirty="0">
                <a:ln>
                  <a:noFill/>
                </a:ln>
                <a:solidFill>
                  <a:srgbClr val="000000"/>
                </a:solidFill>
                <a:effectLst/>
                <a:uLnTx/>
                <a:uFillTx/>
                <a:latin typeface="Arial"/>
                <a:ea typeface="MS PGothic" pitchFamily="34" charset="-128"/>
                <a:cs typeface="+mn-cs"/>
              </a:rPr>
              <a:t>Procès-verbaux d'inspection, éventuellement autres procès-verbaux</a:t>
            </a:r>
          </a:p>
          <a:p>
            <a:pPr marL="889200" lvl="1" indent="-324000" defTabSz="457200" fontAlgn="base">
              <a:spcBef>
                <a:spcPts val="200"/>
              </a:spcBef>
              <a:spcAft>
                <a:spcPct val="0"/>
              </a:spcAft>
              <a:buClr>
                <a:srgbClr val="000000"/>
              </a:buClr>
              <a:buSzPct val="45000"/>
              <a:buFont typeface="Wingdings" charset="2"/>
              <a:buChar char=""/>
              <a:defRPr/>
            </a:pPr>
            <a:r>
              <a:rPr kumimoji="0" lang="fr-CH" sz="2500" i="0" u="none" strike="noStrike" kern="1200" cap="none" spc="49" normalizeH="0" noProof="0" dirty="0">
                <a:ln>
                  <a:noFill/>
                </a:ln>
                <a:solidFill>
                  <a:srgbClr val="000000"/>
                </a:solidFill>
                <a:effectLst/>
                <a:uLnTx/>
                <a:uFillTx/>
                <a:latin typeface="Arial"/>
                <a:ea typeface="MS PGothic" pitchFamily="34" charset="-128"/>
                <a:cs typeface="+mn-cs"/>
              </a:rPr>
              <a:t>Boîte à idées de l’équipe Environnement</a:t>
            </a:r>
          </a:p>
          <a:p>
            <a:pPr marL="889200" lvl="1" indent="-324000" defTabSz="457200" fontAlgn="base">
              <a:spcBef>
                <a:spcPts val="200"/>
              </a:spcBef>
              <a:spcAft>
                <a:spcPct val="0"/>
              </a:spcAft>
              <a:buClr>
                <a:srgbClr val="000000"/>
              </a:buClr>
              <a:buSzPct val="45000"/>
              <a:buFont typeface="Wingdings" charset="2"/>
              <a:buChar char=""/>
              <a:defRPr/>
            </a:pPr>
            <a:r>
              <a:rPr kumimoji="0" lang="fr-CH" sz="2500" i="0" u="none" strike="noStrike" kern="1200" cap="none" spc="49" normalizeH="0" noProof="0" dirty="0">
                <a:ln>
                  <a:noFill/>
                </a:ln>
                <a:solidFill>
                  <a:srgbClr val="000000"/>
                </a:solidFill>
                <a:effectLst/>
                <a:uLnTx/>
                <a:uFillTx/>
                <a:latin typeface="Arial"/>
                <a:ea typeface="MS PGothic" pitchFamily="34" charset="-128"/>
                <a:cs typeface="+mn-cs"/>
              </a:rPr>
              <a:t>Contrôle de conformité légale par canton (doc. 7F)</a:t>
            </a:r>
          </a:p>
          <a:p>
            <a:pPr marL="889200" lvl="1" indent="-324000" defTabSz="457200" fontAlgn="base">
              <a:spcBef>
                <a:spcPts val="200"/>
              </a:spcBef>
              <a:spcAft>
                <a:spcPct val="0"/>
              </a:spcAft>
              <a:buClr>
                <a:srgbClr val="000000"/>
              </a:buClr>
              <a:buSzPct val="45000"/>
              <a:buFont typeface="Wingdings" charset="2"/>
              <a:buChar char=""/>
              <a:defRPr/>
            </a:pPr>
            <a:r>
              <a:rPr kumimoji="0" lang="fr-CH" sz="2500" i="0" u="none" strike="noStrike" kern="1200" cap="none" spc="49" normalizeH="0" noProof="0" dirty="0">
                <a:ln>
                  <a:noFill/>
                </a:ln>
                <a:solidFill>
                  <a:srgbClr val="000000"/>
                </a:solidFill>
                <a:effectLst/>
                <a:uLnTx/>
                <a:uFillTx/>
                <a:latin typeface="Arial"/>
                <a:ea typeface="MS PGothic" pitchFamily="34" charset="-128"/>
                <a:cs typeface="+mn-cs"/>
              </a:rPr>
              <a:t>Éventuellement</a:t>
            </a:r>
            <a:r>
              <a:rPr lang="fr-CH" sz="2500" spc="49" dirty="0">
                <a:solidFill>
                  <a:srgbClr val="000000"/>
                </a:solidFill>
                <a:latin typeface="Arial"/>
                <a:ea typeface="MS PGothic" pitchFamily="34" charset="-128"/>
              </a:rPr>
              <a:t> d'autres informations comme la communication, l'organisation (organigramme)</a:t>
            </a:r>
          </a:p>
          <a:p>
            <a:pPr marL="432000" marR="0" lvl="0" indent="-324000" algn="l" defTabSz="457200" rtl="0" eaLnBrk="1" fontAlgn="base" latinLnBrk="0" hangingPunct="1">
              <a:lnSpc>
                <a:spcPct val="100000"/>
              </a:lnSpc>
              <a:spcBef>
                <a:spcPts val="1417"/>
              </a:spcBef>
              <a:spcAft>
                <a:spcPct val="0"/>
              </a:spcAft>
              <a:buClr>
                <a:srgbClr val="000000"/>
              </a:buClr>
              <a:buSzPct val="45000"/>
              <a:buFont typeface="Wingdings" charset="2"/>
              <a:buChar char=""/>
              <a:tabLst/>
              <a:defRPr/>
            </a:pPr>
            <a:r>
              <a:rPr kumimoji="0" lang="fr-CH" sz="2800" b="1" i="0" u="none" strike="noStrike" kern="1200" cap="none" spc="49" normalizeH="0" baseline="0" noProof="0" dirty="0">
                <a:ln>
                  <a:noFill/>
                </a:ln>
                <a:solidFill>
                  <a:srgbClr val="000000"/>
                </a:solidFill>
                <a:effectLst/>
                <a:uLnTx/>
                <a:uFillTx/>
                <a:latin typeface="Arial"/>
                <a:ea typeface="MS PGothic" pitchFamily="34" charset="-128"/>
                <a:cs typeface="+mn-cs"/>
              </a:rPr>
              <a:t>Contrôle de conformité légale (de votre canton)</a:t>
            </a:r>
          </a:p>
          <a:p>
            <a:pPr marL="432000" marR="0" lvl="0" indent="-324000" algn="l" defTabSz="457200" rtl="0" eaLnBrk="1" fontAlgn="base" latinLnBrk="0" hangingPunct="1">
              <a:lnSpc>
                <a:spcPct val="100000"/>
              </a:lnSpc>
              <a:spcBef>
                <a:spcPts val="1417"/>
              </a:spcBef>
              <a:spcAft>
                <a:spcPct val="0"/>
              </a:spcAft>
              <a:buClr>
                <a:srgbClr val="000000"/>
              </a:buClr>
              <a:buSzPct val="45000"/>
              <a:buFont typeface="Wingdings" charset="2"/>
              <a:buChar char=""/>
              <a:tabLst/>
              <a:defRPr/>
            </a:pPr>
            <a:r>
              <a:rPr kumimoji="0" lang="fr-CH" sz="2800" b="1" i="0" u="none" strike="noStrike" kern="1200" cap="none" spc="49" normalizeH="0" baseline="0" noProof="0" dirty="0">
                <a:ln>
                  <a:noFill/>
                </a:ln>
                <a:solidFill>
                  <a:srgbClr val="000000"/>
                </a:solidFill>
                <a:effectLst/>
                <a:uLnTx/>
                <a:uFillTx/>
                <a:latin typeface="Arial"/>
                <a:ea typeface="MS PGothic" pitchFamily="34" charset="-128"/>
                <a:cs typeface="+mn-cs"/>
              </a:rPr>
              <a:t>Sécurité au travail</a:t>
            </a:r>
          </a:p>
        </p:txBody>
      </p:sp>
      <p:pic>
        <p:nvPicPr>
          <p:cNvPr id="179" name="Grafik 178"/>
          <p:cNvPicPr/>
          <p:nvPr/>
        </p:nvPicPr>
        <p:blipFill>
          <a:blip r:embed="rId2"/>
          <a:stretch/>
        </p:blipFill>
        <p:spPr>
          <a:xfrm>
            <a:off x="7466400" y="713160"/>
            <a:ext cx="1677600" cy="1677600"/>
          </a:xfrm>
          <a:prstGeom prst="rect">
            <a:avLst/>
          </a:prstGeom>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feld 2">
            <a:extLst>
              <a:ext uri="{FF2B5EF4-FFF2-40B4-BE49-F238E27FC236}">
                <a16:creationId xmlns:a16="http://schemas.microsoft.com/office/drawing/2014/main" id="{100C6760-465A-44F7-B361-71356C093A16}"/>
              </a:ext>
            </a:extLst>
          </p:cNvPr>
          <p:cNvSpPr txBox="1">
            <a:spLocks noChangeArrowheads="1"/>
          </p:cNvSpPr>
          <p:nvPr/>
        </p:nvSpPr>
        <p:spPr bwMode="auto">
          <a:xfrm>
            <a:off x="6659563" y="260350"/>
            <a:ext cx="20161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graphicFrame>
        <p:nvGraphicFramePr>
          <p:cNvPr id="23556" name="Objekt 3">
            <a:extLst>
              <a:ext uri="{FF2B5EF4-FFF2-40B4-BE49-F238E27FC236}">
                <a16:creationId xmlns:a16="http://schemas.microsoft.com/office/drawing/2014/main" id="{FC88D5AE-BE15-4333-964E-EC839BCD8E78}"/>
              </a:ext>
            </a:extLst>
          </p:cNvPr>
          <p:cNvGraphicFramePr>
            <a:graphicFrameLocks noChangeAspect="1"/>
          </p:cNvGraphicFramePr>
          <p:nvPr/>
        </p:nvGraphicFramePr>
        <p:xfrm>
          <a:off x="65088" y="1068193"/>
          <a:ext cx="8970962" cy="5689600"/>
        </p:xfrm>
        <a:graphic>
          <a:graphicData uri="http://schemas.openxmlformats.org/presentationml/2006/ole">
            <mc:AlternateContent xmlns:mc="http://schemas.openxmlformats.org/markup-compatibility/2006">
              <mc:Choice xmlns:v="urn:schemas-microsoft-com:vml" Requires="v">
                <p:oleObj name="Dokument" r:id="rId2" imgW="9987904" imgH="6334173" progId="Word.Document.12">
                  <p:embed/>
                </p:oleObj>
              </mc:Choice>
              <mc:Fallback>
                <p:oleObj name="Dokument" r:id="rId2" imgW="9987904" imgH="6334173" progId="Word.Document.12">
                  <p:embed/>
                  <p:pic>
                    <p:nvPicPr>
                      <p:cNvPr id="23556" name="Objekt 3">
                        <a:extLst>
                          <a:ext uri="{FF2B5EF4-FFF2-40B4-BE49-F238E27FC236}">
                            <a16:creationId xmlns:a16="http://schemas.microsoft.com/office/drawing/2014/main" id="{FC88D5AE-BE15-4333-964E-EC839BCD8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 y="1068193"/>
                        <a:ext cx="8970962"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feld 1">
            <a:extLst>
              <a:ext uri="{FF2B5EF4-FFF2-40B4-BE49-F238E27FC236}">
                <a16:creationId xmlns:a16="http://schemas.microsoft.com/office/drawing/2014/main" id="{14A10976-A20E-C346-B9D6-F7DB23188F15}"/>
              </a:ext>
            </a:extLst>
          </p:cNvPr>
          <p:cNvSpPr txBox="1">
            <a:spLocks noChangeArrowheads="1"/>
          </p:cNvSpPr>
          <p:nvPr/>
        </p:nvSpPr>
        <p:spPr bwMode="auto">
          <a:xfrm>
            <a:off x="1212292" y="344572"/>
            <a:ext cx="6948829" cy="461665"/>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107" charset="0"/>
                <a:ea typeface="ＭＳ Ｐゴシック" pitchFamily="34" charset="-128"/>
              </a:defRPr>
            </a:lvl1pPr>
            <a:lvl2pPr marL="742950" indent="-285750">
              <a:spcBef>
                <a:spcPct val="20000"/>
              </a:spcBef>
              <a:buChar char="–"/>
              <a:defRPr sz="2800">
                <a:solidFill>
                  <a:schemeClr val="tx1"/>
                </a:solidFill>
                <a:latin typeface="Times" pitchFamily="-107" charset="0"/>
                <a:ea typeface="ＭＳ Ｐゴシック" pitchFamily="34" charset="-128"/>
              </a:defRPr>
            </a:lvl2pPr>
            <a:lvl3pPr marL="1143000" indent="-228600">
              <a:spcBef>
                <a:spcPct val="20000"/>
              </a:spcBef>
              <a:buChar char="•"/>
              <a:defRPr sz="2400">
                <a:solidFill>
                  <a:schemeClr val="tx1"/>
                </a:solidFill>
                <a:latin typeface="Times" pitchFamily="-107" charset="0"/>
                <a:ea typeface="ＭＳ Ｐゴシック" pitchFamily="34" charset="-128"/>
              </a:defRPr>
            </a:lvl3pPr>
            <a:lvl4pPr marL="1600200" indent="-228600">
              <a:spcBef>
                <a:spcPct val="20000"/>
              </a:spcBef>
              <a:buChar char="–"/>
              <a:defRPr sz="2000">
                <a:solidFill>
                  <a:schemeClr val="tx1"/>
                </a:solidFill>
                <a:latin typeface="Times" pitchFamily="-107" charset="0"/>
                <a:ea typeface="ＭＳ Ｐゴシック" pitchFamily="34" charset="-128"/>
              </a:defRPr>
            </a:lvl4pPr>
            <a:lvl5pPr marL="2057400" indent="-228600">
              <a:spcBef>
                <a:spcPct val="20000"/>
              </a:spcBef>
              <a:buChar char="»"/>
              <a:defRPr sz="2000">
                <a:solidFill>
                  <a:schemeClr val="tx1"/>
                </a:solidFill>
                <a:latin typeface="Times" pitchFamily="-107"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H" altLang="de-DE" sz="2400" b="0" i="0" u="none" strike="noStrike" kern="0" cap="none" spc="100" normalizeH="0" baseline="0" dirty="0">
                <a:ln>
                  <a:noFill/>
                </a:ln>
                <a:solidFill>
                  <a:srgbClr val="9BBB59">
                    <a:lumMod val="75000"/>
                  </a:srgbClr>
                </a:solidFill>
                <a:effectLst/>
                <a:uLnTx/>
                <a:uFillTx/>
                <a:latin typeface="Arial" charset="-52"/>
                <a:ea typeface="ヒラギノ角ゴ Pro W3" charset="0"/>
                <a:cs typeface="+mn-cs"/>
              </a:rPr>
              <a:t>Un exemple de programme environnemental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177800" y="336550"/>
            <a:ext cx="8727440" cy="631013"/>
          </a:xfrm>
        </p:spPr>
        <p:txBody>
          <a:bodyPr/>
          <a:lstStyle/>
          <a:p>
            <a:pPr algn="ctr" eaLnBrk="1" hangingPunct="1">
              <a:defRPr/>
            </a:pPr>
            <a:r>
              <a:rPr lang="fr-CH" sz="2400" spc="75" dirty="0">
                <a:solidFill>
                  <a:srgbClr val="77933C"/>
                </a:solidFill>
                <a:latin typeface="Arial" charset="-52"/>
              </a:rPr>
              <a:t>Modèle </a:t>
            </a:r>
            <a:r>
              <a:rPr kumimoji="0" lang="de-DE" altLang="de-DE" sz="2400" b="0" i="0" u="none" strike="noStrike" kern="0" cap="none" spc="100" normalizeH="0" baseline="0" noProof="0" dirty="0">
                <a:ln>
                  <a:noFill/>
                </a:ln>
                <a:solidFill>
                  <a:srgbClr val="9BBB59">
                    <a:lumMod val="75000"/>
                  </a:srgbClr>
                </a:solidFill>
                <a:effectLst/>
                <a:uLnTx/>
                <a:uFillTx/>
                <a:latin typeface="Arial" charset="-52"/>
                <a:ea typeface="ヒラギノ角ゴ Pro W3" charset="0"/>
                <a:cs typeface="+mn-cs"/>
              </a:rPr>
              <a:t>de </a:t>
            </a:r>
            <a:r>
              <a:rPr kumimoji="0" lang="fr-CH" altLang="de-DE" sz="2400" b="0" i="0" u="none" strike="noStrike" kern="0" cap="none" spc="100" normalizeH="0" baseline="0" dirty="0">
                <a:ln>
                  <a:noFill/>
                </a:ln>
                <a:solidFill>
                  <a:srgbClr val="9BBB59">
                    <a:lumMod val="75000"/>
                  </a:srgbClr>
                </a:solidFill>
                <a:effectLst/>
                <a:uLnTx/>
                <a:uFillTx/>
                <a:latin typeface="Arial" charset="-52"/>
                <a:ea typeface="ヒラギノ角ゴ Pro W3" charset="0"/>
                <a:cs typeface="+mn-cs"/>
              </a:rPr>
              <a:t>programme environnemental</a:t>
            </a:r>
            <a:endParaRPr lang="fr-CH" sz="24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58</a:t>
            </a:fld>
            <a:endParaRPr lang="de-DE"/>
          </a:p>
        </p:txBody>
      </p:sp>
      <p:pic>
        <p:nvPicPr>
          <p:cNvPr id="6" name="Grafik 5">
            <a:extLst>
              <a:ext uri="{FF2B5EF4-FFF2-40B4-BE49-F238E27FC236}">
                <a16:creationId xmlns:a16="http://schemas.microsoft.com/office/drawing/2014/main" id="{7C9B4025-F2F7-7F08-0E3B-0B52B5BD2A69}"/>
              </a:ext>
            </a:extLst>
          </p:cNvPr>
          <p:cNvPicPr>
            <a:picLocks noChangeAspect="1"/>
          </p:cNvPicPr>
          <p:nvPr/>
        </p:nvPicPr>
        <p:blipFill>
          <a:blip r:embed="rId3"/>
          <a:stretch>
            <a:fillRect/>
          </a:stretch>
        </p:blipFill>
        <p:spPr>
          <a:xfrm>
            <a:off x="2933558" y="859958"/>
            <a:ext cx="3276884" cy="1524132"/>
          </a:xfrm>
          <a:prstGeom prst="rect">
            <a:avLst/>
          </a:prstGeom>
        </p:spPr>
      </p:pic>
      <p:pic>
        <p:nvPicPr>
          <p:cNvPr id="4" name="Image 3">
            <a:extLst>
              <a:ext uri="{FF2B5EF4-FFF2-40B4-BE49-F238E27FC236}">
                <a16:creationId xmlns:a16="http://schemas.microsoft.com/office/drawing/2014/main" id="{9FCD19D9-4756-5AB3-31A8-C67A7E3ED208}"/>
              </a:ext>
            </a:extLst>
          </p:cNvPr>
          <p:cNvPicPr>
            <a:picLocks noChangeAspect="1"/>
          </p:cNvPicPr>
          <p:nvPr/>
        </p:nvPicPr>
        <p:blipFill>
          <a:blip r:embed="rId4"/>
          <a:stretch>
            <a:fillRect/>
          </a:stretch>
        </p:blipFill>
        <p:spPr>
          <a:xfrm>
            <a:off x="53110" y="2552438"/>
            <a:ext cx="9144000" cy="3842946"/>
          </a:xfrm>
          <a:prstGeom prst="rect">
            <a:avLst/>
          </a:prstGeom>
        </p:spPr>
      </p:pic>
    </p:spTree>
    <p:extLst>
      <p:ext uri="{BB962C8B-B14F-4D97-AF65-F5344CB8AC3E}">
        <p14:creationId xmlns:p14="http://schemas.microsoft.com/office/powerpoint/2010/main" val="1511732206"/>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5ED7F3A-C934-C34B-DAC7-66111F4D71F8}"/>
              </a:ext>
            </a:extLst>
          </p:cNvPr>
          <p:cNvPicPr>
            <a:picLocks noChangeAspect="1"/>
          </p:cNvPicPr>
          <p:nvPr/>
        </p:nvPicPr>
        <p:blipFill>
          <a:blip r:embed="rId3"/>
          <a:stretch>
            <a:fillRect/>
          </a:stretch>
        </p:blipFill>
        <p:spPr>
          <a:xfrm>
            <a:off x="4637818" y="5411253"/>
            <a:ext cx="4256139" cy="1238357"/>
          </a:xfrm>
          <a:prstGeom prst="rect">
            <a:avLst/>
          </a:prstGeom>
        </p:spPr>
      </p:pic>
      <p:pic>
        <p:nvPicPr>
          <p:cNvPr id="3" name="Grafik 2">
            <a:extLst>
              <a:ext uri="{FF2B5EF4-FFF2-40B4-BE49-F238E27FC236}">
                <a16:creationId xmlns:a16="http://schemas.microsoft.com/office/drawing/2014/main" id="{3DAA0FF1-70B0-CD23-96AA-FD73F50BA547}"/>
              </a:ext>
            </a:extLst>
          </p:cNvPr>
          <p:cNvPicPr>
            <a:picLocks noChangeAspect="1"/>
          </p:cNvPicPr>
          <p:nvPr/>
        </p:nvPicPr>
        <p:blipFill>
          <a:blip r:embed="rId4"/>
          <a:stretch>
            <a:fillRect/>
          </a:stretch>
        </p:blipFill>
        <p:spPr>
          <a:xfrm>
            <a:off x="-77973" y="236577"/>
            <a:ext cx="9144000" cy="4888414"/>
          </a:xfrm>
          <a:prstGeom prst="rect">
            <a:avLst/>
          </a:prstGeom>
        </p:spPr>
      </p:pic>
      <p:sp>
        <p:nvSpPr>
          <p:cNvPr id="21506" name="Textfeld 2"/>
          <p:cNvSpPr txBox="1">
            <a:spLocks noChangeArrowheads="1"/>
          </p:cNvSpPr>
          <p:nvPr/>
        </p:nvSpPr>
        <p:spPr bwMode="auto">
          <a:xfrm>
            <a:off x="6659563" y="260350"/>
            <a:ext cx="20161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107" charset="0"/>
                <a:ea typeface="ＭＳ Ｐゴシック" pitchFamily="34" charset="-128"/>
              </a:defRPr>
            </a:lvl1pPr>
            <a:lvl2pPr marL="742950" indent="-285750">
              <a:spcBef>
                <a:spcPct val="20000"/>
              </a:spcBef>
              <a:buChar char="–"/>
              <a:defRPr sz="2800">
                <a:solidFill>
                  <a:schemeClr val="tx1"/>
                </a:solidFill>
                <a:latin typeface="Times" pitchFamily="-107" charset="0"/>
                <a:ea typeface="ＭＳ Ｐゴシック" pitchFamily="34" charset="-128"/>
              </a:defRPr>
            </a:lvl2pPr>
            <a:lvl3pPr marL="1143000" indent="-228600">
              <a:spcBef>
                <a:spcPct val="20000"/>
              </a:spcBef>
              <a:buChar char="•"/>
              <a:defRPr sz="2400">
                <a:solidFill>
                  <a:schemeClr val="tx1"/>
                </a:solidFill>
                <a:latin typeface="Times" pitchFamily="-107" charset="0"/>
                <a:ea typeface="ＭＳ Ｐゴシック" pitchFamily="34" charset="-128"/>
              </a:defRPr>
            </a:lvl3pPr>
            <a:lvl4pPr marL="1600200" indent="-228600">
              <a:spcBef>
                <a:spcPct val="20000"/>
              </a:spcBef>
              <a:buChar char="–"/>
              <a:defRPr sz="2000">
                <a:solidFill>
                  <a:schemeClr val="tx1"/>
                </a:solidFill>
                <a:latin typeface="Times" pitchFamily="-107" charset="0"/>
                <a:ea typeface="ＭＳ Ｐゴシック" pitchFamily="34" charset="-128"/>
              </a:defRPr>
            </a:lvl4pPr>
            <a:lvl5pPr marL="2057400" indent="-228600">
              <a:spcBef>
                <a:spcPct val="20000"/>
              </a:spcBef>
              <a:buChar char="»"/>
              <a:defRPr sz="2000">
                <a:solidFill>
                  <a:schemeClr val="tx1"/>
                </a:solidFill>
                <a:latin typeface="Times" pitchFamily="-107"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imes" pitchFamily="-107" charset="0"/>
              <a:ea typeface="ＭＳ Ｐゴシック" pitchFamily="34" charset="-128"/>
              <a:cs typeface="+mn-cs"/>
            </a:endParaRPr>
          </a:p>
        </p:txBody>
      </p:sp>
      <p:sp>
        <p:nvSpPr>
          <p:cNvPr id="21507" name="Textfeld 1"/>
          <p:cNvSpPr txBox="1">
            <a:spLocks noChangeArrowheads="1"/>
          </p:cNvSpPr>
          <p:nvPr/>
        </p:nvSpPr>
        <p:spPr bwMode="auto">
          <a:xfrm>
            <a:off x="755650" y="188913"/>
            <a:ext cx="208756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107" charset="0"/>
                <a:ea typeface="ＭＳ Ｐゴシック" pitchFamily="34" charset="-128"/>
              </a:defRPr>
            </a:lvl1pPr>
            <a:lvl2pPr marL="742950" indent="-285750">
              <a:spcBef>
                <a:spcPct val="20000"/>
              </a:spcBef>
              <a:buChar char="–"/>
              <a:defRPr sz="2800">
                <a:solidFill>
                  <a:schemeClr val="tx1"/>
                </a:solidFill>
                <a:latin typeface="Times" pitchFamily="-107" charset="0"/>
                <a:ea typeface="ＭＳ Ｐゴシック" pitchFamily="34" charset="-128"/>
              </a:defRPr>
            </a:lvl2pPr>
            <a:lvl3pPr marL="1143000" indent="-228600">
              <a:spcBef>
                <a:spcPct val="20000"/>
              </a:spcBef>
              <a:buChar char="•"/>
              <a:defRPr sz="2400">
                <a:solidFill>
                  <a:schemeClr val="tx1"/>
                </a:solidFill>
                <a:latin typeface="Times" pitchFamily="-107" charset="0"/>
                <a:ea typeface="ＭＳ Ｐゴシック" pitchFamily="34" charset="-128"/>
              </a:defRPr>
            </a:lvl3pPr>
            <a:lvl4pPr marL="1600200" indent="-228600">
              <a:spcBef>
                <a:spcPct val="20000"/>
              </a:spcBef>
              <a:buChar char="–"/>
              <a:defRPr sz="2000">
                <a:solidFill>
                  <a:schemeClr val="tx1"/>
                </a:solidFill>
                <a:latin typeface="Times" pitchFamily="-107" charset="0"/>
                <a:ea typeface="ＭＳ Ｐゴシック" pitchFamily="34" charset="-128"/>
              </a:defRPr>
            </a:lvl4pPr>
            <a:lvl5pPr marL="2057400" indent="-228600">
              <a:spcBef>
                <a:spcPct val="20000"/>
              </a:spcBef>
              <a:buChar char="»"/>
              <a:defRPr sz="2000">
                <a:solidFill>
                  <a:schemeClr val="tx1"/>
                </a:solidFill>
                <a:latin typeface="Times" pitchFamily="-107"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imes" pitchFamily="-107" charset="0"/>
              <a:ea typeface="ＭＳ Ｐゴシック" pitchFamily="34" charset="-128"/>
              <a:cs typeface="+mn-cs"/>
            </a:endParaRPr>
          </a:p>
        </p:txBody>
      </p:sp>
      <p:sp>
        <p:nvSpPr>
          <p:cNvPr id="8" name="Ellipse 1">
            <a:extLst>
              <a:ext uri="{FF2B5EF4-FFF2-40B4-BE49-F238E27FC236}">
                <a16:creationId xmlns:a16="http://schemas.microsoft.com/office/drawing/2014/main" id="{8639D956-8FB9-914F-AF67-EE142CF58115}"/>
              </a:ext>
            </a:extLst>
          </p:cNvPr>
          <p:cNvSpPr>
            <a:spLocks noChangeArrowheads="1"/>
          </p:cNvSpPr>
          <p:nvPr/>
        </p:nvSpPr>
        <p:spPr bwMode="auto">
          <a:xfrm>
            <a:off x="5814923" y="5411253"/>
            <a:ext cx="1504710" cy="445815"/>
          </a:xfrm>
          <a:prstGeom prst="ellipse">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107" charset="0"/>
                <a:ea typeface="ＭＳ Ｐゴシック" pitchFamily="34" charset="-128"/>
              </a:defRPr>
            </a:lvl1pPr>
            <a:lvl2pPr marL="742950" indent="-285750">
              <a:spcBef>
                <a:spcPct val="20000"/>
              </a:spcBef>
              <a:buChar char="–"/>
              <a:defRPr sz="2800">
                <a:solidFill>
                  <a:schemeClr val="tx1"/>
                </a:solidFill>
                <a:latin typeface="Times" pitchFamily="-107" charset="0"/>
                <a:ea typeface="ＭＳ Ｐゴシック" pitchFamily="34" charset="-128"/>
              </a:defRPr>
            </a:lvl2pPr>
            <a:lvl3pPr marL="1143000" indent="-228600">
              <a:spcBef>
                <a:spcPct val="20000"/>
              </a:spcBef>
              <a:buChar char="•"/>
              <a:defRPr sz="2400">
                <a:solidFill>
                  <a:schemeClr val="tx1"/>
                </a:solidFill>
                <a:latin typeface="Times" pitchFamily="-107" charset="0"/>
                <a:ea typeface="ＭＳ Ｐゴシック" pitchFamily="34" charset="-128"/>
              </a:defRPr>
            </a:lvl3pPr>
            <a:lvl4pPr marL="1600200" indent="-228600">
              <a:spcBef>
                <a:spcPct val="20000"/>
              </a:spcBef>
              <a:buChar char="–"/>
              <a:defRPr sz="2000">
                <a:solidFill>
                  <a:schemeClr val="tx1"/>
                </a:solidFill>
                <a:latin typeface="Times" pitchFamily="-107" charset="0"/>
                <a:ea typeface="ＭＳ Ｐゴシック" pitchFamily="34" charset="-128"/>
              </a:defRPr>
            </a:lvl4pPr>
            <a:lvl5pPr marL="2057400" indent="-228600">
              <a:spcBef>
                <a:spcPct val="20000"/>
              </a:spcBef>
              <a:buChar char="»"/>
              <a:defRPr sz="2000">
                <a:solidFill>
                  <a:schemeClr val="tx1"/>
                </a:solidFill>
                <a:latin typeface="Times" pitchFamily="-107"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imes" pitchFamily="-107" charset="0"/>
              <a:ea typeface="ＭＳ Ｐゴシック" pitchFamily="34" charset="-128"/>
              <a:cs typeface="+mn-cs"/>
            </a:endParaRPr>
          </a:p>
        </p:txBody>
      </p:sp>
      <p:sp>
        <p:nvSpPr>
          <p:cNvPr id="9" name="Ellipse 1">
            <a:extLst>
              <a:ext uri="{FF2B5EF4-FFF2-40B4-BE49-F238E27FC236}">
                <a16:creationId xmlns:a16="http://schemas.microsoft.com/office/drawing/2014/main" id="{4BF71A3C-A3DF-C147-B3C2-D393EAD5DD49}"/>
              </a:ext>
            </a:extLst>
          </p:cNvPr>
          <p:cNvSpPr>
            <a:spLocks noChangeArrowheads="1"/>
          </p:cNvSpPr>
          <p:nvPr/>
        </p:nvSpPr>
        <p:spPr bwMode="auto">
          <a:xfrm>
            <a:off x="1047076" y="3429000"/>
            <a:ext cx="1504710" cy="406437"/>
          </a:xfrm>
          <a:prstGeom prst="ellipse">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107" charset="0"/>
                <a:ea typeface="ＭＳ Ｐゴシック" pitchFamily="34" charset="-128"/>
              </a:defRPr>
            </a:lvl1pPr>
            <a:lvl2pPr marL="742950" indent="-285750">
              <a:spcBef>
                <a:spcPct val="20000"/>
              </a:spcBef>
              <a:buChar char="–"/>
              <a:defRPr sz="2800">
                <a:solidFill>
                  <a:schemeClr val="tx1"/>
                </a:solidFill>
                <a:latin typeface="Times" pitchFamily="-107" charset="0"/>
                <a:ea typeface="ＭＳ Ｐゴシック" pitchFamily="34" charset="-128"/>
              </a:defRPr>
            </a:lvl2pPr>
            <a:lvl3pPr marL="1143000" indent="-228600">
              <a:spcBef>
                <a:spcPct val="20000"/>
              </a:spcBef>
              <a:buChar char="•"/>
              <a:defRPr sz="2400">
                <a:solidFill>
                  <a:schemeClr val="tx1"/>
                </a:solidFill>
                <a:latin typeface="Times" pitchFamily="-107" charset="0"/>
                <a:ea typeface="ＭＳ Ｐゴシック" pitchFamily="34" charset="-128"/>
              </a:defRPr>
            </a:lvl3pPr>
            <a:lvl4pPr marL="1600200" indent="-228600">
              <a:spcBef>
                <a:spcPct val="20000"/>
              </a:spcBef>
              <a:buChar char="–"/>
              <a:defRPr sz="2000">
                <a:solidFill>
                  <a:schemeClr val="tx1"/>
                </a:solidFill>
                <a:latin typeface="Times" pitchFamily="-107" charset="0"/>
                <a:ea typeface="ＭＳ Ｐゴシック" pitchFamily="34" charset="-128"/>
              </a:defRPr>
            </a:lvl4pPr>
            <a:lvl5pPr marL="2057400" indent="-228600">
              <a:spcBef>
                <a:spcPct val="20000"/>
              </a:spcBef>
              <a:buChar char="»"/>
              <a:defRPr sz="2000">
                <a:solidFill>
                  <a:schemeClr val="tx1"/>
                </a:solidFill>
                <a:latin typeface="Times" pitchFamily="-107"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imes" pitchFamily="-107" charset="0"/>
              <a:ea typeface="ＭＳ Ｐゴシック" pitchFamily="34" charset="-128"/>
              <a:cs typeface="+mn-cs"/>
            </a:endParaRPr>
          </a:p>
        </p:txBody>
      </p:sp>
      <p:sp>
        <p:nvSpPr>
          <p:cNvPr id="6" name="Textfeld 5">
            <a:extLst>
              <a:ext uri="{FF2B5EF4-FFF2-40B4-BE49-F238E27FC236}">
                <a16:creationId xmlns:a16="http://schemas.microsoft.com/office/drawing/2014/main" id="{513F9276-132F-3A46-BAE0-2BAE12F4A212}"/>
              </a:ext>
            </a:extLst>
          </p:cNvPr>
          <p:cNvSpPr txBox="1"/>
          <p:nvPr/>
        </p:nvSpPr>
        <p:spPr>
          <a:xfrm>
            <a:off x="3108121" y="2311452"/>
            <a:ext cx="4057521" cy="369332"/>
          </a:xfrm>
          <a:prstGeom prst="rect">
            <a:avLst/>
          </a:prstGeom>
          <a:solidFill>
            <a:schemeClr val="accent3">
              <a:lumMod val="40000"/>
              <a:lumOff val="60000"/>
            </a:schemeClr>
          </a:solid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CH" sz="1800" b="0" i="0" u="none" strike="noStrike" kern="1200" cap="none" spc="0" normalizeH="0" baseline="0" dirty="0">
                <a:ln>
                  <a:noFill/>
                </a:ln>
                <a:solidFill>
                  <a:prstClr val="black"/>
                </a:solidFill>
                <a:effectLst/>
                <a:uLnTx/>
                <a:uFillTx/>
                <a:latin typeface="Arial" pitchFamily="34" charset="0"/>
                <a:ea typeface="MS PGothic" pitchFamily="34" charset="-128"/>
                <a:cs typeface="+mn-cs"/>
              </a:rPr>
              <a:t>Fixer au moins 3 objectifs</a:t>
            </a:r>
            <a:r>
              <a:rPr kumimoji="0" lang="fr-CH" sz="1800" b="0" i="0" u="none" strike="noStrike" kern="1200" cap="none" spc="0" normalizeH="0" dirty="0">
                <a:ln>
                  <a:noFill/>
                </a:ln>
                <a:solidFill>
                  <a:prstClr val="black"/>
                </a:solidFill>
                <a:effectLst/>
                <a:uLnTx/>
                <a:uFillTx/>
                <a:latin typeface="Arial" pitchFamily="34" charset="0"/>
                <a:ea typeface="MS PGothic" pitchFamily="34" charset="-128"/>
                <a:cs typeface="+mn-cs"/>
              </a:rPr>
              <a:t> mesurables</a:t>
            </a:r>
            <a:endParaRPr kumimoji="0" lang="fr-CH" sz="1800" b="0" i="0" u="none" strike="noStrike" kern="1200" cap="none" spc="0" normalizeH="0" baseline="0" dirty="0">
              <a:ln>
                <a:noFill/>
              </a:ln>
              <a:solidFill>
                <a:prstClr val="black"/>
              </a:solidFill>
              <a:effectLst/>
              <a:uLnTx/>
              <a:uFillTx/>
              <a:latin typeface="Arial" pitchFamily="34" charset="0"/>
              <a:ea typeface="MS PGothic" pitchFamily="34" charset="-128"/>
              <a:cs typeface="+mn-cs"/>
            </a:endParaRPr>
          </a:p>
        </p:txBody>
      </p:sp>
      <p:pic>
        <p:nvPicPr>
          <p:cNvPr id="11" name="Grafik 10">
            <a:extLst>
              <a:ext uri="{FF2B5EF4-FFF2-40B4-BE49-F238E27FC236}">
                <a16:creationId xmlns:a16="http://schemas.microsoft.com/office/drawing/2014/main" id="{4BC29145-F167-8FFF-2365-4A8D4F635BBC}"/>
              </a:ext>
            </a:extLst>
          </p:cNvPr>
          <p:cNvPicPr>
            <a:picLocks noChangeAspect="1"/>
          </p:cNvPicPr>
          <p:nvPr/>
        </p:nvPicPr>
        <p:blipFill>
          <a:blip r:embed="rId5"/>
          <a:stretch>
            <a:fillRect/>
          </a:stretch>
        </p:blipFill>
        <p:spPr>
          <a:xfrm>
            <a:off x="465013" y="5268367"/>
            <a:ext cx="3734124" cy="1524132"/>
          </a:xfrm>
          <a:prstGeom prst="rect">
            <a:avLst/>
          </a:prstGeom>
        </p:spPr>
      </p:pic>
      <p:sp>
        <p:nvSpPr>
          <p:cNvPr id="12" name="Ellipse 1">
            <a:extLst>
              <a:ext uri="{FF2B5EF4-FFF2-40B4-BE49-F238E27FC236}">
                <a16:creationId xmlns:a16="http://schemas.microsoft.com/office/drawing/2014/main" id="{3ED1667C-AC69-210F-641C-15CC6B150571}"/>
              </a:ext>
            </a:extLst>
          </p:cNvPr>
          <p:cNvSpPr>
            <a:spLocks noChangeArrowheads="1"/>
          </p:cNvSpPr>
          <p:nvPr/>
        </p:nvSpPr>
        <p:spPr bwMode="auto">
          <a:xfrm>
            <a:off x="1671759" y="5237590"/>
            <a:ext cx="1504710" cy="445815"/>
          </a:xfrm>
          <a:prstGeom prst="ellipse">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107" charset="0"/>
                <a:ea typeface="ＭＳ Ｐゴシック" pitchFamily="34" charset="-128"/>
              </a:defRPr>
            </a:lvl1pPr>
            <a:lvl2pPr marL="742950" indent="-285750">
              <a:spcBef>
                <a:spcPct val="20000"/>
              </a:spcBef>
              <a:buChar char="–"/>
              <a:defRPr sz="2800">
                <a:solidFill>
                  <a:schemeClr val="tx1"/>
                </a:solidFill>
                <a:latin typeface="Times" pitchFamily="-107" charset="0"/>
                <a:ea typeface="ＭＳ Ｐゴシック" pitchFamily="34" charset="-128"/>
              </a:defRPr>
            </a:lvl2pPr>
            <a:lvl3pPr marL="1143000" indent="-228600">
              <a:spcBef>
                <a:spcPct val="20000"/>
              </a:spcBef>
              <a:buChar char="•"/>
              <a:defRPr sz="2400">
                <a:solidFill>
                  <a:schemeClr val="tx1"/>
                </a:solidFill>
                <a:latin typeface="Times" pitchFamily="-107" charset="0"/>
                <a:ea typeface="ＭＳ Ｐゴシック" pitchFamily="34" charset="-128"/>
              </a:defRPr>
            </a:lvl3pPr>
            <a:lvl4pPr marL="1600200" indent="-228600">
              <a:spcBef>
                <a:spcPct val="20000"/>
              </a:spcBef>
              <a:buChar char="–"/>
              <a:defRPr sz="2000">
                <a:solidFill>
                  <a:schemeClr val="tx1"/>
                </a:solidFill>
                <a:latin typeface="Times" pitchFamily="-107" charset="0"/>
                <a:ea typeface="ＭＳ Ｐゴシック" pitchFamily="34" charset="-128"/>
              </a:defRPr>
            </a:lvl4pPr>
            <a:lvl5pPr marL="2057400" indent="-228600">
              <a:spcBef>
                <a:spcPct val="20000"/>
              </a:spcBef>
              <a:buChar char="»"/>
              <a:defRPr sz="2000">
                <a:solidFill>
                  <a:schemeClr val="tx1"/>
                </a:solidFill>
                <a:latin typeface="Times" pitchFamily="-107"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imes" pitchFamily="-107" charset="0"/>
              <a:ea typeface="ＭＳ Ｐゴシック" pitchFamily="34" charset="-128"/>
              <a:cs typeface="+mn-cs"/>
            </a:endParaRPr>
          </a:p>
        </p:txBody>
      </p:sp>
      <p:sp>
        <p:nvSpPr>
          <p:cNvPr id="13" name="Ellipse 1">
            <a:extLst>
              <a:ext uri="{FF2B5EF4-FFF2-40B4-BE49-F238E27FC236}">
                <a16:creationId xmlns:a16="http://schemas.microsoft.com/office/drawing/2014/main" id="{A3E4BD37-2593-5DB0-489B-7F99F82688B6}"/>
              </a:ext>
            </a:extLst>
          </p:cNvPr>
          <p:cNvSpPr>
            <a:spLocks noChangeArrowheads="1"/>
          </p:cNvSpPr>
          <p:nvPr/>
        </p:nvSpPr>
        <p:spPr bwMode="auto">
          <a:xfrm>
            <a:off x="1522903" y="6003134"/>
            <a:ext cx="1504710" cy="445815"/>
          </a:xfrm>
          <a:prstGeom prst="ellipse">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107" charset="0"/>
                <a:ea typeface="ＭＳ Ｐゴシック" pitchFamily="34" charset="-128"/>
              </a:defRPr>
            </a:lvl1pPr>
            <a:lvl2pPr marL="742950" indent="-285750">
              <a:spcBef>
                <a:spcPct val="20000"/>
              </a:spcBef>
              <a:buChar char="–"/>
              <a:defRPr sz="2800">
                <a:solidFill>
                  <a:schemeClr val="tx1"/>
                </a:solidFill>
                <a:latin typeface="Times" pitchFamily="-107" charset="0"/>
                <a:ea typeface="ＭＳ Ｐゴシック" pitchFamily="34" charset="-128"/>
              </a:defRPr>
            </a:lvl2pPr>
            <a:lvl3pPr marL="1143000" indent="-228600">
              <a:spcBef>
                <a:spcPct val="20000"/>
              </a:spcBef>
              <a:buChar char="•"/>
              <a:defRPr sz="2400">
                <a:solidFill>
                  <a:schemeClr val="tx1"/>
                </a:solidFill>
                <a:latin typeface="Times" pitchFamily="-107" charset="0"/>
                <a:ea typeface="ＭＳ Ｐゴシック" pitchFamily="34" charset="-128"/>
              </a:defRPr>
            </a:lvl3pPr>
            <a:lvl4pPr marL="1600200" indent="-228600">
              <a:spcBef>
                <a:spcPct val="20000"/>
              </a:spcBef>
              <a:buChar char="–"/>
              <a:defRPr sz="2000">
                <a:solidFill>
                  <a:schemeClr val="tx1"/>
                </a:solidFill>
                <a:latin typeface="Times" pitchFamily="-107" charset="0"/>
                <a:ea typeface="ＭＳ Ｐゴシック" pitchFamily="34" charset="-128"/>
              </a:defRPr>
            </a:lvl4pPr>
            <a:lvl5pPr marL="2057400" indent="-228600">
              <a:spcBef>
                <a:spcPct val="20000"/>
              </a:spcBef>
              <a:buChar char="»"/>
              <a:defRPr sz="2000">
                <a:solidFill>
                  <a:schemeClr val="tx1"/>
                </a:solidFill>
                <a:latin typeface="Times" pitchFamily="-107"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imes" pitchFamily="-107" charset="0"/>
              <a:ea typeface="ＭＳ Ｐゴシック"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CB71563-DA94-AE4D-A948-555E39A37D16}"/>
              </a:ext>
            </a:extLst>
          </p:cNvPr>
          <p:cNvSpPr txBox="1">
            <a:spLocks noChangeArrowheads="1"/>
          </p:cNvSpPr>
          <p:nvPr/>
        </p:nvSpPr>
        <p:spPr>
          <a:xfrm>
            <a:off x="1691680" y="3200400"/>
            <a:ext cx="7748588" cy="457200"/>
          </a:xfrm>
          <a:prstGeom prst="rect">
            <a:avLst/>
          </a:prstGeom>
          <a:noFill/>
        </p:spPr>
        <p:txBody>
          <a:bodyPr/>
          <a:lstStyle>
            <a:lvl1pPr algn="l" rtl="0" eaLnBrk="0" fontAlgn="base" hangingPunct="0">
              <a:spcBef>
                <a:spcPct val="0"/>
              </a:spcBef>
              <a:spcAft>
                <a:spcPct val="0"/>
              </a:spcAft>
              <a:defRPr sz="4000" b="1">
                <a:solidFill>
                  <a:schemeClr val="tx2"/>
                </a:solidFill>
                <a:latin typeface="+mn-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r>
              <a:rPr lang="fr-CH" altLang="de-DE" sz="2400" kern="0" dirty="0">
                <a:latin typeface="ITC Officina Sans Book" panose="020B0500000000000000" pitchFamily="34" charset="0"/>
                <a:cs typeface="Times New Roman" panose="02020603050405020304" pitchFamily="18" charset="0"/>
              </a:rPr>
              <a:t>		</a:t>
            </a:r>
            <a:r>
              <a:rPr lang="fr-CH" altLang="de-DE" sz="2800" kern="0" dirty="0">
                <a:latin typeface="ITC Officina Sans Book" panose="020B0500000000000000" pitchFamily="34" charset="0"/>
                <a:cs typeface="Times New Roman" panose="02020603050405020304" pitchFamily="18" charset="0"/>
              </a:rPr>
              <a:t>Météo intérieure</a:t>
            </a:r>
          </a:p>
        </p:txBody>
      </p:sp>
    </p:spTree>
    <p:extLst>
      <p:ext uri="{BB962C8B-B14F-4D97-AF65-F5344CB8AC3E}">
        <p14:creationId xmlns:p14="http://schemas.microsoft.com/office/powerpoint/2010/main" val="31124845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DF222ED-953B-CE28-311A-AB10CF531FC8}"/>
              </a:ext>
            </a:extLst>
          </p:cNvPr>
          <p:cNvPicPr>
            <a:picLocks noChangeAspect="1"/>
          </p:cNvPicPr>
          <p:nvPr/>
        </p:nvPicPr>
        <p:blipFill>
          <a:blip r:embed="rId3"/>
          <a:stretch>
            <a:fillRect/>
          </a:stretch>
        </p:blipFill>
        <p:spPr>
          <a:xfrm>
            <a:off x="0" y="1546117"/>
            <a:ext cx="9144000" cy="5312438"/>
          </a:xfrm>
          <a:prstGeom prst="rect">
            <a:avLst/>
          </a:prstGeom>
        </p:spPr>
      </p:pic>
      <p:sp>
        <p:nvSpPr>
          <p:cNvPr id="5" name="Textfeld 4">
            <a:extLst>
              <a:ext uri="{FF2B5EF4-FFF2-40B4-BE49-F238E27FC236}">
                <a16:creationId xmlns:a16="http://schemas.microsoft.com/office/drawing/2014/main" id="{A9707A4D-C4AB-0B42-BAC8-42CA5225DF98}"/>
              </a:ext>
            </a:extLst>
          </p:cNvPr>
          <p:cNvSpPr txBox="1"/>
          <p:nvPr/>
        </p:nvSpPr>
        <p:spPr>
          <a:xfrm>
            <a:off x="4155431" y="1060310"/>
            <a:ext cx="4564071" cy="276999"/>
          </a:xfrm>
          <a:prstGeom prst="rect">
            <a:avLst/>
          </a:prstGeom>
          <a:solidFill>
            <a:schemeClr val="bg1">
              <a:lumMod val="95000"/>
            </a:schemeClr>
          </a:solidFill>
          <a:ln>
            <a:solidFill>
              <a:schemeClr val="accent3">
                <a:lumMod val="75000"/>
              </a:schemeClr>
            </a:solidFill>
          </a:ln>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CH" sz="1200" b="0" i="0" u="none" strike="noStrike" kern="1200" cap="none" spc="0" normalizeH="0" baseline="0" dirty="0">
                <a:ln>
                  <a:noFill/>
                </a:ln>
                <a:solidFill>
                  <a:prstClr val="black"/>
                </a:solidFill>
                <a:effectLst/>
                <a:uLnTx/>
                <a:uFillTx/>
                <a:latin typeface="Arial" pitchFamily="34" charset="0"/>
                <a:ea typeface="MS PGothic" pitchFamily="34" charset="-128"/>
                <a:cs typeface="+mn-cs"/>
              </a:rPr>
              <a:t>Les colonnes «Responsable» et «Délai» doivent être complétées</a:t>
            </a:r>
          </a:p>
        </p:txBody>
      </p:sp>
      <p:sp>
        <p:nvSpPr>
          <p:cNvPr id="21506" name="Textfeld 2"/>
          <p:cNvSpPr txBox="1">
            <a:spLocks noChangeArrowheads="1"/>
          </p:cNvSpPr>
          <p:nvPr/>
        </p:nvSpPr>
        <p:spPr bwMode="auto">
          <a:xfrm>
            <a:off x="6703377" y="281132"/>
            <a:ext cx="20161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107" charset="0"/>
                <a:ea typeface="ＭＳ Ｐゴシック" pitchFamily="34" charset="-128"/>
              </a:defRPr>
            </a:lvl1pPr>
            <a:lvl2pPr marL="742950" indent="-285750">
              <a:spcBef>
                <a:spcPct val="20000"/>
              </a:spcBef>
              <a:buChar char="–"/>
              <a:defRPr sz="2800">
                <a:solidFill>
                  <a:schemeClr val="tx1"/>
                </a:solidFill>
                <a:latin typeface="Times" pitchFamily="-107" charset="0"/>
                <a:ea typeface="ＭＳ Ｐゴシック" pitchFamily="34" charset="-128"/>
              </a:defRPr>
            </a:lvl2pPr>
            <a:lvl3pPr marL="1143000" indent="-228600">
              <a:spcBef>
                <a:spcPct val="20000"/>
              </a:spcBef>
              <a:buChar char="•"/>
              <a:defRPr sz="2400">
                <a:solidFill>
                  <a:schemeClr val="tx1"/>
                </a:solidFill>
                <a:latin typeface="Times" pitchFamily="-107" charset="0"/>
                <a:ea typeface="ＭＳ Ｐゴシック" pitchFamily="34" charset="-128"/>
              </a:defRPr>
            </a:lvl3pPr>
            <a:lvl4pPr marL="1600200" indent="-228600">
              <a:spcBef>
                <a:spcPct val="20000"/>
              </a:spcBef>
              <a:buChar char="–"/>
              <a:defRPr sz="2000">
                <a:solidFill>
                  <a:schemeClr val="tx1"/>
                </a:solidFill>
                <a:latin typeface="Times" pitchFamily="-107" charset="0"/>
                <a:ea typeface="ＭＳ Ｐゴシック" pitchFamily="34" charset="-128"/>
              </a:defRPr>
            </a:lvl4pPr>
            <a:lvl5pPr marL="2057400" indent="-228600">
              <a:spcBef>
                <a:spcPct val="20000"/>
              </a:spcBef>
              <a:buChar char="»"/>
              <a:defRPr sz="2000">
                <a:solidFill>
                  <a:schemeClr val="tx1"/>
                </a:solidFill>
                <a:latin typeface="Times" pitchFamily="-107"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imes" pitchFamily="-107" charset="0"/>
              <a:ea typeface="ＭＳ Ｐゴシック" pitchFamily="34" charset="-128"/>
              <a:cs typeface="+mn-cs"/>
            </a:endParaRPr>
          </a:p>
        </p:txBody>
      </p:sp>
      <p:sp>
        <p:nvSpPr>
          <p:cNvPr id="21507" name="Textfeld 1"/>
          <p:cNvSpPr txBox="1">
            <a:spLocks noChangeArrowheads="1"/>
          </p:cNvSpPr>
          <p:nvPr/>
        </p:nvSpPr>
        <p:spPr bwMode="auto">
          <a:xfrm>
            <a:off x="755650" y="188913"/>
            <a:ext cx="208756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107" charset="0"/>
                <a:ea typeface="ＭＳ Ｐゴシック" pitchFamily="34" charset="-128"/>
              </a:defRPr>
            </a:lvl1pPr>
            <a:lvl2pPr marL="742950" indent="-285750">
              <a:spcBef>
                <a:spcPct val="20000"/>
              </a:spcBef>
              <a:buChar char="–"/>
              <a:defRPr sz="2800">
                <a:solidFill>
                  <a:schemeClr val="tx1"/>
                </a:solidFill>
                <a:latin typeface="Times" pitchFamily="-107" charset="0"/>
                <a:ea typeface="ＭＳ Ｐゴシック" pitchFamily="34" charset="-128"/>
              </a:defRPr>
            </a:lvl2pPr>
            <a:lvl3pPr marL="1143000" indent="-228600">
              <a:spcBef>
                <a:spcPct val="20000"/>
              </a:spcBef>
              <a:buChar char="•"/>
              <a:defRPr sz="2400">
                <a:solidFill>
                  <a:schemeClr val="tx1"/>
                </a:solidFill>
                <a:latin typeface="Times" pitchFamily="-107" charset="0"/>
                <a:ea typeface="ＭＳ Ｐゴシック" pitchFamily="34" charset="-128"/>
              </a:defRPr>
            </a:lvl3pPr>
            <a:lvl4pPr marL="1600200" indent="-228600">
              <a:spcBef>
                <a:spcPct val="20000"/>
              </a:spcBef>
              <a:buChar char="–"/>
              <a:defRPr sz="2000">
                <a:solidFill>
                  <a:schemeClr val="tx1"/>
                </a:solidFill>
                <a:latin typeface="Times" pitchFamily="-107" charset="0"/>
                <a:ea typeface="ＭＳ Ｐゴシック" pitchFamily="34" charset="-128"/>
              </a:defRPr>
            </a:lvl4pPr>
            <a:lvl5pPr marL="2057400" indent="-228600">
              <a:spcBef>
                <a:spcPct val="20000"/>
              </a:spcBef>
              <a:buChar char="»"/>
              <a:defRPr sz="2000">
                <a:solidFill>
                  <a:schemeClr val="tx1"/>
                </a:solidFill>
                <a:latin typeface="Times" pitchFamily="-107"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imes" pitchFamily="-107" charset="0"/>
              <a:ea typeface="ＭＳ Ｐゴシック" pitchFamily="34" charset="-128"/>
              <a:cs typeface="+mn-cs"/>
            </a:endParaRPr>
          </a:p>
        </p:txBody>
      </p:sp>
      <p:cxnSp>
        <p:nvCxnSpPr>
          <p:cNvPr id="3" name="Gerade Verbindung mit Pfeil 2">
            <a:extLst>
              <a:ext uri="{FF2B5EF4-FFF2-40B4-BE49-F238E27FC236}">
                <a16:creationId xmlns:a16="http://schemas.microsoft.com/office/drawing/2014/main" id="{666983F1-564B-0C46-AF31-A382A3DBF217}"/>
              </a:ext>
            </a:extLst>
          </p:cNvPr>
          <p:cNvCxnSpPr/>
          <p:nvPr/>
        </p:nvCxnSpPr>
        <p:spPr>
          <a:xfrm>
            <a:off x="5780736" y="1392865"/>
            <a:ext cx="0" cy="29771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Gerade Verbindung mit Pfeil 9">
            <a:extLst>
              <a:ext uri="{FF2B5EF4-FFF2-40B4-BE49-F238E27FC236}">
                <a16:creationId xmlns:a16="http://schemas.microsoft.com/office/drawing/2014/main" id="{AB173328-A2E3-F141-A1D4-C18E1E669843}"/>
              </a:ext>
            </a:extLst>
          </p:cNvPr>
          <p:cNvCxnSpPr/>
          <p:nvPr/>
        </p:nvCxnSpPr>
        <p:spPr>
          <a:xfrm>
            <a:off x="6542736" y="1392865"/>
            <a:ext cx="0" cy="29771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 name="Rectangle 2">
            <a:extLst>
              <a:ext uri="{FF2B5EF4-FFF2-40B4-BE49-F238E27FC236}">
                <a16:creationId xmlns:a16="http://schemas.microsoft.com/office/drawing/2014/main" id="{955EB2DE-80A5-69FB-8DEB-F8C98C0FB2B3}"/>
              </a:ext>
            </a:extLst>
          </p:cNvPr>
          <p:cNvSpPr txBox="1">
            <a:spLocks noChangeArrowheads="1"/>
          </p:cNvSpPr>
          <p:nvPr/>
        </p:nvSpPr>
        <p:spPr>
          <a:xfrm>
            <a:off x="177800" y="336550"/>
            <a:ext cx="8727440" cy="631013"/>
          </a:xfrm>
          <a:prstGeom prst="rect">
            <a:avLst/>
          </a:prstGeom>
        </p:spPr>
        <p:txBody>
          <a:bodyPr/>
          <a:lstStyle>
            <a:lvl1pPr algn="l" defTabSz="457200" rtl="0" eaLnBrk="0" fontAlgn="base" hangingPunct="0">
              <a:spcBef>
                <a:spcPct val="0"/>
              </a:spcBef>
              <a:spcAft>
                <a:spcPct val="0"/>
              </a:spcAft>
              <a:defRPr sz="2400" kern="1200" cap="all" spc="100">
                <a:solidFill>
                  <a:srgbClr val="8C8E8E"/>
                </a:solidFill>
                <a:latin typeface="Arial" charset="-52"/>
                <a:ea typeface="ヒラギノ角ゴ Pro W3" charset="0"/>
                <a:cs typeface="Geneva" charset="0"/>
              </a:defRPr>
            </a:lvl1pPr>
            <a:lvl2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2pPr>
            <a:lvl3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3pPr>
            <a:lvl4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4pPr>
            <a:lvl5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5pPr>
            <a:lvl6pPr marL="457200" algn="ctr" defTabSz="457200" rtl="0" fontAlgn="base">
              <a:spcBef>
                <a:spcPct val="0"/>
              </a:spcBef>
              <a:spcAft>
                <a:spcPct val="0"/>
              </a:spcAft>
              <a:defRPr sz="4400">
                <a:solidFill>
                  <a:schemeClr val="tx1"/>
                </a:solidFill>
                <a:latin typeface="B Frutiger Bold" pitchFamily="-111" charset="0"/>
                <a:ea typeface="Geneva" pitchFamily="-111" charset="-128"/>
              </a:defRPr>
            </a:lvl6pPr>
            <a:lvl7pPr marL="914400" algn="ctr" defTabSz="457200" rtl="0" fontAlgn="base">
              <a:spcBef>
                <a:spcPct val="0"/>
              </a:spcBef>
              <a:spcAft>
                <a:spcPct val="0"/>
              </a:spcAft>
              <a:defRPr sz="4400">
                <a:solidFill>
                  <a:schemeClr val="tx1"/>
                </a:solidFill>
                <a:latin typeface="B Frutiger Bold" pitchFamily="-111" charset="0"/>
                <a:ea typeface="Geneva" pitchFamily="-111" charset="-128"/>
              </a:defRPr>
            </a:lvl7pPr>
            <a:lvl8pPr marL="1371600" algn="ctr" defTabSz="457200" rtl="0" fontAlgn="base">
              <a:spcBef>
                <a:spcPct val="0"/>
              </a:spcBef>
              <a:spcAft>
                <a:spcPct val="0"/>
              </a:spcAft>
              <a:defRPr sz="4400">
                <a:solidFill>
                  <a:schemeClr val="tx1"/>
                </a:solidFill>
                <a:latin typeface="B Frutiger Bold" pitchFamily="-111" charset="0"/>
                <a:ea typeface="Geneva" pitchFamily="-111" charset="-128"/>
              </a:defRPr>
            </a:lvl8pPr>
            <a:lvl9pPr marL="1828800" algn="ctr" defTabSz="457200" rtl="0" fontAlgn="base">
              <a:spcBef>
                <a:spcPct val="0"/>
              </a:spcBef>
              <a:spcAft>
                <a:spcPct val="0"/>
              </a:spcAft>
              <a:defRPr sz="4400">
                <a:solidFill>
                  <a:schemeClr val="tx1"/>
                </a:solidFill>
                <a:latin typeface="B Frutiger Bold" pitchFamily="-111" charset="0"/>
                <a:ea typeface="Geneva" pitchFamily="-111" charset="-128"/>
              </a:defRPr>
            </a:lvl9pPr>
          </a:lstStyle>
          <a:p>
            <a:pPr algn="ctr" eaLnBrk="1" hangingPunct="1">
              <a:defRPr/>
            </a:pPr>
            <a:r>
              <a:rPr lang="fr-CH" spc="75" dirty="0">
                <a:solidFill>
                  <a:srgbClr val="77933C"/>
                </a:solidFill>
              </a:rPr>
              <a:t> m</a:t>
            </a:r>
            <a:r>
              <a:rPr lang="fr-CH" altLang="de-DE" kern="0" cap="none" dirty="0">
                <a:solidFill>
                  <a:srgbClr val="9BBB59">
                    <a:lumMod val="75000"/>
                  </a:srgbClr>
                </a:solidFill>
                <a:cs typeface="+mn-cs"/>
              </a:rPr>
              <a:t>odèle de programme environnemental</a:t>
            </a:r>
            <a:endParaRPr lang="fr-CH" dirty="0"/>
          </a:p>
        </p:txBody>
      </p:sp>
    </p:spTree>
    <p:extLst>
      <p:ext uri="{BB962C8B-B14F-4D97-AF65-F5344CB8AC3E}">
        <p14:creationId xmlns:p14="http://schemas.microsoft.com/office/powerpoint/2010/main" val="274216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E9D6ABE-B754-A316-D140-CEB736BC4B30}"/>
              </a:ext>
            </a:extLst>
          </p:cNvPr>
          <p:cNvPicPr>
            <a:picLocks noChangeAspect="1"/>
          </p:cNvPicPr>
          <p:nvPr/>
        </p:nvPicPr>
        <p:blipFill>
          <a:blip r:embed="rId2"/>
          <a:stretch>
            <a:fillRect/>
          </a:stretch>
        </p:blipFill>
        <p:spPr>
          <a:xfrm>
            <a:off x="0" y="2885706"/>
            <a:ext cx="9144000" cy="2949903"/>
          </a:xfrm>
          <a:prstGeom prst="rect">
            <a:avLst/>
          </a:prstGeom>
        </p:spPr>
      </p:pic>
      <p:sp>
        <p:nvSpPr>
          <p:cNvPr id="21506" name="Textfeld 2"/>
          <p:cNvSpPr txBox="1">
            <a:spLocks noChangeArrowheads="1"/>
          </p:cNvSpPr>
          <p:nvPr/>
        </p:nvSpPr>
        <p:spPr bwMode="auto">
          <a:xfrm>
            <a:off x="6659563" y="260350"/>
            <a:ext cx="20161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107" charset="0"/>
                <a:ea typeface="ＭＳ Ｐゴシック" pitchFamily="34" charset="-128"/>
              </a:defRPr>
            </a:lvl1pPr>
            <a:lvl2pPr marL="742950" indent="-285750">
              <a:spcBef>
                <a:spcPct val="20000"/>
              </a:spcBef>
              <a:buChar char="–"/>
              <a:defRPr sz="2800">
                <a:solidFill>
                  <a:schemeClr val="tx1"/>
                </a:solidFill>
                <a:latin typeface="Times" pitchFamily="-107" charset="0"/>
                <a:ea typeface="ＭＳ Ｐゴシック" pitchFamily="34" charset="-128"/>
              </a:defRPr>
            </a:lvl2pPr>
            <a:lvl3pPr marL="1143000" indent="-228600">
              <a:spcBef>
                <a:spcPct val="20000"/>
              </a:spcBef>
              <a:buChar char="•"/>
              <a:defRPr sz="2400">
                <a:solidFill>
                  <a:schemeClr val="tx1"/>
                </a:solidFill>
                <a:latin typeface="Times" pitchFamily="-107" charset="0"/>
                <a:ea typeface="ＭＳ Ｐゴシック" pitchFamily="34" charset="-128"/>
              </a:defRPr>
            </a:lvl3pPr>
            <a:lvl4pPr marL="1600200" indent="-228600">
              <a:spcBef>
                <a:spcPct val="20000"/>
              </a:spcBef>
              <a:buChar char="–"/>
              <a:defRPr sz="2000">
                <a:solidFill>
                  <a:schemeClr val="tx1"/>
                </a:solidFill>
                <a:latin typeface="Times" pitchFamily="-107" charset="0"/>
                <a:ea typeface="ＭＳ Ｐゴシック" pitchFamily="34" charset="-128"/>
              </a:defRPr>
            </a:lvl4pPr>
            <a:lvl5pPr marL="2057400" indent="-228600">
              <a:spcBef>
                <a:spcPct val="20000"/>
              </a:spcBef>
              <a:buChar char="»"/>
              <a:defRPr sz="2000">
                <a:solidFill>
                  <a:schemeClr val="tx1"/>
                </a:solidFill>
                <a:latin typeface="Times" pitchFamily="-107"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imes" pitchFamily="-107" charset="0"/>
              <a:ea typeface="ＭＳ Ｐゴシック" pitchFamily="34" charset="-128"/>
              <a:cs typeface="+mn-cs"/>
            </a:endParaRPr>
          </a:p>
        </p:txBody>
      </p:sp>
      <p:sp>
        <p:nvSpPr>
          <p:cNvPr id="21507" name="Textfeld 1"/>
          <p:cNvSpPr txBox="1">
            <a:spLocks noChangeArrowheads="1"/>
          </p:cNvSpPr>
          <p:nvPr/>
        </p:nvSpPr>
        <p:spPr bwMode="auto">
          <a:xfrm>
            <a:off x="755650" y="188913"/>
            <a:ext cx="208756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107" charset="0"/>
                <a:ea typeface="ＭＳ Ｐゴシック" pitchFamily="34" charset="-128"/>
              </a:defRPr>
            </a:lvl1pPr>
            <a:lvl2pPr marL="742950" indent="-285750">
              <a:spcBef>
                <a:spcPct val="20000"/>
              </a:spcBef>
              <a:buChar char="–"/>
              <a:defRPr sz="2800">
                <a:solidFill>
                  <a:schemeClr val="tx1"/>
                </a:solidFill>
                <a:latin typeface="Times" pitchFamily="-107" charset="0"/>
                <a:ea typeface="ＭＳ Ｐゴシック" pitchFamily="34" charset="-128"/>
              </a:defRPr>
            </a:lvl2pPr>
            <a:lvl3pPr marL="1143000" indent="-228600">
              <a:spcBef>
                <a:spcPct val="20000"/>
              </a:spcBef>
              <a:buChar char="•"/>
              <a:defRPr sz="2400">
                <a:solidFill>
                  <a:schemeClr val="tx1"/>
                </a:solidFill>
                <a:latin typeface="Times" pitchFamily="-107" charset="0"/>
                <a:ea typeface="ＭＳ Ｐゴシック" pitchFamily="34" charset="-128"/>
              </a:defRPr>
            </a:lvl3pPr>
            <a:lvl4pPr marL="1600200" indent="-228600">
              <a:spcBef>
                <a:spcPct val="20000"/>
              </a:spcBef>
              <a:buChar char="–"/>
              <a:defRPr sz="2000">
                <a:solidFill>
                  <a:schemeClr val="tx1"/>
                </a:solidFill>
                <a:latin typeface="Times" pitchFamily="-107" charset="0"/>
                <a:ea typeface="ＭＳ Ｐゴシック" pitchFamily="34" charset="-128"/>
              </a:defRPr>
            </a:lvl4pPr>
            <a:lvl5pPr marL="2057400" indent="-228600">
              <a:spcBef>
                <a:spcPct val="20000"/>
              </a:spcBef>
              <a:buChar char="»"/>
              <a:defRPr sz="2000">
                <a:solidFill>
                  <a:schemeClr val="tx1"/>
                </a:solidFill>
                <a:latin typeface="Times" pitchFamily="-107"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imes" pitchFamily="-107" charset="0"/>
              <a:ea typeface="ＭＳ Ｐゴシック" pitchFamily="34" charset="-128"/>
              <a:cs typeface="+mn-cs"/>
            </a:endParaRPr>
          </a:p>
        </p:txBody>
      </p:sp>
      <p:sp>
        <p:nvSpPr>
          <p:cNvPr id="9" name="Ellipse 1">
            <a:extLst>
              <a:ext uri="{FF2B5EF4-FFF2-40B4-BE49-F238E27FC236}">
                <a16:creationId xmlns:a16="http://schemas.microsoft.com/office/drawing/2014/main" id="{4BF71A3C-A3DF-C147-B3C2-D393EAD5DD49}"/>
              </a:ext>
            </a:extLst>
          </p:cNvPr>
          <p:cNvSpPr>
            <a:spLocks noChangeArrowheads="1"/>
          </p:cNvSpPr>
          <p:nvPr/>
        </p:nvSpPr>
        <p:spPr bwMode="auto">
          <a:xfrm>
            <a:off x="211871" y="3758133"/>
            <a:ext cx="2743201" cy="624296"/>
          </a:xfrm>
          <a:prstGeom prst="ellipse">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107" charset="0"/>
                <a:ea typeface="ＭＳ Ｐゴシック" pitchFamily="34" charset="-128"/>
              </a:defRPr>
            </a:lvl1pPr>
            <a:lvl2pPr marL="742950" indent="-285750">
              <a:spcBef>
                <a:spcPct val="20000"/>
              </a:spcBef>
              <a:buChar char="–"/>
              <a:defRPr sz="2800">
                <a:solidFill>
                  <a:schemeClr val="tx1"/>
                </a:solidFill>
                <a:latin typeface="Times" pitchFamily="-107" charset="0"/>
                <a:ea typeface="ＭＳ Ｐゴシック" pitchFamily="34" charset="-128"/>
              </a:defRPr>
            </a:lvl2pPr>
            <a:lvl3pPr marL="1143000" indent="-228600">
              <a:spcBef>
                <a:spcPct val="20000"/>
              </a:spcBef>
              <a:buChar char="•"/>
              <a:defRPr sz="2400">
                <a:solidFill>
                  <a:schemeClr val="tx1"/>
                </a:solidFill>
                <a:latin typeface="Times" pitchFamily="-107" charset="0"/>
                <a:ea typeface="ＭＳ Ｐゴシック" pitchFamily="34" charset="-128"/>
              </a:defRPr>
            </a:lvl3pPr>
            <a:lvl4pPr marL="1600200" indent="-228600">
              <a:spcBef>
                <a:spcPct val="20000"/>
              </a:spcBef>
              <a:buChar char="–"/>
              <a:defRPr sz="2000">
                <a:solidFill>
                  <a:schemeClr val="tx1"/>
                </a:solidFill>
                <a:latin typeface="Times" pitchFamily="-107" charset="0"/>
                <a:ea typeface="ＭＳ Ｐゴシック" pitchFamily="34" charset="-128"/>
              </a:defRPr>
            </a:lvl4pPr>
            <a:lvl5pPr marL="2057400" indent="-228600">
              <a:spcBef>
                <a:spcPct val="20000"/>
              </a:spcBef>
              <a:buChar char="»"/>
              <a:defRPr sz="2000">
                <a:solidFill>
                  <a:schemeClr val="tx1"/>
                </a:solidFill>
                <a:latin typeface="Times" pitchFamily="-107"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imes" pitchFamily="-107" charset="0"/>
              <a:ea typeface="ＭＳ Ｐゴシック" pitchFamily="34" charset="-128"/>
              <a:cs typeface="+mn-cs"/>
            </a:endParaRPr>
          </a:p>
        </p:txBody>
      </p:sp>
      <p:cxnSp>
        <p:nvCxnSpPr>
          <p:cNvPr id="6" name="Gerade Verbindung mit Pfeil 5">
            <a:extLst>
              <a:ext uri="{FF2B5EF4-FFF2-40B4-BE49-F238E27FC236}">
                <a16:creationId xmlns:a16="http://schemas.microsoft.com/office/drawing/2014/main" id="{D8A1141F-42CB-1C46-921F-725982F59A6D}"/>
              </a:ext>
            </a:extLst>
          </p:cNvPr>
          <p:cNvCxnSpPr>
            <a:cxnSpLocks/>
            <a:stCxn id="7" idx="1"/>
          </p:cNvCxnSpPr>
          <p:nvPr/>
        </p:nvCxnSpPr>
        <p:spPr>
          <a:xfrm flipH="1">
            <a:off x="1016000" y="1112540"/>
            <a:ext cx="4800600" cy="30657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feld 6">
            <a:extLst>
              <a:ext uri="{FF2B5EF4-FFF2-40B4-BE49-F238E27FC236}">
                <a16:creationId xmlns:a16="http://schemas.microsoft.com/office/drawing/2014/main" id="{76275A97-F4D1-BD42-8599-7F1E67CB8EA6}"/>
              </a:ext>
            </a:extLst>
          </p:cNvPr>
          <p:cNvSpPr txBox="1"/>
          <p:nvPr/>
        </p:nvSpPr>
        <p:spPr>
          <a:xfrm>
            <a:off x="5816600" y="650875"/>
            <a:ext cx="2571750" cy="923330"/>
          </a:xfrm>
          <a:prstGeom prst="rect">
            <a:avLst/>
          </a:prstGeom>
          <a:noFill/>
          <a:ln w="12700">
            <a:solidFill>
              <a:schemeClr val="accent1"/>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CH" sz="1800" b="0" i="0" u="none" strike="noStrike" kern="1200" cap="none" spc="0" normalizeH="0" baseline="0" dirty="0">
                <a:ln>
                  <a:noFill/>
                </a:ln>
                <a:solidFill>
                  <a:srgbClr val="4F81BD">
                    <a:lumMod val="75000"/>
                  </a:srgbClr>
                </a:solidFill>
                <a:effectLst/>
                <a:uLnTx/>
                <a:uFillTx/>
                <a:latin typeface="Arial" pitchFamily="34" charset="0"/>
                <a:ea typeface="MS PGothic" pitchFamily="34" charset="-128"/>
                <a:cs typeface="+mn-cs"/>
              </a:rPr>
              <a:t>...attirer l’attention de l’équipe Environnement sur ces remarques!</a:t>
            </a:r>
          </a:p>
        </p:txBody>
      </p:sp>
    </p:spTree>
    <p:extLst>
      <p:ext uri="{BB962C8B-B14F-4D97-AF65-F5344CB8AC3E}">
        <p14:creationId xmlns:p14="http://schemas.microsoft.com/office/powerpoint/2010/main" val="194130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6FF6211-49FB-36D5-83D9-FE88505FE955}"/>
              </a:ext>
            </a:extLst>
          </p:cNvPr>
          <p:cNvPicPr>
            <a:picLocks noChangeAspect="1"/>
          </p:cNvPicPr>
          <p:nvPr/>
        </p:nvPicPr>
        <p:blipFill>
          <a:blip r:embed="rId2"/>
          <a:stretch>
            <a:fillRect/>
          </a:stretch>
        </p:blipFill>
        <p:spPr>
          <a:xfrm>
            <a:off x="0" y="988241"/>
            <a:ext cx="9144000" cy="4881517"/>
          </a:xfrm>
          <a:prstGeom prst="rect">
            <a:avLst/>
          </a:prstGeom>
        </p:spPr>
      </p:pic>
      <p:sp>
        <p:nvSpPr>
          <p:cNvPr id="21506" name="Textfeld 2"/>
          <p:cNvSpPr txBox="1">
            <a:spLocks noChangeArrowheads="1"/>
          </p:cNvSpPr>
          <p:nvPr/>
        </p:nvSpPr>
        <p:spPr bwMode="auto">
          <a:xfrm>
            <a:off x="6659563" y="260350"/>
            <a:ext cx="20161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107" charset="0"/>
                <a:ea typeface="ＭＳ Ｐゴシック" pitchFamily="34" charset="-128"/>
              </a:defRPr>
            </a:lvl1pPr>
            <a:lvl2pPr marL="742950" indent="-285750">
              <a:spcBef>
                <a:spcPct val="20000"/>
              </a:spcBef>
              <a:buChar char="–"/>
              <a:defRPr sz="2800">
                <a:solidFill>
                  <a:schemeClr val="tx1"/>
                </a:solidFill>
                <a:latin typeface="Times" pitchFamily="-107" charset="0"/>
                <a:ea typeface="ＭＳ Ｐゴシック" pitchFamily="34" charset="-128"/>
              </a:defRPr>
            </a:lvl2pPr>
            <a:lvl3pPr marL="1143000" indent="-228600">
              <a:spcBef>
                <a:spcPct val="20000"/>
              </a:spcBef>
              <a:buChar char="•"/>
              <a:defRPr sz="2400">
                <a:solidFill>
                  <a:schemeClr val="tx1"/>
                </a:solidFill>
                <a:latin typeface="Times" pitchFamily="-107" charset="0"/>
                <a:ea typeface="ＭＳ Ｐゴシック" pitchFamily="34" charset="-128"/>
              </a:defRPr>
            </a:lvl3pPr>
            <a:lvl4pPr marL="1600200" indent="-228600">
              <a:spcBef>
                <a:spcPct val="20000"/>
              </a:spcBef>
              <a:buChar char="–"/>
              <a:defRPr sz="2000">
                <a:solidFill>
                  <a:schemeClr val="tx1"/>
                </a:solidFill>
                <a:latin typeface="Times" pitchFamily="-107" charset="0"/>
                <a:ea typeface="ＭＳ Ｐゴシック" pitchFamily="34" charset="-128"/>
              </a:defRPr>
            </a:lvl4pPr>
            <a:lvl5pPr marL="2057400" indent="-228600">
              <a:spcBef>
                <a:spcPct val="20000"/>
              </a:spcBef>
              <a:buChar char="»"/>
              <a:defRPr sz="2000">
                <a:solidFill>
                  <a:schemeClr val="tx1"/>
                </a:solidFill>
                <a:latin typeface="Times" pitchFamily="-107"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imes" pitchFamily="-107" charset="0"/>
              <a:ea typeface="ＭＳ Ｐゴシック" pitchFamily="34" charset="-128"/>
              <a:cs typeface="+mn-cs"/>
            </a:endParaRPr>
          </a:p>
        </p:txBody>
      </p:sp>
      <p:sp>
        <p:nvSpPr>
          <p:cNvPr id="21507" name="Textfeld 1"/>
          <p:cNvSpPr txBox="1">
            <a:spLocks noChangeArrowheads="1"/>
          </p:cNvSpPr>
          <p:nvPr/>
        </p:nvSpPr>
        <p:spPr bwMode="auto">
          <a:xfrm>
            <a:off x="755650" y="188913"/>
            <a:ext cx="208756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107" charset="0"/>
                <a:ea typeface="ＭＳ Ｐゴシック" pitchFamily="34" charset="-128"/>
              </a:defRPr>
            </a:lvl1pPr>
            <a:lvl2pPr marL="742950" indent="-285750">
              <a:spcBef>
                <a:spcPct val="20000"/>
              </a:spcBef>
              <a:buChar char="–"/>
              <a:defRPr sz="2800">
                <a:solidFill>
                  <a:schemeClr val="tx1"/>
                </a:solidFill>
                <a:latin typeface="Times" pitchFamily="-107" charset="0"/>
                <a:ea typeface="ＭＳ Ｐゴシック" pitchFamily="34" charset="-128"/>
              </a:defRPr>
            </a:lvl2pPr>
            <a:lvl3pPr marL="1143000" indent="-228600">
              <a:spcBef>
                <a:spcPct val="20000"/>
              </a:spcBef>
              <a:buChar char="•"/>
              <a:defRPr sz="2400">
                <a:solidFill>
                  <a:schemeClr val="tx1"/>
                </a:solidFill>
                <a:latin typeface="Times" pitchFamily="-107" charset="0"/>
                <a:ea typeface="ＭＳ Ｐゴシック" pitchFamily="34" charset="-128"/>
              </a:defRPr>
            </a:lvl3pPr>
            <a:lvl4pPr marL="1600200" indent="-228600">
              <a:spcBef>
                <a:spcPct val="20000"/>
              </a:spcBef>
              <a:buChar char="–"/>
              <a:defRPr sz="2000">
                <a:solidFill>
                  <a:schemeClr val="tx1"/>
                </a:solidFill>
                <a:latin typeface="Times" pitchFamily="-107" charset="0"/>
                <a:ea typeface="ＭＳ Ｐゴシック" pitchFamily="34" charset="-128"/>
              </a:defRPr>
            </a:lvl4pPr>
            <a:lvl5pPr marL="2057400" indent="-228600">
              <a:spcBef>
                <a:spcPct val="20000"/>
              </a:spcBef>
              <a:buChar char="»"/>
              <a:defRPr sz="2000">
                <a:solidFill>
                  <a:schemeClr val="tx1"/>
                </a:solidFill>
                <a:latin typeface="Times" pitchFamily="-107"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imes" pitchFamily="-107" charset="0"/>
              <a:ea typeface="ＭＳ Ｐゴシック" pitchFamily="34" charset="-128"/>
              <a:cs typeface="+mn-cs"/>
            </a:endParaRPr>
          </a:p>
        </p:txBody>
      </p:sp>
      <p:sp>
        <p:nvSpPr>
          <p:cNvPr id="9" name="Ellipse 1">
            <a:extLst>
              <a:ext uri="{FF2B5EF4-FFF2-40B4-BE49-F238E27FC236}">
                <a16:creationId xmlns:a16="http://schemas.microsoft.com/office/drawing/2014/main" id="{4BF71A3C-A3DF-C147-B3C2-D393EAD5DD49}"/>
              </a:ext>
            </a:extLst>
          </p:cNvPr>
          <p:cNvSpPr>
            <a:spLocks noChangeArrowheads="1"/>
          </p:cNvSpPr>
          <p:nvPr/>
        </p:nvSpPr>
        <p:spPr bwMode="auto">
          <a:xfrm>
            <a:off x="1471612" y="5364067"/>
            <a:ext cx="2743201" cy="624296"/>
          </a:xfrm>
          <a:prstGeom prst="ellipse">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107" charset="0"/>
                <a:ea typeface="ＭＳ Ｐゴシック" pitchFamily="34" charset="-128"/>
              </a:defRPr>
            </a:lvl1pPr>
            <a:lvl2pPr marL="742950" indent="-285750">
              <a:spcBef>
                <a:spcPct val="20000"/>
              </a:spcBef>
              <a:buChar char="–"/>
              <a:defRPr sz="2800">
                <a:solidFill>
                  <a:schemeClr val="tx1"/>
                </a:solidFill>
                <a:latin typeface="Times" pitchFamily="-107" charset="0"/>
                <a:ea typeface="ＭＳ Ｐゴシック" pitchFamily="34" charset="-128"/>
              </a:defRPr>
            </a:lvl2pPr>
            <a:lvl3pPr marL="1143000" indent="-228600">
              <a:spcBef>
                <a:spcPct val="20000"/>
              </a:spcBef>
              <a:buChar char="•"/>
              <a:defRPr sz="2400">
                <a:solidFill>
                  <a:schemeClr val="tx1"/>
                </a:solidFill>
                <a:latin typeface="Times" pitchFamily="-107" charset="0"/>
                <a:ea typeface="ＭＳ Ｐゴシック" pitchFamily="34" charset="-128"/>
              </a:defRPr>
            </a:lvl3pPr>
            <a:lvl4pPr marL="1600200" indent="-228600">
              <a:spcBef>
                <a:spcPct val="20000"/>
              </a:spcBef>
              <a:buChar char="–"/>
              <a:defRPr sz="2000">
                <a:solidFill>
                  <a:schemeClr val="tx1"/>
                </a:solidFill>
                <a:latin typeface="Times" pitchFamily="-107" charset="0"/>
                <a:ea typeface="ＭＳ Ｐゴシック" pitchFamily="34" charset="-128"/>
              </a:defRPr>
            </a:lvl4pPr>
            <a:lvl5pPr marL="2057400" indent="-228600">
              <a:spcBef>
                <a:spcPct val="20000"/>
              </a:spcBef>
              <a:buChar char="»"/>
              <a:defRPr sz="2000">
                <a:solidFill>
                  <a:schemeClr val="tx1"/>
                </a:solidFill>
                <a:latin typeface="Times" pitchFamily="-107"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imes" pitchFamily="-107" charset="0"/>
              <a:ea typeface="ＭＳ Ｐゴシック" pitchFamily="34" charset="-128"/>
              <a:cs typeface="+mn-cs"/>
            </a:endParaRPr>
          </a:p>
        </p:txBody>
      </p:sp>
      <p:sp>
        <p:nvSpPr>
          <p:cNvPr id="6" name="Textfeld 5">
            <a:extLst>
              <a:ext uri="{FF2B5EF4-FFF2-40B4-BE49-F238E27FC236}">
                <a16:creationId xmlns:a16="http://schemas.microsoft.com/office/drawing/2014/main" id="{EF726BA0-4560-FC42-B773-FD74F9C03519}"/>
              </a:ext>
            </a:extLst>
          </p:cNvPr>
          <p:cNvSpPr txBox="1"/>
          <p:nvPr/>
        </p:nvSpPr>
        <p:spPr>
          <a:xfrm>
            <a:off x="1922824" y="2787799"/>
            <a:ext cx="6378669" cy="1200329"/>
          </a:xfrm>
          <a:prstGeom prst="rect">
            <a:avLst/>
          </a:prstGeom>
          <a:solidFill>
            <a:schemeClr val="accent3">
              <a:lumMod val="40000"/>
              <a:lumOff val="60000"/>
            </a:schemeClr>
          </a:solid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CH" sz="18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CH" sz="1800" b="0" i="0" u="none" strike="noStrike" kern="1200" cap="none" spc="0" normalizeH="0" baseline="0" dirty="0">
                <a:ln>
                  <a:noFill/>
                </a:ln>
                <a:solidFill>
                  <a:prstClr val="black"/>
                </a:solidFill>
                <a:effectLst/>
                <a:uLnTx/>
                <a:uFillTx/>
                <a:latin typeface="Arial" pitchFamily="34" charset="0"/>
                <a:ea typeface="MS PGothic" pitchFamily="34" charset="-128"/>
                <a:cs typeface="+mn-cs"/>
              </a:rPr>
              <a:t>Les mesures, actions et projets mis</a:t>
            </a:r>
            <a:r>
              <a:rPr kumimoji="0" lang="fr-CH" sz="1800" b="0" i="0" u="none" strike="noStrike" kern="1200" cap="none" spc="0" normalizeH="0" dirty="0">
                <a:ln>
                  <a:noFill/>
                </a:ln>
                <a:solidFill>
                  <a:prstClr val="black"/>
                </a:solidFill>
                <a:effectLst/>
                <a:uLnTx/>
                <a:uFillTx/>
                <a:latin typeface="Arial" pitchFamily="34" charset="0"/>
                <a:ea typeface="MS PGothic" pitchFamily="34" charset="-128"/>
                <a:cs typeface="+mn-cs"/>
              </a:rPr>
              <a:t> en place par la paroisse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CH" sz="1800" b="0" i="0" u="none" strike="noStrike" kern="1200" cap="none" spc="0" normalizeH="0" dirty="0">
                <a:ln>
                  <a:noFill/>
                </a:ln>
                <a:solidFill>
                  <a:prstClr val="black"/>
                </a:solidFill>
                <a:effectLst/>
                <a:uLnTx/>
                <a:uFillTx/>
                <a:latin typeface="Arial" pitchFamily="34" charset="0"/>
                <a:ea typeface="MS PGothic" pitchFamily="34" charset="-128"/>
                <a:cs typeface="+mn-cs"/>
              </a:rPr>
              <a:t>sont introduits dans l’historique des projets</a:t>
            </a:r>
            <a:endParaRPr kumimoji="0" lang="fr-CH" sz="1800" b="0" i="0" u="none" strike="noStrike" kern="1200" cap="none" spc="0" normalizeH="0" baseline="0" dirty="0">
              <a:ln>
                <a:noFill/>
              </a:ln>
              <a:solidFill>
                <a:prstClr val="black"/>
              </a:solidFill>
              <a:effectLst/>
              <a:uLnTx/>
              <a:uFillTx/>
              <a:latin typeface="Arial" pitchFamily="34" charset="0"/>
              <a:ea typeface="MS PGothic"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CH" sz="18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8" name="Textfeld 1">
            <a:extLst>
              <a:ext uri="{FF2B5EF4-FFF2-40B4-BE49-F238E27FC236}">
                <a16:creationId xmlns:a16="http://schemas.microsoft.com/office/drawing/2014/main" id="{0C891A93-5D06-9540-9388-A43232D89667}"/>
              </a:ext>
            </a:extLst>
          </p:cNvPr>
          <p:cNvSpPr txBox="1">
            <a:spLocks noChangeArrowheads="1"/>
          </p:cNvSpPr>
          <p:nvPr/>
        </p:nvSpPr>
        <p:spPr bwMode="auto">
          <a:xfrm>
            <a:off x="1133178" y="0"/>
            <a:ext cx="676741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107" charset="0"/>
                <a:ea typeface="ＭＳ Ｐゴシック" pitchFamily="34" charset="-128"/>
              </a:defRPr>
            </a:lvl1pPr>
            <a:lvl2pPr marL="742950" indent="-285750">
              <a:spcBef>
                <a:spcPct val="20000"/>
              </a:spcBef>
              <a:buChar char="–"/>
              <a:defRPr sz="2800">
                <a:solidFill>
                  <a:schemeClr val="tx1"/>
                </a:solidFill>
                <a:latin typeface="Times" pitchFamily="-107" charset="0"/>
                <a:ea typeface="ＭＳ Ｐゴシック" pitchFamily="34" charset="-128"/>
              </a:defRPr>
            </a:lvl2pPr>
            <a:lvl3pPr marL="1143000" indent="-228600">
              <a:spcBef>
                <a:spcPct val="20000"/>
              </a:spcBef>
              <a:buChar char="•"/>
              <a:defRPr sz="2400">
                <a:solidFill>
                  <a:schemeClr val="tx1"/>
                </a:solidFill>
                <a:latin typeface="Times" pitchFamily="-107" charset="0"/>
                <a:ea typeface="ＭＳ Ｐゴシック" pitchFamily="34" charset="-128"/>
              </a:defRPr>
            </a:lvl3pPr>
            <a:lvl4pPr marL="1600200" indent="-228600">
              <a:spcBef>
                <a:spcPct val="20000"/>
              </a:spcBef>
              <a:buChar char="–"/>
              <a:defRPr sz="2000">
                <a:solidFill>
                  <a:schemeClr val="tx1"/>
                </a:solidFill>
                <a:latin typeface="Times" pitchFamily="-107" charset="0"/>
                <a:ea typeface="ＭＳ Ｐゴシック" pitchFamily="34" charset="-128"/>
              </a:defRPr>
            </a:lvl4pPr>
            <a:lvl5pPr marL="2057400" indent="-228600">
              <a:spcBef>
                <a:spcPct val="20000"/>
              </a:spcBef>
              <a:buChar char="»"/>
              <a:defRPr sz="2000">
                <a:solidFill>
                  <a:schemeClr val="tx1"/>
                </a:solidFill>
                <a:latin typeface="Times" pitchFamily="-107"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pitchFamily="-107" charset="0"/>
                <a:ea typeface="ＭＳ Ｐゴシック"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CH" altLang="de-DE" sz="2400" b="0" i="0" u="none" strike="noStrike" kern="1200" cap="none" spc="100" normalizeH="0" baseline="0" dirty="0">
                <a:ln>
                  <a:noFill/>
                </a:ln>
                <a:solidFill>
                  <a:srgbClr val="9BBB59">
                    <a:lumMod val="75000"/>
                  </a:srgbClr>
                </a:solidFill>
                <a:effectLst/>
                <a:uLnTx/>
                <a:uFillTx/>
                <a:latin typeface="Arial" charset="-52"/>
                <a:ea typeface="ヒラギノ角ゴ Pro W3" charset="0"/>
                <a:cs typeface="+mn-cs"/>
              </a:rPr>
              <a:t>L‘historique des projets environnementaux</a:t>
            </a:r>
          </a:p>
        </p:txBody>
      </p:sp>
    </p:spTree>
    <p:extLst>
      <p:ext uri="{BB962C8B-B14F-4D97-AF65-F5344CB8AC3E}">
        <p14:creationId xmlns:p14="http://schemas.microsoft.com/office/powerpoint/2010/main" val="238259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2298" y="114841"/>
            <a:ext cx="7848599" cy="523004"/>
          </a:xfrm>
        </p:spPr>
        <p:txBody>
          <a:bodyPr/>
          <a:lstStyle/>
          <a:p>
            <a:pPr algn="ctr"/>
            <a:r>
              <a:rPr lang="de-DE" dirty="0"/>
              <a:t>Résumé</a:t>
            </a:r>
            <a:endParaRPr lang="de-CH" dirty="0"/>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63</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sp>
        <p:nvSpPr>
          <p:cNvPr id="6" name="Inhaltsplatzhalter 5"/>
          <p:cNvSpPr>
            <a:spLocks noGrp="1"/>
          </p:cNvSpPr>
          <p:nvPr>
            <p:ph idx="1"/>
          </p:nvPr>
        </p:nvSpPr>
        <p:spPr>
          <a:xfrm>
            <a:off x="152727" y="637845"/>
            <a:ext cx="8787739" cy="5854818"/>
          </a:xfrm>
        </p:spPr>
        <p:txBody>
          <a:bodyPr/>
          <a:lstStyle/>
          <a:p>
            <a:pPr>
              <a:spcAft>
                <a:spcPts val="600"/>
              </a:spcAft>
            </a:pPr>
            <a:r>
              <a:rPr lang="fr-FR" sz="2200" dirty="0">
                <a:latin typeface="Arial"/>
                <a:ea typeface="Geneva"/>
              </a:rPr>
              <a:t>L'horizon temporel pour les objectifs et les mesures est de quatre ans (jusqu'à la recertification) !</a:t>
            </a:r>
          </a:p>
          <a:p>
            <a:pPr>
              <a:spcAft>
                <a:spcPts val="600"/>
              </a:spcAft>
            </a:pPr>
            <a:r>
              <a:rPr lang="fr-FR" sz="2200" dirty="0">
                <a:latin typeface="Arial"/>
                <a:ea typeface="Geneva"/>
              </a:rPr>
              <a:t>Ne supprimez pas les lignes des domaines environnementaux dans lesquels vous ne prenez pas de mesures. Il se peut qu'il y en ait plus tard.</a:t>
            </a:r>
          </a:p>
          <a:p>
            <a:pPr>
              <a:spcAft>
                <a:spcPts val="600"/>
              </a:spcAft>
            </a:pPr>
            <a:r>
              <a:rPr lang="fr-FR" sz="2200" dirty="0">
                <a:latin typeface="Arial"/>
                <a:ea typeface="Geneva"/>
              </a:rPr>
              <a:t>Commencez à inscrire les mesures/projets importants et à définir les objectifs environnementaux (processus plus long).</a:t>
            </a:r>
          </a:p>
          <a:p>
            <a:pPr>
              <a:spcAft>
                <a:spcPts val="600"/>
              </a:spcAft>
            </a:pPr>
            <a:r>
              <a:rPr lang="fr-FR" sz="2200" dirty="0">
                <a:latin typeface="Arial"/>
                <a:ea typeface="Geneva"/>
              </a:rPr>
              <a:t>En fonction des différentes mesures/projets, réfléchissez à trois objectifs mesurables et réalistes. </a:t>
            </a:r>
          </a:p>
          <a:p>
            <a:pPr>
              <a:spcAft>
                <a:spcPts val="600"/>
              </a:spcAft>
            </a:pPr>
            <a:r>
              <a:rPr lang="fr-FR" sz="2200" dirty="0">
                <a:latin typeface="Arial"/>
                <a:ea typeface="Geneva"/>
              </a:rPr>
              <a:t>Le programme environnemental doit être disponible pour l'audit interne annuel (avec l’inscription des responsables et des délais). </a:t>
            </a:r>
          </a:p>
          <a:p>
            <a:pPr>
              <a:spcAft>
                <a:spcPts val="600"/>
              </a:spcAft>
            </a:pPr>
            <a:r>
              <a:rPr lang="fr-FR" sz="2200" dirty="0">
                <a:latin typeface="Arial"/>
                <a:ea typeface="Geneva"/>
              </a:rPr>
              <a:t>Le programme environnemental doit être approuvé par l’autorité responsable (le conseil de paroisse) lors d'une séance.</a:t>
            </a:r>
            <a:endParaRPr lang="de-DE" sz="2200" dirty="0">
              <a:latin typeface="Arial"/>
              <a:ea typeface="Geneva"/>
            </a:endParaRPr>
          </a:p>
        </p:txBody>
      </p:sp>
    </p:spTree>
    <p:extLst>
      <p:ext uri="{BB962C8B-B14F-4D97-AF65-F5344CB8AC3E}">
        <p14:creationId xmlns:p14="http://schemas.microsoft.com/office/powerpoint/2010/main" val="4377779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2300" y="293640"/>
            <a:ext cx="7848599" cy="523004"/>
          </a:xfrm>
        </p:spPr>
        <p:txBody>
          <a:bodyPr/>
          <a:lstStyle/>
          <a:p>
            <a:pPr algn="ctr"/>
            <a:r>
              <a:rPr lang="fr-CH" dirty="0"/>
              <a:t>Remarques spécifiques de Stefanie I</a:t>
            </a:r>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64</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sp>
        <p:nvSpPr>
          <p:cNvPr id="6" name="Inhaltsplatzhalter 5"/>
          <p:cNvSpPr>
            <a:spLocks noGrp="1"/>
          </p:cNvSpPr>
          <p:nvPr>
            <p:ph idx="1"/>
          </p:nvPr>
        </p:nvSpPr>
        <p:spPr>
          <a:xfrm>
            <a:off x="152729" y="1218980"/>
            <a:ext cx="8787739" cy="3828508"/>
          </a:xfrm>
        </p:spPr>
        <p:txBody>
          <a:bodyPr/>
          <a:lstStyle/>
          <a:p>
            <a:pPr>
              <a:spcAft>
                <a:spcPts val="1200"/>
              </a:spcAft>
            </a:pPr>
            <a:r>
              <a:rPr lang="fr-CH" sz="2200" dirty="0">
                <a:latin typeface="Arial"/>
                <a:ea typeface="Geneva"/>
              </a:rPr>
              <a:t>Le programme environnemental représente le cœur du système de management: c’est la base pour le processus d’amélioration continue.</a:t>
            </a:r>
          </a:p>
          <a:p>
            <a:pPr>
              <a:spcAft>
                <a:spcPts val="1200"/>
              </a:spcAft>
            </a:pPr>
            <a:r>
              <a:rPr lang="fr-CH" sz="2200" dirty="0">
                <a:latin typeface="Arial"/>
                <a:ea typeface="Geneva"/>
              </a:rPr>
              <a:t>Faire attention à la perméabilité et à l’influence mutuelle des différentes parties du système de management (</a:t>
            </a:r>
            <a:r>
              <a:rPr lang="fr-FR" sz="2200" dirty="0">
                <a:latin typeface="Arial"/>
                <a:ea typeface="Geneva"/>
              </a:rPr>
              <a:t>Lignes directrices pour la Création, évaluation, programme environnemental</a:t>
            </a:r>
            <a:r>
              <a:rPr lang="fr-CH" sz="2200" dirty="0">
                <a:latin typeface="Arial"/>
                <a:ea typeface="Geneva"/>
              </a:rPr>
              <a:t>). Par ex.: Utiliser l’audit interne pour avoir une vision d’ensemble et des liens entre les différentes parties du système de management.</a:t>
            </a:r>
          </a:p>
          <a:p>
            <a:pPr>
              <a:spcAft>
                <a:spcPts val="1200"/>
              </a:spcAft>
            </a:pPr>
            <a:endParaRPr lang="de-DE" sz="2200" dirty="0">
              <a:latin typeface="Arial"/>
              <a:ea typeface="Geneva"/>
            </a:endParaRPr>
          </a:p>
        </p:txBody>
      </p:sp>
    </p:spTree>
    <p:extLst>
      <p:ext uri="{BB962C8B-B14F-4D97-AF65-F5344CB8AC3E}">
        <p14:creationId xmlns:p14="http://schemas.microsoft.com/office/powerpoint/2010/main" val="8252779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2300" y="293640"/>
            <a:ext cx="7848599" cy="523004"/>
          </a:xfrm>
        </p:spPr>
        <p:txBody>
          <a:bodyPr/>
          <a:lstStyle/>
          <a:p>
            <a:pPr algn="ctr"/>
            <a:r>
              <a:rPr lang="fr-CH" dirty="0"/>
              <a:t>Remarques spécifiques de Stefanie II</a:t>
            </a:r>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65</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sp>
        <p:nvSpPr>
          <p:cNvPr id="6" name="Inhaltsplatzhalter 5"/>
          <p:cNvSpPr>
            <a:spLocks noGrp="1"/>
          </p:cNvSpPr>
          <p:nvPr>
            <p:ph idx="1"/>
          </p:nvPr>
        </p:nvSpPr>
        <p:spPr>
          <a:xfrm>
            <a:off x="236652" y="1463006"/>
            <a:ext cx="8787739" cy="3452807"/>
          </a:xfrm>
        </p:spPr>
        <p:txBody>
          <a:bodyPr/>
          <a:lstStyle/>
          <a:p>
            <a:pPr>
              <a:spcAft>
                <a:spcPts val="1200"/>
              </a:spcAft>
            </a:pPr>
            <a:r>
              <a:rPr lang="fr-CH" sz="2200" dirty="0">
                <a:latin typeface="Arial"/>
                <a:ea typeface="Geneva"/>
              </a:rPr>
              <a:t>Aucune paroisse n’a réalisé le programme environnemental tel qu’elle l’a prévu pour les 4 années suivantes, c’est un outil de travail, une base pour l’amélioration continue; en cours de route, il y a de nouvelles mesures mises en place et d’autres projets qu’on laisse tomber ou que l’on repousse.</a:t>
            </a:r>
          </a:p>
          <a:p>
            <a:pPr>
              <a:spcAft>
                <a:spcPts val="1200"/>
              </a:spcAft>
            </a:pPr>
            <a:r>
              <a:rPr lang="fr-CH" sz="2200" dirty="0">
                <a:latin typeface="Arial"/>
                <a:ea typeface="Geneva"/>
              </a:rPr>
              <a:t>Les audits internes annuels sont une occasion idéale pour évaluer les objectifs chiffrés du programme environnemental. Après 4 ans, c’est souvent trop tard pour les mesurer correctement.</a:t>
            </a:r>
          </a:p>
          <a:p>
            <a:pPr>
              <a:spcAft>
                <a:spcPts val="1200"/>
              </a:spcAft>
            </a:pPr>
            <a:endParaRPr lang="de-DE" sz="2200" dirty="0">
              <a:latin typeface="Arial"/>
              <a:ea typeface="Geneva"/>
            </a:endParaRPr>
          </a:p>
        </p:txBody>
      </p:sp>
    </p:spTree>
    <p:extLst>
      <p:ext uri="{BB962C8B-B14F-4D97-AF65-F5344CB8AC3E}">
        <p14:creationId xmlns:p14="http://schemas.microsoft.com/office/powerpoint/2010/main" val="22107993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2300" y="293640"/>
            <a:ext cx="7848599" cy="523004"/>
          </a:xfrm>
        </p:spPr>
        <p:txBody>
          <a:bodyPr/>
          <a:lstStyle/>
          <a:p>
            <a:pPr algn="ctr"/>
            <a:r>
              <a:rPr lang="de-DE"/>
              <a:t>Exemple dune liste de mesures possibles</a:t>
            </a:r>
            <a:endParaRPr lang="de-CH" dirty="0"/>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66</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pic>
        <p:nvPicPr>
          <p:cNvPr id="8" name="Grafik 7">
            <a:extLst>
              <a:ext uri="{FF2B5EF4-FFF2-40B4-BE49-F238E27FC236}">
                <a16:creationId xmlns:a16="http://schemas.microsoft.com/office/drawing/2014/main" id="{4F4E0F21-6E00-E866-EA7B-75B4B67702C5}"/>
              </a:ext>
            </a:extLst>
          </p:cNvPr>
          <p:cNvPicPr>
            <a:picLocks noChangeAspect="1"/>
          </p:cNvPicPr>
          <p:nvPr/>
        </p:nvPicPr>
        <p:blipFill>
          <a:blip r:embed="rId2"/>
          <a:stretch>
            <a:fillRect/>
          </a:stretch>
        </p:blipFill>
        <p:spPr>
          <a:xfrm>
            <a:off x="55041" y="816644"/>
            <a:ext cx="6915749" cy="4019898"/>
          </a:xfrm>
          <a:prstGeom prst="rect">
            <a:avLst/>
          </a:prstGeom>
        </p:spPr>
      </p:pic>
      <p:pic>
        <p:nvPicPr>
          <p:cNvPr id="10" name="Grafik 9">
            <a:extLst>
              <a:ext uri="{FF2B5EF4-FFF2-40B4-BE49-F238E27FC236}">
                <a16:creationId xmlns:a16="http://schemas.microsoft.com/office/drawing/2014/main" id="{375FB995-DC16-F918-57F2-AF30FA840483}"/>
              </a:ext>
            </a:extLst>
          </p:cNvPr>
          <p:cNvPicPr>
            <a:picLocks noChangeAspect="1"/>
          </p:cNvPicPr>
          <p:nvPr/>
        </p:nvPicPr>
        <p:blipFill>
          <a:blip r:embed="rId3"/>
          <a:stretch>
            <a:fillRect/>
          </a:stretch>
        </p:blipFill>
        <p:spPr>
          <a:xfrm>
            <a:off x="2279899" y="2703264"/>
            <a:ext cx="6809060" cy="4115157"/>
          </a:xfrm>
          <a:prstGeom prst="rect">
            <a:avLst/>
          </a:prstGeom>
        </p:spPr>
      </p:pic>
    </p:spTree>
    <p:extLst>
      <p:ext uri="{BB962C8B-B14F-4D97-AF65-F5344CB8AC3E}">
        <p14:creationId xmlns:p14="http://schemas.microsoft.com/office/powerpoint/2010/main" val="2375125248"/>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Abgerundetes Rechteck 2">
            <a:extLst>
              <a:ext uri="{FF2B5EF4-FFF2-40B4-BE49-F238E27FC236}">
                <a16:creationId xmlns:a16="http://schemas.microsoft.com/office/drawing/2014/main" id="{82B7FE77-7D28-4031-BF07-B259FF6A5073}"/>
              </a:ext>
            </a:extLst>
          </p:cNvPr>
          <p:cNvSpPr>
            <a:spLocks noChangeArrowheads="1"/>
          </p:cNvSpPr>
          <p:nvPr/>
        </p:nvSpPr>
        <p:spPr bwMode="auto">
          <a:xfrm>
            <a:off x="1709737" y="2024064"/>
            <a:ext cx="3024188" cy="2755106"/>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350"/>
          </a:p>
        </p:txBody>
      </p:sp>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1695451" y="3454005"/>
            <a:ext cx="1235869" cy="1491853"/>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350"/>
          </a:p>
        </p:txBody>
      </p:sp>
      <p:sp>
        <p:nvSpPr>
          <p:cNvPr id="3" name="Folientitel1">
            <a:extLst>
              <a:ext uri="{FF2B5EF4-FFF2-40B4-BE49-F238E27FC236}">
                <a16:creationId xmlns:a16="http://schemas.microsoft.com/office/drawing/2014/main" id="{2C69E1E1-973C-0331-19B1-BE7E8E635775}"/>
              </a:ext>
            </a:extLst>
          </p:cNvPr>
          <p:cNvSpPr txBox="1">
            <a:spLocks noChangeArrowheads="1"/>
          </p:cNvSpPr>
          <p:nvPr/>
        </p:nvSpPr>
        <p:spPr>
          <a:xfrm>
            <a:off x="971600" y="385882"/>
            <a:ext cx="6841108" cy="7728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de-DE" sz="2400" b="1" dirty="0">
                <a:latin typeface="ITC Officina Sans Book" panose="020B0500000000000000" pitchFamily="34" charset="0"/>
              </a:rPr>
              <a:t>Cas pratiques : </a:t>
            </a:r>
          </a:p>
          <a:p>
            <a:pPr algn="ctr"/>
            <a:r>
              <a:rPr lang="fr-FR" altLang="de-DE" sz="2400" b="1" dirty="0">
                <a:latin typeface="ITC Officina Sans Book" panose="020B0500000000000000" pitchFamily="34" charset="0"/>
              </a:rPr>
              <a:t>Le Coq vert dans plusieurs paroisses </a:t>
            </a:r>
            <a:endParaRPr lang="fr-CH" altLang="de-DE" sz="2400" b="1" dirty="0">
              <a:latin typeface="ITC Officina Sans Book" panose="020B0500000000000000" pitchFamily="34" charset="0"/>
            </a:endParaRPr>
          </a:p>
        </p:txBody>
      </p:sp>
      <p:pic>
        <p:nvPicPr>
          <p:cNvPr id="2" name="Grafik 1">
            <a:extLst>
              <a:ext uri="{FF2B5EF4-FFF2-40B4-BE49-F238E27FC236}">
                <a16:creationId xmlns:a16="http://schemas.microsoft.com/office/drawing/2014/main" id="{BA397CAB-FDFB-9095-C6F4-EB3F878AC978}"/>
              </a:ext>
            </a:extLst>
          </p:cNvPr>
          <p:cNvPicPr>
            <a:picLocks noChangeAspect="1"/>
          </p:cNvPicPr>
          <p:nvPr/>
        </p:nvPicPr>
        <p:blipFill>
          <a:blip r:embed="rId2"/>
          <a:stretch>
            <a:fillRect/>
          </a:stretch>
        </p:blipFill>
        <p:spPr>
          <a:xfrm>
            <a:off x="2147777" y="1525514"/>
            <a:ext cx="5427900" cy="4888920"/>
          </a:xfrm>
          <a:prstGeom prst="rect">
            <a:avLst/>
          </a:prstGeom>
        </p:spPr>
      </p:pic>
    </p:spTree>
    <p:extLst>
      <p:ext uri="{BB962C8B-B14F-4D97-AF65-F5344CB8AC3E}">
        <p14:creationId xmlns:p14="http://schemas.microsoft.com/office/powerpoint/2010/main" val="70283422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3B43756-6166-4410-A050-807BB4EC9927}"/>
              </a:ext>
            </a:extLst>
          </p:cNvPr>
          <p:cNvSpPr>
            <a:spLocks noGrp="1" noChangeArrowheads="1"/>
          </p:cNvSpPr>
          <p:nvPr>
            <p:ph type="title"/>
          </p:nvPr>
        </p:nvSpPr>
        <p:spPr>
          <a:xfrm>
            <a:off x="1943100" y="1269206"/>
            <a:ext cx="5811441" cy="342900"/>
          </a:xfrm>
          <a:noFill/>
        </p:spPr>
        <p:txBody>
          <a:bodyPr>
            <a:normAutofit fontScale="90000"/>
          </a:bodyPr>
          <a:lstStyle/>
          <a:p>
            <a:r>
              <a:rPr lang="fr-CH" altLang="de-DE" sz="2100" b="1" dirty="0">
                <a:latin typeface="ITC Officina Sans Book" panose="020B0500000000000000" pitchFamily="34" charset="0"/>
                <a:cs typeface="Times New Roman" panose="02020603050405020304" pitchFamily="18" charset="0"/>
              </a:rPr>
              <a:t>	</a:t>
            </a:r>
          </a:p>
        </p:txBody>
      </p:sp>
      <p:sp>
        <p:nvSpPr>
          <p:cNvPr id="29699" name="Rechteck 3">
            <a:extLst>
              <a:ext uri="{FF2B5EF4-FFF2-40B4-BE49-F238E27FC236}">
                <a16:creationId xmlns:a16="http://schemas.microsoft.com/office/drawing/2014/main" id="{C621551D-9399-4935-98FC-AD7AC26DA60A}"/>
              </a:ext>
            </a:extLst>
          </p:cNvPr>
          <p:cNvSpPr>
            <a:spLocks noChangeArrowheads="1"/>
          </p:cNvSpPr>
          <p:nvPr/>
        </p:nvSpPr>
        <p:spPr bwMode="auto">
          <a:xfrm>
            <a:off x="509381" y="1718300"/>
            <a:ext cx="8125238" cy="251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8288" indent="-268288">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marL="0" indent="0" algn="ctr">
              <a:lnSpc>
                <a:spcPct val="90000"/>
              </a:lnSpc>
              <a:spcAft>
                <a:spcPts val="450"/>
              </a:spcAft>
              <a:buSzPct val="55000"/>
              <a:buNone/>
            </a:pPr>
            <a:r>
              <a:rPr lang="fr-CH" altLang="de-DE" b="1" dirty="0">
                <a:solidFill>
                  <a:schemeClr val="tx2"/>
                </a:solidFill>
                <a:latin typeface="ITC Officina Sans Book" panose="020B0500000000000000" pitchFamily="34" charset="0"/>
                <a:ea typeface="+mj-ea"/>
                <a:cs typeface="Times New Roman" panose="02020603050405020304" pitchFamily="18" charset="0"/>
              </a:rPr>
              <a:t>Présentation</a:t>
            </a:r>
          </a:p>
          <a:p>
            <a:pPr marL="0" indent="0" algn="ctr">
              <a:lnSpc>
                <a:spcPct val="90000"/>
              </a:lnSpc>
              <a:spcAft>
                <a:spcPts val="450"/>
              </a:spcAft>
              <a:buSzPct val="55000"/>
              <a:buNone/>
            </a:pPr>
            <a:r>
              <a:rPr lang="fr-FR" altLang="de-DE" b="1" dirty="0">
                <a:solidFill>
                  <a:schemeClr val="tx2"/>
                </a:solidFill>
                <a:latin typeface="ITC Officina Sans Book" panose="020B0500000000000000" pitchFamily="34" charset="0"/>
                <a:ea typeface="+mj-ea"/>
                <a:cs typeface="Times New Roman" panose="02020603050405020304" pitchFamily="18" charset="0"/>
              </a:rPr>
              <a:t>a</a:t>
            </a:r>
            <a:r>
              <a:rPr lang="fr-FR" altLang="de-DE" b="1">
                <a:solidFill>
                  <a:schemeClr val="tx2"/>
                </a:solidFill>
                <a:latin typeface="ITC Officina Sans Book" panose="020B0500000000000000" pitchFamily="34" charset="0"/>
                <a:ea typeface="+mj-ea"/>
                <a:cs typeface="Times New Roman" panose="02020603050405020304" pitchFamily="18" charset="0"/>
              </a:rPr>
              <a:t>) Collaboration avec les communes / villes</a:t>
            </a:r>
            <a:endParaRPr lang="fr-FR" altLang="de-DE" b="1" dirty="0">
              <a:solidFill>
                <a:schemeClr val="tx2"/>
              </a:solidFill>
              <a:latin typeface="ITC Officina Sans Book" panose="020B0500000000000000" pitchFamily="34" charset="0"/>
              <a:ea typeface="+mj-ea"/>
              <a:cs typeface="Times New Roman" panose="02020603050405020304" pitchFamily="18" charset="0"/>
            </a:endParaRPr>
          </a:p>
          <a:p>
            <a:pPr marL="0" indent="0" algn="ctr">
              <a:lnSpc>
                <a:spcPct val="90000"/>
              </a:lnSpc>
              <a:spcAft>
                <a:spcPts val="450"/>
              </a:spcAft>
              <a:buSzPct val="55000"/>
              <a:buNone/>
            </a:pPr>
            <a:r>
              <a:rPr lang="fr-FR" altLang="de-DE" b="1">
                <a:solidFill>
                  <a:schemeClr val="tx2"/>
                </a:solidFill>
                <a:latin typeface="ITC Officina Sans Book" panose="020B0500000000000000" pitchFamily="34" charset="0"/>
                <a:ea typeface="+mj-ea"/>
                <a:cs typeface="Times New Roman" panose="02020603050405020304" pitchFamily="18" charset="0"/>
              </a:rPr>
              <a:t>b) Historique, expériences positives et défis relevés</a:t>
            </a:r>
          </a:p>
          <a:p>
            <a:pPr marL="0" indent="0" algn="ctr">
              <a:lnSpc>
                <a:spcPct val="90000"/>
              </a:lnSpc>
              <a:spcAft>
                <a:spcPts val="450"/>
              </a:spcAft>
              <a:buSzPct val="55000"/>
              <a:buNone/>
            </a:pPr>
            <a:r>
              <a:rPr lang="fr-FR" altLang="de-DE" b="1">
                <a:solidFill>
                  <a:schemeClr val="tx2"/>
                </a:solidFill>
                <a:latin typeface="ITC Officina Sans Book" panose="020B0500000000000000" pitchFamily="34" charset="0"/>
                <a:ea typeface="+mj-ea"/>
                <a:cs typeface="Times New Roman" panose="02020603050405020304" pitchFamily="18" charset="0"/>
              </a:rPr>
              <a:t>c) Économiser de l’énergie cet hiver</a:t>
            </a:r>
          </a:p>
          <a:p>
            <a:pPr marL="0" indent="0" algn="ctr">
              <a:lnSpc>
                <a:spcPct val="90000"/>
              </a:lnSpc>
              <a:spcAft>
                <a:spcPts val="450"/>
              </a:spcAft>
              <a:buSzPct val="55000"/>
              <a:buNone/>
            </a:pPr>
            <a:endParaRPr lang="fr-CH" altLang="de-DE" sz="2100" b="1" dirty="0">
              <a:solidFill>
                <a:schemeClr val="tx2"/>
              </a:solidFill>
              <a:latin typeface="ITC Officina Sans Book" panose="020B0500000000000000" pitchFamily="34" charset="0"/>
              <a:ea typeface="+mj-ea"/>
              <a:cs typeface="Times New Roman" panose="02020603050405020304" pitchFamily="18" charset="0"/>
            </a:endParaRPr>
          </a:p>
        </p:txBody>
      </p:sp>
    </p:spTree>
    <p:extLst>
      <p:ext uri="{BB962C8B-B14F-4D97-AF65-F5344CB8AC3E}">
        <p14:creationId xmlns:p14="http://schemas.microsoft.com/office/powerpoint/2010/main" val="140016603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2300" y="293640"/>
            <a:ext cx="7848599" cy="523004"/>
          </a:xfrm>
        </p:spPr>
        <p:txBody>
          <a:bodyPr>
            <a:normAutofit fontScale="90000"/>
          </a:bodyPr>
          <a:lstStyle/>
          <a:p>
            <a:pPr algn="ctr"/>
            <a:r>
              <a:rPr lang="de-DE" dirty="0" err="1"/>
              <a:t>Collaborations</a:t>
            </a:r>
            <a:r>
              <a:rPr lang="de-DE" dirty="0"/>
              <a:t> </a:t>
            </a:r>
            <a:r>
              <a:rPr lang="de-DE" dirty="0" err="1"/>
              <a:t>avec</a:t>
            </a:r>
            <a:r>
              <a:rPr lang="de-DE" dirty="0"/>
              <a:t> </a:t>
            </a:r>
            <a:r>
              <a:rPr lang="de-DE" dirty="0" err="1"/>
              <a:t>les</a:t>
            </a:r>
            <a:r>
              <a:rPr lang="de-DE" dirty="0"/>
              <a:t> </a:t>
            </a:r>
            <a:r>
              <a:rPr lang="de-DE" dirty="0" err="1"/>
              <a:t>communes</a:t>
            </a:r>
            <a:r>
              <a:rPr lang="de-DE" dirty="0"/>
              <a:t> / </a:t>
            </a:r>
            <a:r>
              <a:rPr lang="de-DE" dirty="0" err="1"/>
              <a:t>villes</a:t>
            </a:r>
            <a:endParaRPr lang="de-CH" dirty="0"/>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69</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pic>
        <p:nvPicPr>
          <p:cNvPr id="5" name="Grafik 4">
            <a:extLst>
              <a:ext uri="{FF2B5EF4-FFF2-40B4-BE49-F238E27FC236}">
                <a16:creationId xmlns:a16="http://schemas.microsoft.com/office/drawing/2014/main" id="{73FA72FD-D454-2650-B0C1-8AB0A49B4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263" y="863844"/>
            <a:ext cx="3138298" cy="2220391"/>
          </a:xfrm>
          <a:prstGeom prst="rect">
            <a:avLst/>
          </a:prstGeom>
        </p:spPr>
      </p:pic>
      <p:pic>
        <p:nvPicPr>
          <p:cNvPr id="8" name="Grafik 7">
            <a:extLst>
              <a:ext uri="{FF2B5EF4-FFF2-40B4-BE49-F238E27FC236}">
                <a16:creationId xmlns:a16="http://schemas.microsoft.com/office/drawing/2014/main" id="{5C5C48FC-0EC9-8279-FBA6-0FBFC06A4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444" y="2455893"/>
            <a:ext cx="2488348" cy="2473916"/>
          </a:xfrm>
          <a:prstGeom prst="rect">
            <a:avLst/>
          </a:prstGeom>
        </p:spPr>
      </p:pic>
      <p:pic>
        <p:nvPicPr>
          <p:cNvPr id="9" name="Grafik 8">
            <a:extLst>
              <a:ext uri="{FF2B5EF4-FFF2-40B4-BE49-F238E27FC236}">
                <a16:creationId xmlns:a16="http://schemas.microsoft.com/office/drawing/2014/main" id="{41BC6BD8-E218-19EF-3E46-7FAA0653061B}"/>
              </a:ext>
            </a:extLst>
          </p:cNvPr>
          <p:cNvPicPr>
            <a:picLocks noChangeAspect="1"/>
          </p:cNvPicPr>
          <p:nvPr/>
        </p:nvPicPr>
        <p:blipFill>
          <a:blip r:embed="rId4"/>
          <a:stretch>
            <a:fillRect/>
          </a:stretch>
        </p:blipFill>
        <p:spPr>
          <a:xfrm>
            <a:off x="4051438" y="3084235"/>
            <a:ext cx="3028950" cy="1514475"/>
          </a:xfrm>
          <a:prstGeom prst="rect">
            <a:avLst/>
          </a:prstGeom>
        </p:spPr>
      </p:pic>
      <p:pic>
        <p:nvPicPr>
          <p:cNvPr id="10" name="Grafik 9">
            <a:extLst>
              <a:ext uri="{FF2B5EF4-FFF2-40B4-BE49-F238E27FC236}">
                <a16:creationId xmlns:a16="http://schemas.microsoft.com/office/drawing/2014/main" id="{19E60B4F-452A-7E4A-1DD8-C507849E2BD9}"/>
              </a:ext>
            </a:extLst>
          </p:cNvPr>
          <p:cNvPicPr>
            <a:picLocks noChangeAspect="1"/>
          </p:cNvPicPr>
          <p:nvPr/>
        </p:nvPicPr>
        <p:blipFill>
          <a:blip r:embed="rId5"/>
          <a:stretch>
            <a:fillRect/>
          </a:stretch>
        </p:blipFill>
        <p:spPr>
          <a:xfrm>
            <a:off x="5275263" y="5155699"/>
            <a:ext cx="3048000" cy="1495425"/>
          </a:xfrm>
          <a:prstGeom prst="rect">
            <a:avLst/>
          </a:prstGeom>
        </p:spPr>
      </p:pic>
      <p:cxnSp>
        <p:nvCxnSpPr>
          <p:cNvPr id="12" name="Gerader Verbinder 11">
            <a:extLst>
              <a:ext uri="{FF2B5EF4-FFF2-40B4-BE49-F238E27FC236}">
                <a16:creationId xmlns:a16="http://schemas.microsoft.com/office/drawing/2014/main" id="{8A498F57-E092-91A4-66C1-AC39A54F7627}"/>
              </a:ext>
            </a:extLst>
          </p:cNvPr>
          <p:cNvCxnSpPr>
            <a:stCxn id="8" idx="3"/>
            <a:endCxn id="5" idx="1"/>
          </p:cNvCxnSpPr>
          <p:nvPr/>
        </p:nvCxnSpPr>
        <p:spPr>
          <a:xfrm flipV="1">
            <a:off x="2992792" y="1974040"/>
            <a:ext cx="2282471" cy="17188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97B9AB5F-5C71-4DBF-A217-07976DB0E14B}"/>
              </a:ext>
            </a:extLst>
          </p:cNvPr>
          <p:cNvCxnSpPr>
            <a:stCxn id="8" idx="3"/>
            <a:endCxn id="9" idx="1"/>
          </p:cNvCxnSpPr>
          <p:nvPr/>
        </p:nvCxnSpPr>
        <p:spPr>
          <a:xfrm>
            <a:off x="2992792" y="3692851"/>
            <a:ext cx="1058646" cy="14862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Gerader Verbinder 15">
            <a:extLst>
              <a:ext uri="{FF2B5EF4-FFF2-40B4-BE49-F238E27FC236}">
                <a16:creationId xmlns:a16="http://schemas.microsoft.com/office/drawing/2014/main" id="{C4F990A0-B844-94D5-0926-D60941660F65}"/>
              </a:ext>
            </a:extLst>
          </p:cNvPr>
          <p:cNvCxnSpPr>
            <a:stCxn id="8" idx="3"/>
            <a:endCxn id="10" idx="1"/>
          </p:cNvCxnSpPr>
          <p:nvPr/>
        </p:nvCxnSpPr>
        <p:spPr>
          <a:xfrm>
            <a:off x="2992792" y="3692851"/>
            <a:ext cx="2282471" cy="221056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8208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CB71563-DA94-AE4D-A948-555E39A37D16}"/>
              </a:ext>
            </a:extLst>
          </p:cNvPr>
          <p:cNvSpPr txBox="1">
            <a:spLocks noChangeArrowheads="1"/>
          </p:cNvSpPr>
          <p:nvPr/>
        </p:nvSpPr>
        <p:spPr>
          <a:xfrm>
            <a:off x="2838554" y="3200400"/>
            <a:ext cx="4104686" cy="457200"/>
          </a:xfrm>
          <a:prstGeom prst="rect">
            <a:avLst/>
          </a:prstGeom>
          <a:noFill/>
        </p:spPr>
        <p:txBody>
          <a:bodyPr/>
          <a:lstStyle>
            <a:lvl1pPr algn="l" rtl="0" eaLnBrk="0" fontAlgn="base" hangingPunct="0">
              <a:spcBef>
                <a:spcPct val="0"/>
              </a:spcBef>
              <a:spcAft>
                <a:spcPct val="0"/>
              </a:spcAft>
              <a:defRPr sz="4000" b="1">
                <a:solidFill>
                  <a:schemeClr val="tx2"/>
                </a:solidFill>
                <a:latin typeface="+mn-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r>
              <a:rPr lang="fr-CH" altLang="de-DE" sz="2800" kern="0" dirty="0">
                <a:latin typeface="ITC Officina Sans Book" panose="020B0500000000000000" pitchFamily="34" charset="0"/>
                <a:cs typeface="Times New Roman" panose="02020603050405020304" pitchFamily="18" charset="0"/>
              </a:rPr>
              <a:t>Attentes de la journée</a:t>
            </a:r>
          </a:p>
        </p:txBody>
      </p:sp>
    </p:spTree>
    <p:extLst>
      <p:ext uri="{BB962C8B-B14F-4D97-AF65-F5344CB8AC3E}">
        <p14:creationId xmlns:p14="http://schemas.microsoft.com/office/powerpoint/2010/main" val="7289100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32606" y="293640"/>
            <a:ext cx="7965351" cy="523004"/>
          </a:xfrm>
        </p:spPr>
        <p:txBody>
          <a:bodyPr>
            <a:normAutofit fontScale="90000"/>
          </a:bodyPr>
          <a:lstStyle/>
          <a:p>
            <a:pPr algn="ctr"/>
            <a:r>
              <a:rPr lang="de-DE"/>
              <a:t>Collaborations avec les communes / villes</a:t>
            </a:r>
            <a:endParaRPr lang="de-CH" dirty="0"/>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pic>
        <p:nvPicPr>
          <p:cNvPr id="7" name="Grafik 6">
            <a:extLst>
              <a:ext uri="{FF2B5EF4-FFF2-40B4-BE49-F238E27FC236}">
                <a16:creationId xmlns:a16="http://schemas.microsoft.com/office/drawing/2014/main" id="{E2392960-EC9E-0688-DE7E-CBC4EA1FA2BE}"/>
              </a:ext>
            </a:extLst>
          </p:cNvPr>
          <p:cNvPicPr>
            <a:picLocks noChangeAspect="1"/>
          </p:cNvPicPr>
          <p:nvPr/>
        </p:nvPicPr>
        <p:blipFill>
          <a:blip r:embed="rId3"/>
          <a:stretch>
            <a:fillRect/>
          </a:stretch>
        </p:blipFill>
        <p:spPr>
          <a:xfrm>
            <a:off x="493091" y="855180"/>
            <a:ext cx="4593879" cy="2751137"/>
          </a:xfrm>
          <a:prstGeom prst="rect">
            <a:avLst/>
          </a:prstGeom>
        </p:spPr>
      </p:pic>
      <p:pic>
        <p:nvPicPr>
          <p:cNvPr id="6" name="Grafik 5">
            <a:extLst>
              <a:ext uri="{FF2B5EF4-FFF2-40B4-BE49-F238E27FC236}">
                <a16:creationId xmlns:a16="http://schemas.microsoft.com/office/drawing/2014/main" id="{46ACF68B-F16B-591B-B018-F5653081D9A0}"/>
              </a:ext>
            </a:extLst>
          </p:cNvPr>
          <p:cNvPicPr>
            <a:picLocks noChangeAspect="1"/>
          </p:cNvPicPr>
          <p:nvPr/>
        </p:nvPicPr>
        <p:blipFill>
          <a:blip r:embed="rId4"/>
          <a:stretch>
            <a:fillRect/>
          </a:stretch>
        </p:blipFill>
        <p:spPr>
          <a:xfrm>
            <a:off x="4812179" y="3094330"/>
            <a:ext cx="4209866" cy="3689728"/>
          </a:xfrm>
          <a:prstGeom prst="rect">
            <a:avLst/>
          </a:prstGeom>
        </p:spPr>
      </p:pic>
      <p:pic>
        <p:nvPicPr>
          <p:cNvPr id="5" name="Grafik 4">
            <a:extLst>
              <a:ext uri="{FF2B5EF4-FFF2-40B4-BE49-F238E27FC236}">
                <a16:creationId xmlns:a16="http://schemas.microsoft.com/office/drawing/2014/main" id="{BEB1814E-67AF-4C2D-0B02-289D91E6F1D2}"/>
              </a:ext>
            </a:extLst>
          </p:cNvPr>
          <p:cNvPicPr>
            <a:picLocks noChangeAspect="1"/>
          </p:cNvPicPr>
          <p:nvPr/>
        </p:nvPicPr>
        <p:blipFill>
          <a:blip r:embed="rId5"/>
          <a:stretch>
            <a:fillRect/>
          </a:stretch>
        </p:blipFill>
        <p:spPr>
          <a:xfrm>
            <a:off x="532606" y="3970683"/>
            <a:ext cx="3869647" cy="2448247"/>
          </a:xfrm>
          <a:prstGeom prst="rect">
            <a:avLst/>
          </a:prstGeom>
        </p:spPr>
      </p:pic>
    </p:spTree>
    <p:extLst>
      <p:ext uri="{BB962C8B-B14F-4D97-AF65-F5344CB8AC3E}">
        <p14:creationId xmlns:p14="http://schemas.microsoft.com/office/powerpoint/2010/main" val="4636257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21804" y="293640"/>
            <a:ext cx="8060635" cy="523004"/>
          </a:xfrm>
        </p:spPr>
        <p:txBody>
          <a:bodyPr>
            <a:normAutofit fontScale="90000"/>
          </a:bodyPr>
          <a:lstStyle/>
          <a:p>
            <a:pPr algn="ctr"/>
            <a:r>
              <a:rPr lang="de-DE"/>
              <a:t>Collaborations avec les communes / villes</a:t>
            </a:r>
            <a:endParaRPr lang="de-CH" dirty="0"/>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71</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pic>
        <p:nvPicPr>
          <p:cNvPr id="8" name="Grafik 7">
            <a:extLst>
              <a:ext uri="{FF2B5EF4-FFF2-40B4-BE49-F238E27FC236}">
                <a16:creationId xmlns:a16="http://schemas.microsoft.com/office/drawing/2014/main" id="{1EA67DBD-9F17-EC87-A6EE-7B38B26E3B0D}"/>
              </a:ext>
            </a:extLst>
          </p:cNvPr>
          <p:cNvPicPr>
            <a:picLocks noChangeAspect="1"/>
          </p:cNvPicPr>
          <p:nvPr/>
        </p:nvPicPr>
        <p:blipFill>
          <a:blip r:embed="rId2"/>
          <a:stretch>
            <a:fillRect/>
          </a:stretch>
        </p:blipFill>
        <p:spPr>
          <a:xfrm>
            <a:off x="459776" y="930533"/>
            <a:ext cx="6413133" cy="4888936"/>
          </a:xfrm>
          <a:prstGeom prst="rect">
            <a:avLst/>
          </a:prstGeom>
        </p:spPr>
      </p:pic>
      <p:pic>
        <p:nvPicPr>
          <p:cNvPr id="10" name="Grafik 9">
            <a:extLst>
              <a:ext uri="{FF2B5EF4-FFF2-40B4-BE49-F238E27FC236}">
                <a16:creationId xmlns:a16="http://schemas.microsoft.com/office/drawing/2014/main" id="{4FFF777B-CD1E-1CD0-CEB2-634654512B8D}"/>
              </a:ext>
            </a:extLst>
          </p:cNvPr>
          <p:cNvPicPr>
            <a:picLocks noChangeAspect="1"/>
          </p:cNvPicPr>
          <p:nvPr/>
        </p:nvPicPr>
        <p:blipFill>
          <a:blip r:embed="rId3"/>
          <a:stretch>
            <a:fillRect/>
          </a:stretch>
        </p:blipFill>
        <p:spPr>
          <a:xfrm>
            <a:off x="2523684" y="4631635"/>
            <a:ext cx="6474419" cy="2035865"/>
          </a:xfrm>
          <a:prstGeom prst="rect">
            <a:avLst/>
          </a:prstGeom>
        </p:spPr>
      </p:pic>
    </p:spTree>
    <p:extLst>
      <p:ext uri="{BB962C8B-B14F-4D97-AF65-F5344CB8AC3E}">
        <p14:creationId xmlns:p14="http://schemas.microsoft.com/office/powerpoint/2010/main" val="9024582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82048" y="293640"/>
            <a:ext cx="8050695" cy="523004"/>
          </a:xfrm>
        </p:spPr>
        <p:txBody>
          <a:bodyPr>
            <a:normAutofit fontScale="90000"/>
          </a:bodyPr>
          <a:lstStyle/>
          <a:p>
            <a:pPr algn="ctr"/>
            <a:r>
              <a:rPr lang="de-DE"/>
              <a:t>Collaborations avec les communes / villes</a:t>
            </a:r>
            <a:endParaRPr lang="de-CH" dirty="0"/>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72</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pic>
        <p:nvPicPr>
          <p:cNvPr id="2" name="Grafik 1">
            <a:extLst>
              <a:ext uri="{FF2B5EF4-FFF2-40B4-BE49-F238E27FC236}">
                <a16:creationId xmlns:a16="http://schemas.microsoft.com/office/drawing/2014/main" id="{28046C80-24B4-D11D-C881-D4DC273041FA}"/>
              </a:ext>
            </a:extLst>
          </p:cNvPr>
          <p:cNvPicPr>
            <a:picLocks noChangeAspect="1"/>
          </p:cNvPicPr>
          <p:nvPr/>
        </p:nvPicPr>
        <p:blipFill>
          <a:blip r:embed="rId3"/>
          <a:stretch>
            <a:fillRect/>
          </a:stretch>
        </p:blipFill>
        <p:spPr>
          <a:xfrm>
            <a:off x="895764" y="1538701"/>
            <a:ext cx="3028950" cy="1514475"/>
          </a:xfrm>
          <a:prstGeom prst="rect">
            <a:avLst/>
          </a:prstGeom>
        </p:spPr>
      </p:pic>
      <p:sp>
        <p:nvSpPr>
          <p:cNvPr id="5" name="Textfeld 4">
            <a:extLst>
              <a:ext uri="{FF2B5EF4-FFF2-40B4-BE49-F238E27FC236}">
                <a16:creationId xmlns:a16="http://schemas.microsoft.com/office/drawing/2014/main" id="{6228F644-AFB3-F9FD-D780-6906EE50D5FA}"/>
              </a:ext>
            </a:extLst>
          </p:cNvPr>
          <p:cNvSpPr txBox="1"/>
          <p:nvPr/>
        </p:nvSpPr>
        <p:spPr>
          <a:xfrm>
            <a:off x="827525" y="3167390"/>
            <a:ext cx="4417764" cy="523220"/>
          </a:xfrm>
          <a:prstGeom prst="rect">
            <a:avLst/>
          </a:prstGeom>
          <a:noFill/>
        </p:spPr>
        <p:txBody>
          <a:bodyPr wrap="square" rtlCol="0">
            <a:spAutoFit/>
          </a:bodyPr>
          <a:lstStyle/>
          <a:p>
            <a:r>
              <a:rPr lang="de-CH" sz="1400">
                <a:latin typeface="Arial" panose="020B0604020202020204" pitchFamily="34" charset="0"/>
                <a:cs typeface="Arial" panose="020B0604020202020204" pitchFamily="34" charset="0"/>
                <a:hlinkClick r:id="rId4"/>
              </a:rPr>
              <a:t>https://www.local-energy.swiss/fr/programme/projektfoerderung.html#/</a:t>
            </a:r>
            <a:r>
              <a:rPr lang="de-CH" sz="1400">
                <a:latin typeface="Arial" panose="020B0604020202020204" pitchFamily="34" charset="0"/>
                <a:cs typeface="Arial" panose="020B0604020202020204" pitchFamily="34" charset="0"/>
              </a:rPr>
              <a:t> </a:t>
            </a:r>
          </a:p>
        </p:txBody>
      </p:sp>
      <p:pic>
        <p:nvPicPr>
          <p:cNvPr id="6" name="Grafik 5">
            <a:extLst>
              <a:ext uri="{FF2B5EF4-FFF2-40B4-BE49-F238E27FC236}">
                <a16:creationId xmlns:a16="http://schemas.microsoft.com/office/drawing/2014/main" id="{14754F28-689F-D3A2-8185-0743AA813585}"/>
              </a:ext>
            </a:extLst>
          </p:cNvPr>
          <p:cNvPicPr>
            <a:picLocks noChangeAspect="1"/>
          </p:cNvPicPr>
          <p:nvPr/>
        </p:nvPicPr>
        <p:blipFill>
          <a:blip r:embed="rId5"/>
          <a:stretch>
            <a:fillRect/>
          </a:stretch>
        </p:blipFill>
        <p:spPr>
          <a:xfrm>
            <a:off x="198508" y="3918274"/>
            <a:ext cx="5595582" cy="1599367"/>
          </a:xfrm>
          <a:prstGeom prst="rect">
            <a:avLst/>
          </a:prstGeom>
        </p:spPr>
      </p:pic>
      <p:pic>
        <p:nvPicPr>
          <p:cNvPr id="9" name="Grafik 8">
            <a:extLst>
              <a:ext uri="{FF2B5EF4-FFF2-40B4-BE49-F238E27FC236}">
                <a16:creationId xmlns:a16="http://schemas.microsoft.com/office/drawing/2014/main" id="{E0E6CB14-B98E-830B-8E99-93C4B308AF60}"/>
              </a:ext>
            </a:extLst>
          </p:cNvPr>
          <p:cNvPicPr>
            <a:picLocks noChangeAspect="1"/>
          </p:cNvPicPr>
          <p:nvPr/>
        </p:nvPicPr>
        <p:blipFill>
          <a:blip r:embed="rId6"/>
          <a:stretch>
            <a:fillRect/>
          </a:stretch>
        </p:blipFill>
        <p:spPr>
          <a:xfrm>
            <a:off x="5245289" y="1115677"/>
            <a:ext cx="3700203" cy="3338451"/>
          </a:xfrm>
          <a:prstGeom prst="rect">
            <a:avLst/>
          </a:prstGeom>
        </p:spPr>
      </p:pic>
      <p:sp>
        <p:nvSpPr>
          <p:cNvPr id="7" name="Textfeld 6">
            <a:extLst>
              <a:ext uri="{FF2B5EF4-FFF2-40B4-BE49-F238E27FC236}">
                <a16:creationId xmlns:a16="http://schemas.microsoft.com/office/drawing/2014/main" id="{B5A6EAA7-B954-7C1B-6D6B-09D451C15C06}"/>
              </a:ext>
            </a:extLst>
          </p:cNvPr>
          <p:cNvSpPr txBox="1"/>
          <p:nvPr/>
        </p:nvSpPr>
        <p:spPr>
          <a:xfrm>
            <a:off x="1143921" y="5969987"/>
            <a:ext cx="6842170" cy="707886"/>
          </a:xfrm>
          <a:prstGeom prst="rect">
            <a:avLst/>
          </a:prstGeom>
          <a:noFill/>
        </p:spPr>
        <p:txBody>
          <a:bodyPr wrap="square" rtlCol="0">
            <a:spAutoFit/>
          </a:bodyPr>
          <a:lstStyle/>
          <a:p>
            <a:r>
              <a:rPr lang="fr-CH" sz="2000" dirty="0">
                <a:latin typeface="Arial" panose="020B0604020202020204" pitchFamily="34" charset="0"/>
                <a:cs typeface="Arial" panose="020B0604020202020204" pitchFamily="34" charset="0"/>
              </a:rPr>
              <a:t>Les programmes des cantons et des Églises cantonales seront présentés plus tard dans la formation</a:t>
            </a:r>
          </a:p>
        </p:txBody>
      </p:sp>
    </p:spTree>
    <p:extLst>
      <p:ext uri="{BB962C8B-B14F-4D97-AF65-F5344CB8AC3E}">
        <p14:creationId xmlns:p14="http://schemas.microsoft.com/office/powerpoint/2010/main" val="37359755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2300" y="293640"/>
            <a:ext cx="7848599" cy="523004"/>
          </a:xfrm>
        </p:spPr>
        <p:txBody>
          <a:bodyPr/>
          <a:lstStyle/>
          <a:p>
            <a:pPr algn="ctr"/>
            <a:r>
              <a:rPr lang="fr-FR"/>
              <a:t>Processus dans une paroisse</a:t>
            </a:r>
            <a:endParaRPr lang="de-CH" dirty="0"/>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73</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pic>
        <p:nvPicPr>
          <p:cNvPr id="9" name="Grafik 8">
            <a:extLst>
              <a:ext uri="{FF2B5EF4-FFF2-40B4-BE49-F238E27FC236}">
                <a16:creationId xmlns:a16="http://schemas.microsoft.com/office/drawing/2014/main" id="{A6DAC166-2025-EBF4-FC6D-361B72C2BA5B}"/>
              </a:ext>
            </a:extLst>
          </p:cNvPr>
          <p:cNvPicPr>
            <a:picLocks noChangeAspect="1"/>
          </p:cNvPicPr>
          <p:nvPr/>
        </p:nvPicPr>
        <p:blipFill>
          <a:blip r:embed="rId3"/>
          <a:stretch>
            <a:fillRect/>
          </a:stretch>
        </p:blipFill>
        <p:spPr>
          <a:xfrm>
            <a:off x="6869292" y="195041"/>
            <a:ext cx="2128523" cy="555676"/>
          </a:xfrm>
          <a:prstGeom prst="rect">
            <a:avLst/>
          </a:prstGeom>
        </p:spPr>
      </p:pic>
      <p:sp>
        <p:nvSpPr>
          <p:cNvPr id="10" name="Foliennummernplatzhalter 1">
            <a:extLst>
              <a:ext uri="{FF2B5EF4-FFF2-40B4-BE49-F238E27FC236}">
                <a16:creationId xmlns:a16="http://schemas.microsoft.com/office/drawing/2014/main" id="{55DDCD7F-D686-1AC3-3B36-212B2BB70F68}"/>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32B722C-2697-4478-9314-0547AA2116C6}" type="slidenum">
              <a:rPr kumimoji="0" lang="de-CH"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de-CH"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11" name="Gruppieren 10">
            <a:extLst>
              <a:ext uri="{FF2B5EF4-FFF2-40B4-BE49-F238E27FC236}">
                <a16:creationId xmlns:a16="http://schemas.microsoft.com/office/drawing/2014/main" id="{913EE00D-36F6-7120-FBA3-BDB6F60C5951}"/>
              </a:ext>
            </a:extLst>
          </p:cNvPr>
          <p:cNvGrpSpPr/>
          <p:nvPr/>
        </p:nvGrpSpPr>
        <p:grpSpPr>
          <a:xfrm>
            <a:off x="6324706" y="3349308"/>
            <a:ext cx="2888936" cy="2605739"/>
            <a:chOff x="5724127" y="4279645"/>
            <a:chExt cx="2888936" cy="2605739"/>
          </a:xfrm>
        </p:grpSpPr>
        <p:pic>
          <p:nvPicPr>
            <p:cNvPr id="12" name="Picture 2" descr="C:\Users\stefanie.huber\Desktop\privat\grüner Güggel\Umweltbericht_Jahresbericht\Abbildungen\Systemgrenzen.jpg">
              <a:extLst>
                <a:ext uri="{FF2B5EF4-FFF2-40B4-BE49-F238E27FC236}">
                  <a16:creationId xmlns:a16="http://schemas.microsoft.com/office/drawing/2014/main" id="{931CDDBB-79B8-2601-5045-8D527E3303E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24127" y="4279645"/>
              <a:ext cx="2874425" cy="2230553"/>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6338B9BD-7F3E-99CE-66BB-997F287CB5FA}"/>
                </a:ext>
              </a:extLst>
            </p:cNvPr>
            <p:cNvSpPr txBox="1"/>
            <p:nvPr/>
          </p:nvSpPr>
          <p:spPr>
            <a:xfrm>
              <a:off x="7236296" y="6516052"/>
              <a:ext cx="1376767" cy="369332"/>
            </a:xfrm>
            <a:prstGeom prst="rect">
              <a:avLst/>
            </a:prstGeom>
            <a:noFill/>
          </p:spPr>
          <p:txBody>
            <a:bodyPr wrap="square" rtlCol="0">
              <a:spAutoFit/>
            </a:bodyPr>
            <a:lstStyle/>
            <a:p>
              <a:r>
                <a:rPr lang="de-CH" b="1">
                  <a:solidFill>
                    <a:srgbClr val="799A2B"/>
                  </a:solidFill>
                  <a:latin typeface="Arial" panose="020B0604020202020204" pitchFamily="34" charset="0"/>
                  <a:cs typeface="Arial" panose="020B0604020202020204" pitchFamily="34" charset="0"/>
                </a:rPr>
                <a:t>2016/2017</a:t>
              </a:r>
            </a:p>
          </p:txBody>
        </p:sp>
      </p:grpSp>
      <p:grpSp>
        <p:nvGrpSpPr>
          <p:cNvPr id="14" name="Gruppieren 13">
            <a:extLst>
              <a:ext uri="{FF2B5EF4-FFF2-40B4-BE49-F238E27FC236}">
                <a16:creationId xmlns:a16="http://schemas.microsoft.com/office/drawing/2014/main" id="{0CBFDB52-21F8-E65F-E81B-AC7786F8820E}"/>
              </a:ext>
            </a:extLst>
          </p:cNvPr>
          <p:cNvGrpSpPr/>
          <p:nvPr/>
        </p:nvGrpSpPr>
        <p:grpSpPr>
          <a:xfrm>
            <a:off x="3073165" y="4149080"/>
            <a:ext cx="3883483" cy="2751449"/>
            <a:chOff x="3044781" y="3917911"/>
            <a:chExt cx="3883483" cy="2751449"/>
          </a:xfrm>
        </p:grpSpPr>
        <p:pic>
          <p:nvPicPr>
            <p:cNvPr id="15" name="Picture 3" descr="C:\Users\stefanie.huber\Desktop\privat\grüner Güggel\Auditsitzung\Fotos\DSC_7507.JPG">
              <a:extLst>
                <a:ext uri="{FF2B5EF4-FFF2-40B4-BE49-F238E27FC236}">
                  <a16:creationId xmlns:a16="http://schemas.microsoft.com/office/drawing/2014/main" id="{0D862395-7B46-0626-F103-C6931EF76071}"/>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44781" y="3917911"/>
              <a:ext cx="3533271" cy="23555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a:extLst>
                <a:ext uri="{FF2B5EF4-FFF2-40B4-BE49-F238E27FC236}">
                  <a16:creationId xmlns:a16="http://schemas.microsoft.com/office/drawing/2014/main" id="{6C7031AF-D709-EBDC-3C28-B85016299B82}"/>
                </a:ext>
              </a:extLst>
            </p:cNvPr>
            <p:cNvSpPr txBox="1"/>
            <p:nvPr/>
          </p:nvSpPr>
          <p:spPr>
            <a:xfrm>
              <a:off x="5551497" y="6300028"/>
              <a:ext cx="1376767" cy="369332"/>
            </a:xfrm>
            <a:prstGeom prst="rect">
              <a:avLst/>
            </a:prstGeom>
            <a:noFill/>
          </p:spPr>
          <p:txBody>
            <a:bodyPr wrap="square" rtlCol="0">
              <a:spAutoFit/>
            </a:bodyPr>
            <a:lstStyle/>
            <a:p>
              <a:r>
                <a:rPr lang="de-CH" b="1">
                  <a:solidFill>
                    <a:srgbClr val="799A2B"/>
                  </a:solidFill>
                  <a:latin typeface="Arial" panose="020B0604020202020204" pitchFamily="34" charset="0"/>
                  <a:cs typeface="Arial" panose="020B0604020202020204" pitchFamily="34" charset="0"/>
                </a:rPr>
                <a:t>Nov 2017</a:t>
              </a:r>
            </a:p>
          </p:txBody>
        </p:sp>
      </p:grpSp>
      <p:grpSp>
        <p:nvGrpSpPr>
          <p:cNvPr id="17" name="Gruppieren 16">
            <a:extLst>
              <a:ext uri="{FF2B5EF4-FFF2-40B4-BE49-F238E27FC236}">
                <a16:creationId xmlns:a16="http://schemas.microsoft.com/office/drawing/2014/main" id="{C3C8DD2B-6376-0DEF-189F-214FC0B2225D}"/>
              </a:ext>
            </a:extLst>
          </p:cNvPr>
          <p:cNvGrpSpPr/>
          <p:nvPr/>
        </p:nvGrpSpPr>
        <p:grpSpPr>
          <a:xfrm>
            <a:off x="187896" y="3437384"/>
            <a:ext cx="3359497" cy="2581683"/>
            <a:chOff x="35496" y="3284984"/>
            <a:chExt cx="3359497" cy="2581683"/>
          </a:xfrm>
        </p:grpSpPr>
        <p:pic>
          <p:nvPicPr>
            <p:cNvPr id="18" name="Grafik 17">
              <a:extLst>
                <a:ext uri="{FF2B5EF4-FFF2-40B4-BE49-F238E27FC236}">
                  <a16:creationId xmlns:a16="http://schemas.microsoft.com/office/drawing/2014/main" id="{D2815C67-FBE5-E707-2328-1129B186608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467" y="3284984"/>
              <a:ext cx="3318526" cy="2212351"/>
            </a:xfrm>
            <a:prstGeom prst="rect">
              <a:avLst/>
            </a:prstGeom>
          </p:spPr>
        </p:pic>
        <p:sp>
          <p:nvSpPr>
            <p:cNvPr id="19" name="Textfeld 18">
              <a:extLst>
                <a:ext uri="{FF2B5EF4-FFF2-40B4-BE49-F238E27FC236}">
                  <a16:creationId xmlns:a16="http://schemas.microsoft.com/office/drawing/2014/main" id="{6C951132-BA0B-30A2-68B5-73A038606337}"/>
                </a:ext>
              </a:extLst>
            </p:cNvPr>
            <p:cNvSpPr txBox="1"/>
            <p:nvPr/>
          </p:nvSpPr>
          <p:spPr>
            <a:xfrm>
              <a:off x="35496" y="5497335"/>
              <a:ext cx="1246386" cy="369332"/>
            </a:xfrm>
            <a:prstGeom prst="rect">
              <a:avLst/>
            </a:prstGeom>
            <a:noFill/>
          </p:spPr>
          <p:txBody>
            <a:bodyPr wrap="square" rtlCol="0">
              <a:spAutoFit/>
            </a:bodyPr>
            <a:lstStyle/>
            <a:p>
              <a:r>
                <a:rPr lang="de-CH" b="1">
                  <a:solidFill>
                    <a:srgbClr val="799A2B"/>
                  </a:solidFill>
                  <a:latin typeface="Arial" panose="020B0604020202020204" pitchFamily="34" charset="0"/>
                  <a:cs typeface="Arial" panose="020B0604020202020204" pitchFamily="34" charset="0"/>
                </a:rPr>
                <a:t>Jan 2018</a:t>
              </a:r>
            </a:p>
          </p:txBody>
        </p:sp>
      </p:grpSp>
      <p:cxnSp>
        <p:nvCxnSpPr>
          <p:cNvPr id="20" name="Gerade Verbindung mit Pfeil 19">
            <a:extLst>
              <a:ext uri="{FF2B5EF4-FFF2-40B4-BE49-F238E27FC236}">
                <a16:creationId xmlns:a16="http://schemas.microsoft.com/office/drawing/2014/main" id="{2BB0B52E-0C53-016B-A335-0E786F3B5915}"/>
              </a:ext>
            </a:extLst>
          </p:cNvPr>
          <p:cNvCxnSpPr/>
          <p:nvPr/>
        </p:nvCxnSpPr>
        <p:spPr>
          <a:xfrm>
            <a:off x="3547393" y="1997224"/>
            <a:ext cx="589819" cy="0"/>
          </a:xfrm>
          <a:prstGeom prst="straightConnector1">
            <a:avLst/>
          </a:prstGeom>
          <a:noFill/>
          <a:ln w="31750" cap="flat" cmpd="sng" algn="ctr">
            <a:solidFill>
              <a:srgbClr val="799A2B"/>
            </a:solidFill>
            <a:prstDash val="solid"/>
            <a:tailEnd type="arrow"/>
          </a:ln>
          <a:effectLst/>
        </p:spPr>
      </p:cxnSp>
      <p:cxnSp>
        <p:nvCxnSpPr>
          <p:cNvPr id="21" name="Gerade Verbindung mit Pfeil 20">
            <a:extLst>
              <a:ext uri="{FF2B5EF4-FFF2-40B4-BE49-F238E27FC236}">
                <a16:creationId xmlns:a16="http://schemas.microsoft.com/office/drawing/2014/main" id="{6CE251A6-4353-6738-1F3E-CDD4031DB8C2}"/>
              </a:ext>
            </a:extLst>
          </p:cNvPr>
          <p:cNvCxnSpPr/>
          <p:nvPr/>
        </p:nvCxnSpPr>
        <p:spPr>
          <a:xfrm>
            <a:off x="8036768" y="2035977"/>
            <a:ext cx="360040" cy="1091601"/>
          </a:xfrm>
          <a:prstGeom prst="straightConnector1">
            <a:avLst/>
          </a:prstGeom>
          <a:noFill/>
          <a:ln w="31750" cap="flat" cmpd="sng" algn="ctr">
            <a:solidFill>
              <a:srgbClr val="799A2B"/>
            </a:solidFill>
            <a:prstDash val="solid"/>
            <a:tailEnd type="arrow"/>
          </a:ln>
          <a:effectLst/>
        </p:spPr>
      </p:cxnSp>
      <p:cxnSp>
        <p:nvCxnSpPr>
          <p:cNvPr id="22" name="Gerade Verbindung mit Pfeil 21">
            <a:extLst>
              <a:ext uri="{FF2B5EF4-FFF2-40B4-BE49-F238E27FC236}">
                <a16:creationId xmlns:a16="http://schemas.microsoft.com/office/drawing/2014/main" id="{647EC137-F646-7B3D-9EA7-5AA8BBBF52AB}"/>
              </a:ext>
            </a:extLst>
          </p:cNvPr>
          <p:cNvCxnSpPr/>
          <p:nvPr/>
        </p:nvCxnSpPr>
        <p:spPr>
          <a:xfrm flipH="1" flipV="1">
            <a:off x="1556048" y="5834401"/>
            <a:ext cx="993146" cy="699327"/>
          </a:xfrm>
          <a:prstGeom prst="straightConnector1">
            <a:avLst/>
          </a:prstGeom>
          <a:noFill/>
          <a:ln w="31750" cap="flat" cmpd="sng" algn="ctr">
            <a:solidFill>
              <a:srgbClr val="799A2B"/>
            </a:solidFill>
            <a:prstDash val="solid"/>
            <a:tailEnd type="arrow"/>
          </a:ln>
          <a:effectLst/>
        </p:spPr>
      </p:cxnSp>
      <p:grpSp>
        <p:nvGrpSpPr>
          <p:cNvPr id="23" name="Gruppieren 22">
            <a:extLst>
              <a:ext uri="{FF2B5EF4-FFF2-40B4-BE49-F238E27FC236}">
                <a16:creationId xmlns:a16="http://schemas.microsoft.com/office/drawing/2014/main" id="{250C27E1-D276-A510-4986-02521A59B701}"/>
              </a:ext>
            </a:extLst>
          </p:cNvPr>
          <p:cNvGrpSpPr/>
          <p:nvPr/>
        </p:nvGrpSpPr>
        <p:grpSpPr>
          <a:xfrm>
            <a:off x="399294" y="977984"/>
            <a:ext cx="2977672" cy="2115986"/>
            <a:chOff x="226177" y="859192"/>
            <a:chExt cx="2977672" cy="2115986"/>
          </a:xfrm>
        </p:grpSpPr>
        <p:pic>
          <p:nvPicPr>
            <p:cNvPr id="24" name="Picture 2">
              <a:extLst>
                <a:ext uri="{FF2B5EF4-FFF2-40B4-BE49-F238E27FC236}">
                  <a16:creationId xmlns:a16="http://schemas.microsoft.com/office/drawing/2014/main" id="{B5404298-FD78-30E1-435D-47881DC531E3}"/>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26177" y="859192"/>
              <a:ext cx="2977672" cy="1716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feld 24">
              <a:extLst>
                <a:ext uri="{FF2B5EF4-FFF2-40B4-BE49-F238E27FC236}">
                  <a16:creationId xmlns:a16="http://schemas.microsoft.com/office/drawing/2014/main" id="{BD3B502E-0284-A2DD-8DB4-FBF016F7A587}"/>
                </a:ext>
              </a:extLst>
            </p:cNvPr>
            <p:cNvSpPr txBox="1"/>
            <p:nvPr/>
          </p:nvSpPr>
          <p:spPr>
            <a:xfrm>
              <a:off x="2481279" y="2605846"/>
              <a:ext cx="722569" cy="369332"/>
            </a:xfrm>
            <a:prstGeom prst="rect">
              <a:avLst/>
            </a:prstGeom>
            <a:noFill/>
          </p:spPr>
          <p:txBody>
            <a:bodyPr wrap="square" rtlCol="0">
              <a:spAutoFit/>
            </a:bodyPr>
            <a:lstStyle/>
            <a:p>
              <a:r>
                <a:rPr lang="de-CH" b="1">
                  <a:solidFill>
                    <a:srgbClr val="799A2B"/>
                  </a:solidFill>
                  <a:latin typeface="Arial" panose="020B0604020202020204" pitchFamily="34" charset="0"/>
                  <a:cs typeface="Arial" panose="020B0604020202020204" pitchFamily="34" charset="0"/>
                </a:rPr>
                <a:t>2015</a:t>
              </a:r>
            </a:p>
          </p:txBody>
        </p:sp>
      </p:grpSp>
      <p:grpSp>
        <p:nvGrpSpPr>
          <p:cNvPr id="26" name="Gruppieren 25">
            <a:extLst>
              <a:ext uri="{FF2B5EF4-FFF2-40B4-BE49-F238E27FC236}">
                <a16:creationId xmlns:a16="http://schemas.microsoft.com/office/drawing/2014/main" id="{D4622AAD-60AE-91AF-E006-49A2C3777142}"/>
              </a:ext>
            </a:extLst>
          </p:cNvPr>
          <p:cNvGrpSpPr/>
          <p:nvPr/>
        </p:nvGrpSpPr>
        <p:grpSpPr>
          <a:xfrm>
            <a:off x="4518199" y="1120049"/>
            <a:ext cx="3216486" cy="2201188"/>
            <a:chOff x="5284257" y="958657"/>
            <a:chExt cx="3216486" cy="2201188"/>
          </a:xfrm>
        </p:grpSpPr>
        <p:pic>
          <p:nvPicPr>
            <p:cNvPr id="27" name="Picture 2" descr="C:\Users\stefanie.huber\Desktop\privat\grüner Güggel\Umweltbericht_Jahresbericht\Abbildungen\Umweltteam.JPG">
              <a:extLst>
                <a:ext uri="{FF2B5EF4-FFF2-40B4-BE49-F238E27FC236}">
                  <a16:creationId xmlns:a16="http://schemas.microsoft.com/office/drawing/2014/main" id="{7D5F9C8F-BEE6-A3FD-885D-AC5DD54B397E}"/>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284257" y="958657"/>
              <a:ext cx="3216486" cy="1831856"/>
            </a:xfrm>
            <a:prstGeom prst="rect">
              <a:avLst/>
            </a:prstGeom>
            <a:noFill/>
            <a:extLst>
              <a:ext uri="{909E8E84-426E-40DD-AFC4-6F175D3DCCD1}">
                <a14:hiddenFill xmlns:a14="http://schemas.microsoft.com/office/drawing/2010/main">
                  <a:solidFill>
                    <a:srgbClr val="FFFFFF"/>
                  </a:solidFill>
                </a14:hiddenFill>
              </a:ext>
            </a:extLst>
          </p:spPr>
        </p:pic>
        <p:sp>
          <p:nvSpPr>
            <p:cNvPr id="28" name="Textfeld 27">
              <a:extLst>
                <a:ext uri="{FF2B5EF4-FFF2-40B4-BE49-F238E27FC236}">
                  <a16:creationId xmlns:a16="http://schemas.microsoft.com/office/drawing/2014/main" id="{373CF607-8176-E0F1-7F2B-550556FC5FB0}"/>
                </a:ext>
              </a:extLst>
            </p:cNvPr>
            <p:cNvSpPr txBox="1"/>
            <p:nvPr/>
          </p:nvSpPr>
          <p:spPr>
            <a:xfrm>
              <a:off x="7412007" y="2790513"/>
              <a:ext cx="1088735" cy="369332"/>
            </a:xfrm>
            <a:prstGeom prst="rect">
              <a:avLst/>
            </a:prstGeom>
            <a:noFill/>
          </p:spPr>
          <p:txBody>
            <a:bodyPr wrap="square" rtlCol="0">
              <a:spAutoFit/>
            </a:bodyPr>
            <a:lstStyle/>
            <a:p>
              <a:r>
                <a:rPr lang="de-CH" b="1">
                  <a:solidFill>
                    <a:srgbClr val="799A2B"/>
                  </a:solidFill>
                  <a:latin typeface="Arial" panose="020B0604020202020204" pitchFamily="34" charset="0"/>
                  <a:cs typeface="Arial" panose="020B0604020202020204" pitchFamily="34" charset="0"/>
                </a:rPr>
                <a:t>ab 2016</a:t>
              </a:r>
            </a:p>
          </p:txBody>
        </p:sp>
      </p:grpSp>
      <p:cxnSp>
        <p:nvCxnSpPr>
          <p:cNvPr id="29" name="Gerade Verbindung mit Pfeil 28">
            <a:extLst>
              <a:ext uri="{FF2B5EF4-FFF2-40B4-BE49-F238E27FC236}">
                <a16:creationId xmlns:a16="http://schemas.microsoft.com/office/drawing/2014/main" id="{EA0B9DF4-919B-B14A-69E3-F63EDDB30A67}"/>
              </a:ext>
            </a:extLst>
          </p:cNvPr>
          <p:cNvCxnSpPr/>
          <p:nvPr/>
        </p:nvCxnSpPr>
        <p:spPr>
          <a:xfrm flipH="1">
            <a:off x="6956648" y="6117725"/>
            <a:ext cx="880667" cy="416003"/>
          </a:xfrm>
          <a:prstGeom prst="straightConnector1">
            <a:avLst/>
          </a:prstGeom>
          <a:noFill/>
          <a:ln w="31750" cap="flat" cmpd="sng" algn="ctr">
            <a:solidFill>
              <a:srgbClr val="799A2B"/>
            </a:solidFill>
            <a:prstDash val="solid"/>
            <a:tailEnd type="arrow"/>
          </a:ln>
          <a:effectLst/>
        </p:spPr>
      </p:cxnSp>
      <p:sp>
        <p:nvSpPr>
          <p:cNvPr id="30" name="Foliennummernplatzhalter 1">
            <a:extLst>
              <a:ext uri="{FF2B5EF4-FFF2-40B4-BE49-F238E27FC236}">
                <a16:creationId xmlns:a16="http://schemas.microsoft.com/office/drawing/2014/main" id="{E7C1519C-1F02-5D43-855C-5DA9FC409C99}"/>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32B722C-2697-4478-9314-0547AA2116C6}" type="slidenum">
              <a:rPr kumimoji="0" lang="de-CH"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de-CH"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6782639"/>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2300" y="293640"/>
            <a:ext cx="7848599" cy="523004"/>
          </a:xfrm>
        </p:spPr>
        <p:txBody>
          <a:bodyPr/>
          <a:lstStyle/>
          <a:p>
            <a:pPr algn="ctr"/>
            <a:r>
              <a:rPr lang="fr-FR"/>
              <a:t>Processus dans une paroisse</a:t>
            </a:r>
            <a:endParaRPr lang="de-CH" dirty="0"/>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74</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pic>
        <p:nvPicPr>
          <p:cNvPr id="9" name="Grafik 8">
            <a:extLst>
              <a:ext uri="{FF2B5EF4-FFF2-40B4-BE49-F238E27FC236}">
                <a16:creationId xmlns:a16="http://schemas.microsoft.com/office/drawing/2014/main" id="{A6DAC166-2025-EBF4-FC6D-361B72C2BA5B}"/>
              </a:ext>
            </a:extLst>
          </p:cNvPr>
          <p:cNvPicPr>
            <a:picLocks noChangeAspect="1"/>
          </p:cNvPicPr>
          <p:nvPr/>
        </p:nvPicPr>
        <p:blipFill>
          <a:blip r:embed="rId3"/>
          <a:stretch>
            <a:fillRect/>
          </a:stretch>
        </p:blipFill>
        <p:spPr>
          <a:xfrm>
            <a:off x="6869292" y="195041"/>
            <a:ext cx="2128523" cy="555676"/>
          </a:xfrm>
          <a:prstGeom prst="rect">
            <a:avLst/>
          </a:prstGeom>
        </p:spPr>
      </p:pic>
      <p:sp>
        <p:nvSpPr>
          <p:cNvPr id="10" name="Foliennummernplatzhalter 1">
            <a:extLst>
              <a:ext uri="{FF2B5EF4-FFF2-40B4-BE49-F238E27FC236}">
                <a16:creationId xmlns:a16="http://schemas.microsoft.com/office/drawing/2014/main" id="{55DDCD7F-D686-1AC3-3B36-212B2BB70F68}"/>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32B722C-2697-4478-9314-0547AA2116C6}" type="slidenum">
              <a:rPr kumimoji="0" lang="de-CH"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de-CH"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0" name="Foliennummernplatzhalter 1">
            <a:extLst>
              <a:ext uri="{FF2B5EF4-FFF2-40B4-BE49-F238E27FC236}">
                <a16:creationId xmlns:a16="http://schemas.microsoft.com/office/drawing/2014/main" id="{E7C1519C-1F02-5D43-855C-5DA9FC409C99}"/>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32B722C-2697-4478-9314-0547AA2116C6}" type="slidenum">
              <a:rPr kumimoji="0" lang="de-CH"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de-CH"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32" name="Gruppieren 31">
            <a:extLst>
              <a:ext uri="{FF2B5EF4-FFF2-40B4-BE49-F238E27FC236}">
                <a16:creationId xmlns:a16="http://schemas.microsoft.com/office/drawing/2014/main" id="{8281F646-D5FA-C294-C909-4F741E9B1242}"/>
              </a:ext>
            </a:extLst>
          </p:cNvPr>
          <p:cNvGrpSpPr/>
          <p:nvPr/>
        </p:nvGrpSpPr>
        <p:grpSpPr>
          <a:xfrm>
            <a:off x="290624" y="1509604"/>
            <a:ext cx="3990754" cy="3536557"/>
            <a:chOff x="290624" y="1509604"/>
            <a:chExt cx="3990754" cy="3536557"/>
          </a:xfrm>
        </p:grpSpPr>
        <p:pic>
          <p:nvPicPr>
            <p:cNvPr id="7" name="Grafik 6" descr="Ein Bild, das Boden, drinnen enthält.&#10;&#10;Automatisch generierte Beschreibung">
              <a:extLst>
                <a:ext uri="{FF2B5EF4-FFF2-40B4-BE49-F238E27FC236}">
                  <a16:creationId xmlns:a16="http://schemas.microsoft.com/office/drawing/2014/main" id="{8CD46DE6-32DC-8492-B91E-2AD24E13C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624" y="1509604"/>
              <a:ext cx="3990754" cy="2993066"/>
            </a:xfrm>
            <a:prstGeom prst="rect">
              <a:avLst/>
            </a:prstGeom>
          </p:spPr>
        </p:pic>
        <p:sp>
          <p:nvSpPr>
            <p:cNvPr id="8" name="Textfeld 7">
              <a:extLst>
                <a:ext uri="{FF2B5EF4-FFF2-40B4-BE49-F238E27FC236}">
                  <a16:creationId xmlns:a16="http://schemas.microsoft.com/office/drawing/2014/main" id="{3B5C3B1A-9881-843B-27A3-133F9034185B}"/>
                </a:ext>
              </a:extLst>
            </p:cNvPr>
            <p:cNvSpPr txBox="1"/>
            <p:nvPr/>
          </p:nvSpPr>
          <p:spPr>
            <a:xfrm>
              <a:off x="3034992" y="4676829"/>
              <a:ext cx="1246386" cy="369332"/>
            </a:xfrm>
            <a:prstGeom prst="rect">
              <a:avLst/>
            </a:prstGeom>
            <a:noFill/>
          </p:spPr>
          <p:txBody>
            <a:bodyPr wrap="square" rtlCol="0">
              <a:spAutoFit/>
            </a:bodyPr>
            <a:lstStyle/>
            <a:p>
              <a:r>
                <a:rPr lang="de-CH" b="1">
                  <a:solidFill>
                    <a:srgbClr val="799A2B"/>
                  </a:solidFill>
                  <a:latin typeface="Arial" panose="020B0604020202020204" pitchFamily="34" charset="0"/>
                  <a:cs typeface="Arial" panose="020B0604020202020204" pitchFamily="34" charset="0"/>
                </a:rPr>
                <a:t>Nov 2021</a:t>
              </a:r>
            </a:p>
          </p:txBody>
        </p:sp>
      </p:grpSp>
      <p:grpSp>
        <p:nvGrpSpPr>
          <p:cNvPr id="33" name="Gruppieren 32">
            <a:extLst>
              <a:ext uri="{FF2B5EF4-FFF2-40B4-BE49-F238E27FC236}">
                <a16:creationId xmlns:a16="http://schemas.microsoft.com/office/drawing/2014/main" id="{3AB147F1-841B-06A6-F287-3BDC3C126D98}"/>
              </a:ext>
            </a:extLst>
          </p:cNvPr>
          <p:cNvGrpSpPr/>
          <p:nvPr/>
        </p:nvGrpSpPr>
        <p:grpSpPr>
          <a:xfrm>
            <a:off x="4479851" y="1509605"/>
            <a:ext cx="4516231" cy="3536556"/>
            <a:chOff x="4479851" y="1509605"/>
            <a:chExt cx="4516231" cy="3536556"/>
          </a:xfrm>
        </p:grpSpPr>
        <p:pic>
          <p:nvPicPr>
            <p:cNvPr id="5" name="Grafik 4" descr="Ein Bild, das Text enthält.&#10;&#10;Automatisch generierte Beschreibung">
              <a:extLst>
                <a:ext uri="{FF2B5EF4-FFF2-40B4-BE49-F238E27FC236}">
                  <a16:creationId xmlns:a16="http://schemas.microsoft.com/office/drawing/2014/main" id="{D799FE8B-F5C2-3DB7-3C62-A9EE7BA720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851" y="1509605"/>
              <a:ext cx="4516231" cy="3014824"/>
            </a:xfrm>
            <a:prstGeom prst="rect">
              <a:avLst/>
            </a:prstGeom>
          </p:spPr>
        </p:pic>
        <p:sp>
          <p:nvSpPr>
            <p:cNvPr id="31" name="Textfeld 30">
              <a:extLst>
                <a:ext uri="{FF2B5EF4-FFF2-40B4-BE49-F238E27FC236}">
                  <a16:creationId xmlns:a16="http://schemas.microsoft.com/office/drawing/2014/main" id="{B848353D-9C90-4DD4-E943-A7FEB727FD56}"/>
                </a:ext>
              </a:extLst>
            </p:cNvPr>
            <p:cNvSpPr txBox="1"/>
            <p:nvPr/>
          </p:nvSpPr>
          <p:spPr>
            <a:xfrm>
              <a:off x="7749696" y="4676829"/>
              <a:ext cx="1246386" cy="369332"/>
            </a:xfrm>
            <a:prstGeom prst="rect">
              <a:avLst/>
            </a:prstGeom>
            <a:noFill/>
          </p:spPr>
          <p:txBody>
            <a:bodyPr wrap="square" rtlCol="0">
              <a:spAutoFit/>
            </a:bodyPr>
            <a:lstStyle/>
            <a:p>
              <a:r>
                <a:rPr lang="de-CH" b="1">
                  <a:solidFill>
                    <a:srgbClr val="799A2B"/>
                  </a:solidFill>
                  <a:latin typeface="Arial" panose="020B0604020202020204" pitchFamily="34" charset="0"/>
                  <a:cs typeface="Arial" panose="020B0604020202020204" pitchFamily="34" charset="0"/>
                </a:rPr>
                <a:t>Jan 2022</a:t>
              </a:r>
            </a:p>
          </p:txBody>
        </p:sp>
      </p:grpSp>
    </p:spTree>
    <p:extLst>
      <p:ext uri="{BB962C8B-B14F-4D97-AF65-F5344CB8AC3E}">
        <p14:creationId xmlns:p14="http://schemas.microsoft.com/office/powerpoint/2010/main" val="2522427991"/>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8732AD3-54B7-CFD0-5771-F7BAC9018AB0}"/>
              </a:ext>
            </a:extLst>
          </p:cNvPr>
          <p:cNvPicPr>
            <a:picLocks noChangeAspect="1"/>
          </p:cNvPicPr>
          <p:nvPr/>
        </p:nvPicPr>
        <p:blipFill>
          <a:blip r:embed="rId3"/>
          <a:stretch>
            <a:fillRect/>
          </a:stretch>
        </p:blipFill>
        <p:spPr>
          <a:xfrm>
            <a:off x="71802" y="3650512"/>
            <a:ext cx="4876771" cy="2936890"/>
          </a:xfrm>
          <a:prstGeom prst="rect">
            <a:avLst/>
          </a:prstGeom>
        </p:spPr>
      </p:pic>
      <p:sp>
        <p:nvSpPr>
          <p:cNvPr id="3" name="Titel 2"/>
          <p:cNvSpPr>
            <a:spLocks noGrp="1"/>
          </p:cNvSpPr>
          <p:nvPr>
            <p:ph type="title"/>
          </p:nvPr>
        </p:nvSpPr>
        <p:spPr>
          <a:xfrm>
            <a:off x="622300" y="293640"/>
            <a:ext cx="7848599" cy="523004"/>
          </a:xfrm>
        </p:spPr>
        <p:txBody>
          <a:bodyPr/>
          <a:lstStyle/>
          <a:p>
            <a:pPr algn="ctr"/>
            <a:r>
              <a:rPr lang="fr-FR" dirty="0"/>
              <a:t>Exemples par domaine</a:t>
            </a:r>
            <a:endParaRPr lang="de-CH" dirty="0"/>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75</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sp>
        <p:nvSpPr>
          <p:cNvPr id="6" name="Inhaltsplatzhalter 5"/>
          <p:cNvSpPr>
            <a:spLocks noGrp="1"/>
          </p:cNvSpPr>
          <p:nvPr>
            <p:ph idx="1"/>
          </p:nvPr>
        </p:nvSpPr>
        <p:spPr>
          <a:xfrm>
            <a:off x="136313" y="816644"/>
            <a:ext cx="8873509" cy="5292056"/>
          </a:xfrm>
        </p:spPr>
        <p:txBody>
          <a:bodyPr/>
          <a:lstStyle/>
          <a:p>
            <a:pPr>
              <a:spcAft>
                <a:spcPts val="1200"/>
              </a:spcAft>
            </a:pPr>
            <a:endParaRPr lang="de-CH" sz="2200" dirty="0">
              <a:latin typeface="Arial"/>
              <a:ea typeface="Geneva"/>
            </a:endParaRPr>
          </a:p>
          <a:p>
            <a:pPr>
              <a:spcAft>
                <a:spcPts val="1200"/>
              </a:spcAft>
            </a:pPr>
            <a:r>
              <a:rPr lang="de-CH" sz="2000">
                <a:latin typeface="Arial"/>
                <a:ea typeface="Geneva"/>
              </a:rPr>
              <a:t>Bâtiments (constructions / rénovations)</a:t>
            </a:r>
            <a:endParaRPr lang="de-CH" sz="1800">
              <a:latin typeface="Arial"/>
              <a:ea typeface="Geneva"/>
            </a:endParaRPr>
          </a:p>
          <a:p>
            <a:pPr>
              <a:spcAft>
                <a:spcPts val="1200"/>
              </a:spcAft>
            </a:pPr>
            <a:endParaRPr lang="de-CH" sz="2000" dirty="0">
              <a:latin typeface="Arial"/>
              <a:ea typeface="Geneva"/>
            </a:endParaRPr>
          </a:p>
          <a:p>
            <a:pPr>
              <a:spcAft>
                <a:spcPts val="1200"/>
              </a:spcAft>
            </a:pPr>
            <a:endParaRPr lang="de-DE" sz="2200" dirty="0">
              <a:latin typeface="Arial"/>
              <a:ea typeface="Geneva"/>
            </a:endParaRPr>
          </a:p>
        </p:txBody>
      </p:sp>
      <p:pic>
        <p:nvPicPr>
          <p:cNvPr id="5" name="Grafik 4">
            <a:extLst>
              <a:ext uri="{FF2B5EF4-FFF2-40B4-BE49-F238E27FC236}">
                <a16:creationId xmlns:a16="http://schemas.microsoft.com/office/drawing/2014/main" id="{CA7907B9-69FD-3B5A-D12C-30D94036B5BA}"/>
              </a:ext>
            </a:extLst>
          </p:cNvPr>
          <p:cNvPicPr>
            <a:picLocks noChangeAspect="1"/>
          </p:cNvPicPr>
          <p:nvPr/>
        </p:nvPicPr>
        <p:blipFill>
          <a:blip r:embed="rId4"/>
          <a:stretch>
            <a:fillRect/>
          </a:stretch>
        </p:blipFill>
        <p:spPr>
          <a:xfrm>
            <a:off x="3982747" y="2112930"/>
            <a:ext cx="5089451" cy="3602082"/>
          </a:xfrm>
          <a:prstGeom prst="rect">
            <a:avLst/>
          </a:prstGeom>
        </p:spPr>
      </p:pic>
      <p:pic>
        <p:nvPicPr>
          <p:cNvPr id="9" name="Grafik 8">
            <a:extLst>
              <a:ext uri="{FF2B5EF4-FFF2-40B4-BE49-F238E27FC236}">
                <a16:creationId xmlns:a16="http://schemas.microsoft.com/office/drawing/2014/main" id="{A6DAC166-2025-EBF4-FC6D-361B72C2BA5B}"/>
              </a:ext>
            </a:extLst>
          </p:cNvPr>
          <p:cNvPicPr>
            <a:picLocks noChangeAspect="1"/>
          </p:cNvPicPr>
          <p:nvPr/>
        </p:nvPicPr>
        <p:blipFill>
          <a:blip r:embed="rId5"/>
          <a:stretch>
            <a:fillRect/>
          </a:stretch>
        </p:blipFill>
        <p:spPr>
          <a:xfrm>
            <a:off x="876287" y="2354226"/>
            <a:ext cx="2755631" cy="719390"/>
          </a:xfrm>
          <a:prstGeom prst="rect">
            <a:avLst/>
          </a:prstGeom>
        </p:spPr>
      </p:pic>
    </p:spTree>
    <p:extLst>
      <p:ext uri="{BB962C8B-B14F-4D97-AF65-F5344CB8AC3E}">
        <p14:creationId xmlns:p14="http://schemas.microsoft.com/office/powerpoint/2010/main" val="3199333231"/>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2300" y="293640"/>
            <a:ext cx="7848599" cy="523004"/>
          </a:xfrm>
        </p:spPr>
        <p:txBody>
          <a:bodyPr/>
          <a:lstStyle/>
          <a:p>
            <a:pPr algn="ctr"/>
            <a:r>
              <a:rPr lang="fr-FR" dirty="0"/>
              <a:t>Exemples par domaine</a:t>
            </a:r>
            <a:endParaRPr lang="de-CH" dirty="0"/>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76</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sp>
        <p:nvSpPr>
          <p:cNvPr id="6" name="Inhaltsplatzhalter 5"/>
          <p:cNvSpPr>
            <a:spLocks noGrp="1"/>
          </p:cNvSpPr>
          <p:nvPr>
            <p:ph idx="1"/>
          </p:nvPr>
        </p:nvSpPr>
        <p:spPr>
          <a:xfrm>
            <a:off x="136313" y="816644"/>
            <a:ext cx="8873509" cy="5292056"/>
          </a:xfrm>
        </p:spPr>
        <p:txBody>
          <a:bodyPr/>
          <a:lstStyle/>
          <a:p>
            <a:pPr>
              <a:spcAft>
                <a:spcPts val="1200"/>
              </a:spcAft>
            </a:pPr>
            <a:endParaRPr lang="de-CH" sz="2200" dirty="0">
              <a:latin typeface="Arial"/>
              <a:ea typeface="Geneva"/>
            </a:endParaRPr>
          </a:p>
          <a:p>
            <a:pPr>
              <a:spcAft>
                <a:spcPts val="1200"/>
              </a:spcAft>
            </a:pPr>
            <a:r>
              <a:rPr lang="de-CH" sz="2200" dirty="0">
                <a:latin typeface="Arial"/>
                <a:ea typeface="Geneva"/>
              </a:rPr>
              <a:t>Communication </a:t>
            </a:r>
            <a:endParaRPr lang="de-CH" sz="2000" dirty="0">
              <a:latin typeface="Arial"/>
              <a:ea typeface="Geneva"/>
            </a:endParaRPr>
          </a:p>
          <a:p>
            <a:pPr>
              <a:spcAft>
                <a:spcPts val="1200"/>
              </a:spcAft>
            </a:pPr>
            <a:endParaRPr lang="de-DE" sz="2200" dirty="0">
              <a:latin typeface="Arial"/>
              <a:ea typeface="Geneva"/>
            </a:endParaRPr>
          </a:p>
        </p:txBody>
      </p:sp>
      <p:pic>
        <p:nvPicPr>
          <p:cNvPr id="10" name="Grafik 9" descr="Ein Bild, das Text enthält.&#10;&#10;Automatisch generierte Beschreibung">
            <a:extLst>
              <a:ext uri="{FF2B5EF4-FFF2-40B4-BE49-F238E27FC236}">
                <a16:creationId xmlns:a16="http://schemas.microsoft.com/office/drawing/2014/main" id="{A063F17B-73A6-B079-29F2-A62E299AE8FD}"/>
              </a:ext>
            </a:extLst>
          </p:cNvPr>
          <p:cNvPicPr>
            <a:picLocks noChangeAspect="1"/>
          </p:cNvPicPr>
          <p:nvPr/>
        </p:nvPicPr>
        <p:blipFill rotWithShape="1">
          <a:blip r:embed="rId3">
            <a:extLst>
              <a:ext uri="{28A0092B-C50C-407E-A947-70E740481C1C}">
                <a14:useLocalDpi xmlns:a14="http://schemas.microsoft.com/office/drawing/2010/main" val="0"/>
              </a:ext>
            </a:extLst>
          </a:blip>
          <a:srcRect l="14644"/>
          <a:stretch/>
        </p:blipFill>
        <p:spPr>
          <a:xfrm rot="5400000">
            <a:off x="2620716" y="1373413"/>
            <a:ext cx="4239013" cy="3724689"/>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49FA6983-8655-783E-FCC7-956F14242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30109"/>
            <a:ext cx="5617536" cy="2527891"/>
          </a:xfrm>
          <a:prstGeom prst="rect">
            <a:avLst/>
          </a:prstGeom>
        </p:spPr>
      </p:pic>
      <p:pic>
        <p:nvPicPr>
          <p:cNvPr id="8" name="Grafik 7">
            <a:extLst>
              <a:ext uri="{FF2B5EF4-FFF2-40B4-BE49-F238E27FC236}">
                <a16:creationId xmlns:a16="http://schemas.microsoft.com/office/drawing/2014/main" id="{E563818B-442E-E40C-97CE-3ED61DA968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4093" y="2895293"/>
            <a:ext cx="2799907" cy="3963739"/>
          </a:xfrm>
          <a:prstGeom prst="rect">
            <a:avLst/>
          </a:prstGeom>
        </p:spPr>
      </p:pic>
      <p:pic>
        <p:nvPicPr>
          <p:cNvPr id="11" name="Grafik 10">
            <a:extLst>
              <a:ext uri="{FF2B5EF4-FFF2-40B4-BE49-F238E27FC236}">
                <a16:creationId xmlns:a16="http://schemas.microsoft.com/office/drawing/2014/main" id="{4360822C-A235-8136-109A-ED27A066B07B}"/>
              </a:ext>
            </a:extLst>
          </p:cNvPr>
          <p:cNvPicPr>
            <a:picLocks noChangeAspect="1"/>
          </p:cNvPicPr>
          <p:nvPr/>
        </p:nvPicPr>
        <p:blipFill>
          <a:blip r:embed="rId6"/>
          <a:stretch>
            <a:fillRect/>
          </a:stretch>
        </p:blipFill>
        <p:spPr>
          <a:xfrm>
            <a:off x="6384746" y="212711"/>
            <a:ext cx="2714978" cy="708777"/>
          </a:xfrm>
          <a:prstGeom prst="rect">
            <a:avLst/>
          </a:prstGeom>
        </p:spPr>
      </p:pic>
    </p:spTree>
    <p:extLst>
      <p:ext uri="{BB962C8B-B14F-4D97-AF65-F5344CB8AC3E}">
        <p14:creationId xmlns:p14="http://schemas.microsoft.com/office/powerpoint/2010/main" val="3560169376"/>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2300" y="293640"/>
            <a:ext cx="7848599" cy="523004"/>
          </a:xfrm>
        </p:spPr>
        <p:txBody>
          <a:bodyPr/>
          <a:lstStyle/>
          <a:p>
            <a:pPr algn="ctr"/>
            <a:r>
              <a:rPr lang="fr-FR" dirty="0"/>
              <a:t>Exemples par domaine</a:t>
            </a:r>
            <a:endParaRPr lang="de-CH" dirty="0"/>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77</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sp>
        <p:nvSpPr>
          <p:cNvPr id="6" name="Inhaltsplatzhalter 5"/>
          <p:cNvSpPr>
            <a:spLocks noGrp="1"/>
          </p:cNvSpPr>
          <p:nvPr>
            <p:ph idx="1"/>
          </p:nvPr>
        </p:nvSpPr>
        <p:spPr>
          <a:xfrm>
            <a:off x="136313" y="816644"/>
            <a:ext cx="4078499" cy="5292056"/>
          </a:xfrm>
        </p:spPr>
        <p:txBody>
          <a:bodyPr/>
          <a:lstStyle/>
          <a:p>
            <a:pPr>
              <a:spcAft>
                <a:spcPts val="1200"/>
              </a:spcAft>
            </a:pPr>
            <a:endParaRPr lang="de-CH" sz="2200" dirty="0">
              <a:latin typeface="Arial"/>
              <a:ea typeface="Geneva"/>
            </a:endParaRPr>
          </a:p>
          <a:p>
            <a:pPr>
              <a:spcAft>
                <a:spcPts val="1200"/>
              </a:spcAft>
            </a:pPr>
            <a:r>
              <a:rPr lang="fr-CH" sz="2200" dirty="0">
                <a:latin typeface="Arial"/>
                <a:ea typeface="Geneva"/>
              </a:rPr>
              <a:t>Formation </a:t>
            </a:r>
            <a:r>
              <a:rPr lang="fr-CH" sz="2200">
                <a:latin typeface="Arial"/>
                <a:ea typeface="Geneva"/>
              </a:rPr>
              <a:t>/ sensibilisation</a:t>
            </a:r>
          </a:p>
          <a:p>
            <a:pPr marL="0" indent="0">
              <a:spcAft>
                <a:spcPts val="1200"/>
              </a:spcAft>
              <a:buNone/>
            </a:pPr>
            <a:r>
              <a:rPr lang="fr-CH" sz="2200">
                <a:latin typeface="Arial"/>
                <a:ea typeface="Geneva"/>
              </a:rPr>
              <a:t>«Church lounge» pour les jeunes, basé sur Jesaja 65</a:t>
            </a:r>
            <a:endParaRPr lang="fr-CH" sz="2000" dirty="0">
              <a:latin typeface="Arial"/>
              <a:ea typeface="Geneva"/>
            </a:endParaRPr>
          </a:p>
          <a:p>
            <a:pPr>
              <a:spcAft>
                <a:spcPts val="1200"/>
              </a:spcAft>
            </a:pPr>
            <a:endParaRPr lang="de-DE" sz="2200" dirty="0">
              <a:latin typeface="Arial"/>
              <a:ea typeface="Geneva"/>
            </a:endParaRPr>
          </a:p>
        </p:txBody>
      </p:sp>
      <p:pic>
        <p:nvPicPr>
          <p:cNvPr id="5" name="Grafik 4" descr="Ein Bild, das Text enthält.&#10;&#10;Automatisch generierte Beschreibung">
            <a:extLst>
              <a:ext uri="{FF2B5EF4-FFF2-40B4-BE49-F238E27FC236}">
                <a16:creationId xmlns:a16="http://schemas.microsoft.com/office/drawing/2014/main" id="{A932A607-BE51-334E-8AC4-36DD8278B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3311" y="1111578"/>
            <a:ext cx="4451453" cy="3338590"/>
          </a:xfrm>
          <a:prstGeom prst="rect">
            <a:avLst/>
          </a:prstGeom>
        </p:spPr>
      </p:pic>
      <p:pic>
        <p:nvPicPr>
          <p:cNvPr id="8" name="Grafik 7" descr="Ein Bild, das Text, Gras, draußen enthält.&#10;&#10;Automatisch generierte Beschreibung">
            <a:extLst>
              <a:ext uri="{FF2B5EF4-FFF2-40B4-BE49-F238E27FC236}">
                <a16:creationId xmlns:a16="http://schemas.microsoft.com/office/drawing/2014/main" id="{388C3C7C-F58A-7135-DADA-4A25AABC1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12" y="3692525"/>
            <a:ext cx="3810000" cy="2790825"/>
          </a:xfrm>
          <a:prstGeom prst="rect">
            <a:avLst/>
          </a:prstGeom>
        </p:spPr>
      </p:pic>
      <p:pic>
        <p:nvPicPr>
          <p:cNvPr id="9" name="Grafik 8">
            <a:extLst>
              <a:ext uri="{FF2B5EF4-FFF2-40B4-BE49-F238E27FC236}">
                <a16:creationId xmlns:a16="http://schemas.microsoft.com/office/drawing/2014/main" id="{D17B508E-8355-C167-0358-EF4EB6442F65}"/>
              </a:ext>
            </a:extLst>
          </p:cNvPr>
          <p:cNvPicPr>
            <a:picLocks noChangeAspect="1"/>
          </p:cNvPicPr>
          <p:nvPr/>
        </p:nvPicPr>
        <p:blipFill>
          <a:blip r:embed="rId4"/>
          <a:stretch>
            <a:fillRect/>
          </a:stretch>
        </p:blipFill>
        <p:spPr>
          <a:xfrm>
            <a:off x="5164024" y="4904108"/>
            <a:ext cx="2896586" cy="1622088"/>
          </a:xfrm>
          <a:prstGeom prst="rect">
            <a:avLst/>
          </a:prstGeom>
        </p:spPr>
      </p:pic>
      <p:pic>
        <p:nvPicPr>
          <p:cNvPr id="10" name="Grafik 9">
            <a:extLst>
              <a:ext uri="{FF2B5EF4-FFF2-40B4-BE49-F238E27FC236}">
                <a16:creationId xmlns:a16="http://schemas.microsoft.com/office/drawing/2014/main" id="{1CC3F731-38AE-ED89-C953-E64CA9E6DCA3}"/>
              </a:ext>
            </a:extLst>
          </p:cNvPr>
          <p:cNvPicPr>
            <a:picLocks noChangeAspect="1"/>
          </p:cNvPicPr>
          <p:nvPr/>
        </p:nvPicPr>
        <p:blipFill>
          <a:blip r:embed="rId5"/>
          <a:stretch>
            <a:fillRect/>
          </a:stretch>
        </p:blipFill>
        <p:spPr>
          <a:xfrm>
            <a:off x="6424948" y="71278"/>
            <a:ext cx="2719052" cy="707197"/>
          </a:xfrm>
          <a:prstGeom prst="rect">
            <a:avLst/>
          </a:prstGeom>
        </p:spPr>
      </p:pic>
    </p:spTree>
    <p:extLst>
      <p:ext uri="{BB962C8B-B14F-4D97-AF65-F5344CB8AC3E}">
        <p14:creationId xmlns:p14="http://schemas.microsoft.com/office/powerpoint/2010/main" val="593494195"/>
      </p:ext>
    </p:extLst>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2300" y="293640"/>
            <a:ext cx="7848599" cy="523004"/>
          </a:xfrm>
        </p:spPr>
        <p:txBody>
          <a:bodyPr/>
          <a:lstStyle/>
          <a:p>
            <a:pPr algn="ctr"/>
            <a:r>
              <a:rPr lang="fr-FR" dirty="0"/>
              <a:t>Exemples par domaine</a:t>
            </a:r>
            <a:endParaRPr lang="de-CH" dirty="0"/>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78</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sp>
        <p:nvSpPr>
          <p:cNvPr id="6" name="Inhaltsplatzhalter 5"/>
          <p:cNvSpPr>
            <a:spLocks noGrp="1"/>
          </p:cNvSpPr>
          <p:nvPr>
            <p:ph idx="1"/>
          </p:nvPr>
        </p:nvSpPr>
        <p:spPr>
          <a:xfrm>
            <a:off x="136313" y="816644"/>
            <a:ext cx="4078499" cy="5292056"/>
          </a:xfrm>
        </p:spPr>
        <p:txBody>
          <a:bodyPr/>
          <a:lstStyle/>
          <a:p>
            <a:pPr>
              <a:spcAft>
                <a:spcPts val="1200"/>
              </a:spcAft>
            </a:pPr>
            <a:endParaRPr lang="de-CH" sz="2200" dirty="0">
              <a:latin typeface="Arial"/>
              <a:ea typeface="Geneva"/>
            </a:endParaRPr>
          </a:p>
          <a:p>
            <a:pPr>
              <a:spcAft>
                <a:spcPts val="1200"/>
              </a:spcAft>
            </a:pPr>
            <a:r>
              <a:rPr lang="fr-CH" sz="2200" dirty="0">
                <a:latin typeface="Arial"/>
                <a:ea typeface="Geneva"/>
              </a:rPr>
              <a:t>Formation / sensibilisation</a:t>
            </a:r>
          </a:p>
          <a:p>
            <a:pPr marL="0" indent="0">
              <a:spcAft>
                <a:spcPts val="1200"/>
              </a:spcAft>
              <a:buNone/>
            </a:pPr>
            <a:r>
              <a:rPr lang="fr-CH" sz="2200" dirty="0">
                <a:latin typeface="Arial"/>
                <a:ea typeface="Geneva"/>
              </a:rPr>
              <a:t>Formation des collaborateurs/-</a:t>
            </a:r>
            <a:r>
              <a:rPr lang="fr-CH" sz="2200" dirty="0" err="1">
                <a:latin typeface="Arial"/>
                <a:ea typeface="Geneva"/>
              </a:rPr>
              <a:t>trices</a:t>
            </a:r>
            <a:r>
              <a:rPr lang="fr-CH" sz="2200">
                <a:latin typeface="Arial"/>
                <a:ea typeface="Geneva"/>
              </a:rPr>
              <a:t> tous les </a:t>
            </a:r>
            <a:r>
              <a:rPr lang="fr-CH" sz="2200" dirty="0">
                <a:latin typeface="Arial"/>
                <a:ea typeface="Geneva"/>
              </a:rPr>
              <a:t>2 ans</a:t>
            </a:r>
            <a:endParaRPr lang="de-DE" sz="2200" dirty="0">
              <a:latin typeface="Arial"/>
              <a:ea typeface="Geneva"/>
            </a:endParaRPr>
          </a:p>
        </p:txBody>
      </p:sp>
      <p:pic>
        <p:nvPicPr>
          <p:cNvPr id="10" name="Grafik 9">
            <a:extLst>
              <a:ext uri="{FF2B5EF4-FFF2-40B4-BE49-F238E27FC236}">
                <a16:creationId xmlns:a16="http://schemas.microsoft.com/office/drawing/2014/main" id="{1CC3F731-38AE-ED89-C953-E64CA9E6DCA3}"/>
              </a:ext>
            </a:extLst>
          </p:cNvPr>
          <p:cNvPicPr>
            <a:picLocks noChangeAspect="1"/>
          </p:cNvPicPr>
          <p:nvPr/>
        </p:nvPicPr>
        <p:blipFill>
          <a:blip r:embed="rId2"/>
          <a:stretch>
            <a:fillRect/>
          </a:stretch>
        </p:blipFill>
        <p:spPr>
          <a:xfrm>
            <a:off x="6424948" y="71278"/>
            <a:ext cx="2719052" cy="707197"/>
          </a:xfrm>
          <a:prstGeom prst="rect">
            <a:avLst/>
          </a:prstGeom>
        </p:spPr>
      </p:pic>
      <p:pic>
        <p:nvPicPr>
          <p:cNvPr id="7" name="Grafik 6" descr="Ein Bild, das Essen, drinnen, Gericht, Mahlzeit enthält.&#10;&#10;Automatisch generierte Beschreibung">
            <a:extLst>
              <a:ext uri="{FF2B5EF4-FFF2-40B4-BE49-F238E27FC236}">
                <a16:creationId xmlns:a16="http://schemas.microsoft.com/office/drawing/2014/main" id="{3C7AD4D3-F789-ADB4-1165-F98FC3965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88611" y="1479873"/>
            <a:ext cx="3832282" cy="2874212"/>
          </a:xfrm>
          <a:prstGeom prst="rect">
            <a:avLst/>
          </a:prstGeom>
        </p:spPr>
      </p:pic>
      <p:pic>
        <p:nvPicPr>
          <p:cNvPr id="14" name="Grafik 13" descr="Ein Bild, das draußen, Person enthält.&#10;&#10;Automatisch generierte Beschreibung">
            <a:extLst>
              <a:ext uri="{FF2B5EF4-FFF2-40B4-BE49-F238E27FC236}">
                <a16:creationId xmlns:a16="http://schemas.microsoft.com/office/drawing/2014/main" id="{CEDD76E8-3928-B513-BA88-E279C70CE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812" y="4175445"/>
            <a:ext cx="4023833" cy="2682555"/>
          </a:xfrm>
          <a:prstGeom prst="rect">
            <a:avLst/>
          </a:prstGeom>
        </p:spPr>
      </p:pic>
      <p:pic>
        <p:nvPicPr>
          <p:cNvPr id="12" name="Grafik 11" descr="Ein Bild, das Person, drinnen, Tisch, Personen enthält.&#10;&#10;Automatisch generierte Beschreibung">
            <a:extLst>
              <a:ext uri="{FF2B5EF4-FFF2-40B4-BE49-F238E27FC236}">
                <a16:creationId xmlns:a16="http://schemas.microsoft.com/office/drawing/2014/main" id="{711E7537-4034-6737-2939-C8A94F3806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37098"/>
            <a:ext cx="4403106" cy="2935404"/>
          </a:xfrm>
          <a:prstGeom prst="rect">
            <a:avLst/>
          </a:prstGeom>
        </p:spPr>
      </p:pic>
    </p:spTree>
    <p:extLst>
      <p:ext uri="{BB962C8B-B14F-4D97-AF65-F5344CB8AC3E}">
        <p14:creationId xmlns:p14="http://schemas.microsoft.com/office/powerpoint/2010/main" val="2032137581"/>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2300" y="293640"/>
            <a:ext cx="7848599" cy="523004"/>
          </a:xfrm>
        </p:spPr>
        <p:txBody>
          <a:bodyPr/>
          <a:lstStyle/>
          <a:p>
            <a:pPr algn="ctr"/>
            <a:r>
              <a:rPr lang="fr-FR" dirty="0"/>
              <a:t>Exemples par domaine</a:t>
            </a:r>
            <a:endParaRPr lang="de-CH" dirty="0"/>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79</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sp>
        <p:nvSpPr>
          <p:cNvPr id="6" name="Inhaltsplatzhalter 5"/>
          <p:cNvSpPr>
            <a:spLocks noGrp="1"/>
          </p:cNvSpPr>
          <p:nvPr>
            <p:ph idx="1"/>
          </p:nvPr>
        </p:nvSpPr>
        <p:spPr>
          <a:xfrm>
            <a:off x="136313" y="816644"/>
            <a:ext cx="8873509" cy="5292056"/>
          </a:xfrm>
        </p:spPr>
        <p:txBody>
          <a:bodyPr/>
          <a:lstStyle/>
          <a:p>
            <a:pPr>
              <a:spcAft>
                <a:spcPts val="1200"/>
              </a:spcAft>
            </a:pPr>
            <a:endParaRPr lang="de-CH" sz="2200" dirty="0">
              <a:latin typeface="Arial"/>
              <a:ea typeface="Geneva"/>
            </a:endParaRPr>
          </a:p>
          <a:p>
            <a:pPr>
              <a:spcAft>
                <a:spcPts val="1200"/>
              </a:spcAft>
            </a:pPr>
            <a:r>
              <a:rPr lang="de-CH" sz="2200" dirty="0" err="1">
                <a:latin typeface="Arial"/>
                <a:ea typeface="Geneva"/>
              </a:rPr>
              <a:t>Biodiversité</a:t>
            </a:r>
            <a:endParaRPr lang="de-CH" sz="2000" dirty="0">
              <a:latin typeface="Arial"/>
              <a:ea typeface="Geneva"/>
            </a:endParaRPr>
          </a:p>
          <a:p>
            <a:pPr>
              <a:spcAft>
                <a:spcPts val="1200"/>
              </a:spcAft>
            </a:pPr>
            <a:endParaRPr lang="de-DE" sz="2200" dirty="0">
              <a:latin typeface="Arial"/>
              <a:ea typeface="Geneva"/>
            </a:endParaRPr>
          </a:p>
        </p:txBody>
      </p:sp>
      <p:pic>
        <p:nvPicPr>
          <p:cNvPr id="2" name="Grafik 1">
            <a:extLst>
              <a:ext uri="{FF2B5EF4-FFF2-40B4-BE49-F238E27FC236}">
                <a16:creationId xmlns:a16="http://schemas.microsoft.com/office/drawing/2014/main" id="{4A12E9E8-1F4F-6FF3-2F7F-56C3508203A8}"/>
              </a:ext>
            </a:extLst>
          </p:cNvPr>
          <p:cNvPicPr>
            <a:picLocks noChangeAspect="1"/>
          </p:cNvPicPr>
          <p:nvPr/>
        </p:nvPicPr>
        <p:blipFill>
          <a:blip r:embed="rId3"/>
          <a:stretch>
            <a:fillRect/>
          </a:stretch>
        </p:blipFill>
        <p:spPr>
          <a:xfrm>
            <a:off x="6424948" y="71278"/>
            <a:ext cx="2719052" cy="707197"/>
          </a:xfrm>
          <a:prstGeom prst="rect">
            <a:avLst/>
          </a:prstGeom>
        </p:spPr>
      </p:pic>
      <p:pic>
        <p:nvPicPr>
          <p:cNvPr id="7" name="Grafik 6">
            <a:extLst>
              <a:ext uri="{FF2B5EF4-FFF2-40B4-BE49-F238E27FC236}">
                <a16:creationId xmlns:a16="http://schemas.microsoft.com/office/drawing/2014/main" id="{D0B091BE-28B6-0866-3A25-102707637F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2357" y="4425950"/>
            <a:ext cx="2993390" cy="1682750"/>
          </a:xfrm>
          <a:prstGeom prst="rect">
            <a:avLst/>
          </a:prstGeom>
          <a:noFill/>
        </p:spPr>
      </p:pic>
      <p:pic>
        <p:nvPicPr>
          <p:cNvPr id="8" name="Grafik 7">
            <a:extLst>
              <a:ext uri="{FF2B5EF4-FFF2-40B4-BE49-F238E27FC236}">
                <a16:creationId xmlns:a16="http://schemas.microsoft.com/office/drawing/2014/main" id="{E11BEBB8-1801-7CF6-707C-1BBC9BE4C2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6060" y="2168917"/>
            <a:ext cx="3225165" cy="1816735"/>
          </a:xfrm>
          <a:prstGeom prst="rect">
            <a:avLst/>
          </a:prstGeom>
          <a:noFill/>
        </p:spPr>
      </p:pic>
      <p:pic>
        <p:nvPicPr>
          <p:cNvPr id="9" name="Grafik 8">
            <a:extLst>
              <a:ext uri="{FF2B5EF4-FFF2-40B4-BE49-F238E27FC236}">
                <a16:creationId xmlns:a16="http://schemas.microsoft.com/office/drawing/2014/main" id="{6025F7F1-BB7B-5A3A-C0D5-2A2A83C54528}"/>
              </a:ext>
            </a:extLst>
          </p:cNvPr>
          <p:cNvPicPr>
            <a:picLocks noChangeAspect="1"/>
          </p:cNvPicPr>
          <p:nvPr/>
        </p:nvPicPr>
        <p:blipFill>
          <a:blip r:embed="rId6"/>
          <a:stretch>
            <a:fillRect/>
          </a:stretch>
        </p:blipFill>
        <p:spPr>
          <a:xfrm>
            <a:off x="3511204" y="1545172"/>
            <a:ext cx="2121592" cy="3767655"/>
          </a:xfrm>
          <a:prstGeom prst="rect">
            <a:avLst/>
          </a:prstGeom>
        </p:spPr>
      </p:pic>
      <p:pic>
        <p:nvPicPr>
          <p:cNvPr id="10" name="Grafik 9" descr="Ein Bild, das Text, Baum, Gras, draußen enthält.&#10;&#10;Automatisch generierte Beschreibung">
            <a:extLst>
              <a:ext uri="{FF2B5EF4-FFF2-40B4-BE49-F238E27FC236}">
                <a16:creationId xmlns:a16="http://schemas.microsoft.com/office/drawing/2014/main" id="{63D20EF9-7DDA-217C-C689-FD8A46AEBE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9299" y="4418953"/>
            <a:ext cx="2752344" cy="1837944"/>
          </a:xfrm>
          <a:prstGeom prst="rect">
            <a:avLst/>
          </a:prstGeom>
        </p:spPr>
      </p:pic>
    </p:spTree>
    <p:extLst>
      <p:ext uri="{BB962C8B-B14F-4D97-AF65-F5344CB8AC3E}">
        <p14:creationId xmlns:p14="http://schemas.microsoft.com/office/powerpoint/2010/main" val="451000555"/>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5F3767-4AB7-57BB-D231-9DF86E4BD7C0}"/>
              </a:ext>
            </a:extLst>
          </p:cNvPr>
          <p:cNvSpPr>
            <a:spLocks noGrp="1"/>
          </p:cNvSpPr>
          <p:nvPr>
            <p:ph type="title"/>
          </p:nvPr>
        </p:nvSpPr>
        <p:spPr>
          <a:xfrm>
            <a:off x="457200" y="274638"/>
            <a:ext cx="8325853" cy="1143000"/>
          </a:xfrm>
        </p:spPr>
        <p:txBody>
          <a:bodyPr>
            <a:normAutofit/>
          </a:bodyPr>
          <a:lstStyle/>
          <a:p>
            <a:r>
              <a:rPr lang="fr-CH" sz="2800" dirty="0"/>
              <a:t>Questions sur le jour 2</a:t>
            </a:r>
          </a:p>
        </p:txBody>
      </p:sp>
      <p:sp>
        <p:nvSpPr>
          <p:cNvPr id="3" name="Espace réservé du numéro de diapositive 2">
            <a:extLst>
              <a:ext uri="{FF2B5EF4-FFF2-40B4-BE49-F238E27FC236}">
                <a16:creationId xmlns:a16="http://schemas.microsoft.com/office/drawing/2014/main" id="{0D811583-07EB-AF5A-E3A3-6DB86FA407C6}"/>
              </a:ext>
            </a:extLst>
          </p:cNvPr>
          <p:cNvSpPr>
            <a:spLocks noGrp="1"/>
          </p:cNvSpPr>
          <p:nvPr>
            <p:ph type="sldNum" sz="quarter" idx="12"/>
          </p:nvPr>
        </p:nvSpPr>
        <p:spPr/>
        <p:txBody>
          <a:bodyPr/>
          <a:lstStyle/>
          <a:p>
            <a:pPr>
              <a:defRPr/>
            </a:pPr>
            <a:fld id="{3E2AFC1D-F739-4574-8ADD-506A8F33F15D}" type="slidenum">
              <a:rPr lang="de-CH" altLang="de-DE" smtClean="0"/>
              <a:pPr>
                <a:defRPr/>
              </a:pPr>
              <a:t>8</a:t>
            </a:fld>
            <a:endParaRPr lang="de-CH" altLang="de-DE" dirty="0"/>
          </a:p>
        </p:txBody>
      </p:sp>
      <p:sp>
        <p:nvSpPr>
          <p:cNvPr id="4" name="ZoneTexte 3">
            <a:extLst>
              <a:ext uri="{FF2B5EF4-FFF2-40B4-BE49-F238E27FC236}">
                <a16:creationId xmlns:a16="http://schemas.microsoft.com/office/drawing/2014/main" id="{2C922124-17FA-3CCD-EC5C-503166AF9CC1}"/>
              </a:ext>
            </a:extLst>
          </p:cNvPr>
          <p:cNvSpPr txBox="1"/>
          <p:nvPr/>
        </p:nvSpPr>
        <p:spPr>
          <a:xfrm>
            <a:off x="1467853" y="2851484"/>
            <a:ext cx="5354052" cy="1015663"/>
          </a:xfrm>
          <a:prstGeom prst="rect">
            <a:avLst/>
          </a:prstGeom>
          <a:noFill/>
        </p:spPr>
        <p:txBody>
          <a:bodyPr wrap="square" rtlCol="0">
            <a:spAutoFit/>
          </a:bodyPr>
          <a:lstStyle/>
          <a:p>
            <a:r>
              <a:rPr lang="fr-CH" sz="2000" dirty="0"/>
              <a:t>Questions par rapport au dernier jour de formation (étape 4)? </a:t>
            </a:r>
          </a:p>
          <a:p>
            <a:endParaRPr lang="fr-CH" sz="2000" dirty="0"/>
          </a:p>
        </p:txBody>
      </p:sp>
    </p:spTree>
    <p:extLst>
      <p:ext uri="{BB962C8B-B14F-4D97-AF65-F5344CB8AC3E}">
        <p14:creationId xmlns:p14="http://schemas.microsoft.com/office/powerpoint/2010/main" val="38441109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2300" y="293640"/>
            <a:ext cx="7848599" cy="523004"/>
          </a:xfrm>
        </p:spPr>
        <p:txBody>
          <a:bodyPr/>
          <a:lstStyle/>
          <a:p>
            <a:pPr algn="ctr"/>
            <a:r>
              <a:rPr lang="fr-FR" dirty="0"/>
              <a:t>Exemples par domaine</a:t>
            </a:r>
            <a:endParaRPr lang="de-CH" dirty="0"/>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80</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sp>
        <p:nvSpPr>
          <p:cNvPr id="6" name="Inhaltsplatzhalter 5"/>
          <p:cNvSpPr>
            <a:spLocks noGrp="1"/>
          </p:cNvSpPr>
          <p:nvPr>
            <p:ph idx="1"/>
          </p:nvPr>
        </p:nvSpPr>
        <p:spPr>
          <a:xfrm>
            <a:off x="136313" y="816644"/>
            <a:ext cx="8873509" cy="5292056"/>
          </a:xfrm>
        </p:spPr>
        <p:txBody>
          <a:bodyPr/>
          <a:lstStyle/>
          <a:p>
            <a:pPr>
              <a:spcAft>
                <a:spcPts val="1200"/>
              </a:spcAft>
            </a:pPr>
            <a:endParaRPr lang="de-CH" sz="2200" dirty="0">
              <a:latin typeface="Arial"/>
              <a:ea typeface="Geneva"/>
            </a:endParaRPr>
          </a:p>
          <a:p>
            <a:pPr>
              <a:spcAft>
                <a:spcPts val="1200"/>
              </a:spcAft>
            </a:pPr>
            <a:r>
              <a:rPr lang="de-CH" sz="2200" dirty="0">
                <a:latin typeface="Arial"/>
                <a:ea typeface="Geneva"/>
              </a:rPr>
              <a:t>Écospiritualité </a:t>
            </a:r>
            <a:endParaRPr lang="de-CH" sz="2000" dirty="0">
              <a:latin typeface="Arial"/>
              <a:ea typeface="Geneva"/>
            </a:endParaRPr>
          </a:p>
          <a:p>
            <a:pPr>
              <a:spcAft>
                <a:spcPts val="1200"/>
              </a:spcAft>
            </a:pPr>
            <a:endParaRPr lang="de-DE" sz="2200" dirty="0">
              <a:latin typeface="Arial"/>
              <a:ea typeface="Geneva"/>
            </a:endParaRPr>
          </a:p>
        </p:txBody>
      </p:sp>
      <p:pic>
        <p:nvPicPr>
          <p:cNvPr id="5" name="Grafik 4" descr="Ein Bild, das Regenschirm, Zubehör enthält.&#10;&#10;Automatisch generierte Beschreibung">
            <a:extLst>
              <a:ext uri="{FF2B5EF4-FFF2-40B4-BE49-F238E27FC236}">
                <a16:creationId xmlns:a16="http://schemas.microsoft.com/office/drawing/2014/main" id="{56E9A941-7649-6D0B-076C-D8689409E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80602">
            <a:off x="5368405" y="3966184"/>
            <a:ext cx="3934383" cy="3764003"/>
          </a:xfrm>
          <a:prstGeom prst="rect">
            <a:avLst/>
          </a:prstGeom>
        </p:spPr>
      </p:pic>
      <p:pic>
        <p:nvPicPr>
          <p:cNvPr id="8" name="Grafik 7">
            <a:extLst>
              <a:ext uri="{FF2B5EF4-FFF2-40B4-BE49-F238E27FC236}">
                <a16:creationId xmlns:a16="http://schemas.microsoft.com/office/drawing/2014/main" id="{5FA66B7F-A488-14C9-2F13-20956A677825}"/>
              </a:ext>
            </a:extLst>
          </p:cNvPr>
          <p:cNvPicPr>
            <a:picLocks noChangeAspect="1"/>
          </p:cNvPicPr>
          <p:nvPr/>
        </p:nvPicPr>
        <p:blipFill>
          <a:blip r:embed="rId3"/>
          <a:stretch>
            <a:fillRect/>
          </a:stretch>
        </p:blipFill>
        <p:spPr>
          <a:xfrm>
            <a:off x="404812" y="2914675"/>
            <a:ext cx="1760471" cy="3717029"/>
          </a:xfrm>
          <a:prstGeom prst="rect">
            <a:avLst/>
          </a:prstGeom>
        </p:spPr>
      </p:pic>
      <p:pic>
        <p:nvPicPr>
          <p:cNvPr id="10" name="Grafik 9">
            <a:extLst>
              <a:ext uri="{FF2B5EF4-FFF2-40B4-BE49-F238E27FC236}">
                <a16:creationId xmlns:a16="http://schemas.microsoft.com/office/drawing/2014/main" id="{24ED0FDA-7717-EAE6-B66B-01D1E3707A7C}"/>
              </a:ext>
            </a:extLst>
          </p:cNvPr>
          <p:cNvPicPr>
            <a:picLocks noChangeAspect="1"/>
          </p:cNvPicPr>
          <p:nvPr/>
        </p:nvPicPr>
        <p:blipFill>
          <a:blip r:embed="rId4"/>
          <a:stretch>
            <a:fillRect/>
          </a:stretch>
        </p:blipFill>
        <p:spPr>
          <a:xfrm>
            <a:off x="2729024" y="907066"/>
            <a:ext cx="5160335" cy="3642091"/>
          </a:xfrm>
          <a:prstGeom prst="rect">
            <a:avLst/>
          </a:prstGeom>
        </p:spPr>
      </p:pic>
      <p:pic>
        <p:nvPicPr>
          <p:cNvPr id="7" name="Grafik 6">
            <a:extLst>
              <a:ext uri="{FF2B5EF4-FFF2-40B4-BE49-F238E27FC236}">
                <a16:creationId xmlns:a16="http://schemas.microsoft.com/office/drawing/2014/main" id="{1664946D-3F4A-84DB-08A9-254C8ADCC33A}"/>
              </a:ext>
            </a:extLst>
          </p:cNvPr>
          <p:cNvPicPr>
            <a:picLocks noChangeAspect="1"/>
          </p:cNvPicPr>
          <p:nvPr/>
        </p:nvPicPr>
        <p:blipFill>
          <a:blip r:embed="rId5"/>
          <a:stretch>
            <a:fillRect/>
          </a:stretch>
        </p:blipFill>
        <p:spPr>
          <a:xfrm>
            <a:off x="2433782" y="5577965"/>
            <a:ext cx="2686283" cy="952583"/>
          </a:xfrm>
          <a:prstGeom prst="rect">
            <a:avLst/>
          </a:prstGeom>
        </p:spPr>
      </p:pic>
    </p:spTree>
    <p:extLst>
      <p:ext uri="{BB962C8B-B14F-4D97-AF65-F5344CB8AC3E}">
        <p14:creationId xmlns:p14="http://schemas.microsoft.com/office/powerpoint/2010/main" val="2557054118"/>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2300" y="293640"/>
            <a:ext cx="7848599" cy="523004"/>
          </a:xfrm>
        </p:spPr>
        <p:txBody>
          <a:bodyPr/>
          <a:lstStyle/>
          <a:p>
            <a:pPr algn="ctr"/>
            <a:r>
              <a:rPr lang="fr-FR" dirty="0"/>
              <a:t>Exemples par domaine</a:t>
            </a:r>
            <a:endParaRPr lang="de-CH" dirty="0"/>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81</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sp>
        <p:nvSpPr>
          <p:cNvPr id="6" name="Inhaltsplatzhalter 5"/>
          <p:cNvSpPr>
            <a:spLocks noGrp="1"/>
          </p:cNvSpPr>
          <p:nvPr>
            <p:ph idx="1"/>
          </p:nvPr>
        </p:nvSpPr>
        <p:spPr>
          <a:xfrm>
            <a:off x="136313" y="816644"/>
            <a:ext cx="8873509" cy="5292056"/>
          </a:xfrm>
        </p:spPr>
        <p:txBody>
          <a:bodyPr/>
          <a:lstStyle/>
          <a:p>
            <a:pPr>
              <a:spcAft>
                <a:spcPts val="1200"/>
              </a:spcAft>
            </a:pPr>
            <a:endParaRPr lang="de-CH" sz="2200" dirty="0">
              <a:latin typeface="Arial"/>
              <a:ea typeface="Geneva"/>
            </a:endParaRPr>
          </a:p>
          <a:p>
            <a:pPr>
              <a:spcAft>
                <a:spcPts val="1200"/>
              </a:spcAft>
            </a:pPr>
            <a:r>
              <a:rPr lang="de-CH" sz="2200" dirty="0">
                <a:latin typeface="Arial"/>
                <a:ea typeface="Geneva"/>
              </a:rPr>
              <a:t>Écospiritualité </a:t>
            </a:r>
            <a:endParaRPr lang="de-CH" sz="2000" dirty="0">
              <a:latin typeface="Arial"/>
              <a:ea typeface="Geneva"/>
            </a:endParaRPr>
          </a:p>
          <a:p>
            <a:pPr>
              <a:spcAft>
                <a:spcPts val="1200"/>
              </a:spcAft>
            </a:pPr>
            <a:endParaRPr lang="de-DE" sz="2200" dirty="0">
              <a:latin typeface="Arial"/>
              <a:ea typeface="Geneva"/>
            </a:endParaRPr>
          </a:p>
        </p:txBody>
      </p:sp>
      <p:pic>
        <p:nvPicPr>
          <p:cNvPr id="2" name="Grafik 1">
            <a:extLst>
              <a:ext uri="{FF2B5EF4-FFF2-40B4-BE49-F238E27FC236}">
                <a16:creationId xmlns:a16="http://schemas.microsoft.com/office/drawing/2014/main" id="{8E4DC5BD-5656-7DB3-8408-295AA56C9C94}"/>
              </a:ext>
            </a:extLst>
          </p:cNvPr>
          <p:cNvPicPr>
            <a:picLocks noChangeAspect="1"/>
          </p:cNvPicPr>
          <p:nvPr/>
        </p:nvPicPr>
        <p:blipFill>
          <a:blip r:embed="rId3"/>
          <a:stretch>
            <a:fillRect/>
          </a:stretch>
        </p:blipFill>
        <p:spPr>
          <a:xfrm>
            <a:off x="203473" y="2147777"/>
            <a:ext cx="2114833" cy="4416583"/>
          </a:xfrm>
          <a:prstGeom prst="rect">
            <a:avLst/>
          </a:prstGeom>
        </p:spPr>
      </p:pic>
      <p:pic>
        <p:nvPicPr>
          <p:cNvPr id="7" name="Grafik 6">
            <a:extLst>
              <a:ext uri="{FF2B5EF4-FFF2-40B4-BE49-F238E27FC236}">
                <a16:creationId xmlns:a16="http://schemas.microsoft.com/office/drawing/2014/main" id="{5CFD1C63-3AF3-8E46-89FD-5B4812DD4EB2}"/>
              </a:ext>
            </a:extLst>
          </p:cNvPr>
          <p:cNvPicPr>
            <a:picLocks noChangeAspect="1"/>
          </p:cNvPicPr>
          <p:nvPr/>
        </p:nvPicPr>
        <p:blipFill>
          <a:blip r:embed="rId4"/>
          <a:stretch>
            <a:fillRect/>
          </a:stretch>
        </p:blipFill>
        <p:spPr>
          <a:xfrm>
            <a:off x="2709721" y="1184944"/>
            <a:ext cx="6029467" cy="4285859"/>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D7563663-F828-42F6-67C6-AE12B951FA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3514" y="433237"/>
            <a:ext cx="1249680" cy="311150"/>
          </a:xfrm>
          <a:prstGeom prst="rect">
            <a:avLst/>
          </a:prstGeom>
        </p:spPr>
      </p:pic>
    </p:spTree>
    <p:extLst>
      <p:ext uri="{BB962C8B-B14F-4D97-AF65-F5344CB8AC3E}">
        <p14:creationId xmlns:p14="http://schemas.microsoft.com/office/powerpoint/2010/main" val="1470099517"/>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2300" y="293640"/>
            <a:ext cx="7848599" cy="523004"/>
          </a:xfrm>
        </p:spPr>
        <p:txBody>
          <a:bodyPr/>
          <a:lstStyle/>
          <a:p>
            <a:pPr algn="ctr"/>
            <a:r>
              <a:rPr lang="fr-FR" dirty="0"/>
              <a:t>Économiser l’énergie durant cet hiver</a:t>
            </a:r>
            <a:br>
              <a:rPr lang="fr-FR" dirty="0"/>
            </a:br>
            <a:endParaRPr lang="de-CH" dirty="0"/>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82</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sp>
        <p:nvSpPr>
          <p:cNvPr id="6" name="Inhaltsplatzhalter 5"/>
          <p:cNvSpPr>
            <a:spLocks noGrp="1"/>
          </p:cNvSpPr>
          <p:nvPr>
            <p:ph idx="1"/>
          </p:nvPr>
        </p:nvSpPr>
        <p:spPr>
          <a:xfrm>
            <a:off x="136313" y="816644"/>
            <a:ext cx="8873509" cy="5437852"/>
          </a:xfrm>
        </p:spPr>
        <p:txBody>
          <a:bodyPr/>
          <a:lstStyle/>
          <a:p>
            <a:pPr>
              <a:spcAft>
                <a:spcPts val="0"/>
              </a:spcAft>
            </a:pPr>
            <a:r>
              <a:rPr lang="fr-FR" sz="2200" dirty="0">
                <a:latin typeface="Arial"/>
                <a:ea typeface="Geneva"/>
              </a:rPr>
              <a:t>Paroisses concernées : </a:t>
            </a:r>
          </a:p>
          <a:p>
            <a:pPr lvl="1">
              <a:spcAft>
                <a:spcPts val="0"/>
              </a:spcAft>
            </a:pPr>
            <a:r>
              <a:rPr lang="fr-FR" sz="2000" dirty="0">
                <a:latin typeface="Arial"/>
                <a:ea typeface="Geneva"/>
              </a:rPr>
              <a:t>coûts énergétiques plus élevés</a:t>
            </a:r>
          </a:p>
          <a:p>
            <a:pPr lvl="1">
              <a:spcAft>
                <a:spcPts val="0"/>
              </a:spcAft>
            </a:pPr>
            <a:r>
              <a:rPr lang="fr-FR" sz="2000" dirty="0">
                <a:latin typeface="Arial"/>
                <a:ea typeface="Geneva"/>
              </a:rPr>
              <a:t>préparation aux situations d'urgence (coupures de courant, pénurie de gaz)</a:t>
            </a:r>
          </a:p>
          <a:p>
            <a:pPr lvl="1">
              <a:spcAft>
                <a:spcPts val="0"/>
              </a:spcAft>
            </a:pPr>
            <a:r>
              <a:rPr lang="fr-FR" sz="2000">
                <a:latin typeface="Arial"/>
                <a:ea typeface="Geneva"/>
              </a:rPr>
              <a:t>Rôle de modèle pour la société</a:t>
            </a:r>
            <a:endParaRPr lang="fr-FR" sz="2000" dirty="0">
              <a:latin typeface="Arial"/>
              <a:ea typeface="Geneva"/>
            </a:endParaRPr>
          </a:p>
          <a:p>
            <a:pPr>
              <a:spcAft>
                <a:spcPts val="1200"/>
              </a:spcAft>
            </a:pPr>
            <a:r>
              <a:rPr lang="fr-CH" i="1" dirty="0">
                <a:latin typeface="Arial"/>
                <a:ea typeface="Geneva"/>
              </a:rPr>
              <a:t>Les mesures à prendre sont différentes si les bâtiments n’appartiennent pas aux paroisses. Les conseils suivants sont valables surtout pour les bâtiments et les installations de chauffages dont la paroisse est propriétaire.</a:t>
            </a:r>
          </a:p>
          <a:p>
            <a:pPr>
              <a:spcAft>
                <a:spcPts val="1200"/>
              </a:spcAft>
            </a:pPr>
            <a:r>
              <a:rPr lang="fr-CH" sz="2200" dirty="0">
                <a:latin typeface="Arial"/>
                <a:ea typeface="Geneva"/>
              </a:rPr>
              <a:t>Liens utiles : </a:t>
            </a:r>
          </a:p>
          <a:p>
            <a:pPr lvl="1">
              <a:spcAft>
                <a:spcPts val="1200"/>
              </a:spcAft>
            </a:pPr>
            <a:r>
              <a:rPr lang="fr-CH" sz="2000" dirty="0">
                <a:latin typeface="Arial"/>
                <a:ea typeface="Geneva"/>
              </a:rPr>
              <a:t>Mesures des membres </a:t>
            </a:r>
            <a:r>
              <a:rPr lang="de-CH" sz="2000" dirty="0">
                <a:latin typeface="Arial"/>
                <a:ea typeface="Geneva"/>
              </a:rPr>
              <a:t>de l’</a:t>
            </a:r>
            <a:r>
              <a:rPr lang="fr-FR" sz="2000" dirty="0">
                <a:latin typeface="Arial"/>
                <a:ea typeface="Geneva"/>
              </a:rPr>
              <a:t>Alliance pour les économies d'énergie</a:t>
            </a:r>
            <a:r>
              <a:rPr lang="de-CH" sz="2000" dirty="0">
                <a:latin typeface="Arial"/>
                <a:ea typeface="Geneva"/>
              </a:rPr>
              <a:t> : </a:t>
            </a:r>
            <a:r>
              <a:rPr lang="de-CH" sz="2000" dirty="0">
                <a:latin typeface="Arial"/>
                <a:ea typeface="Geneva"/>
                <a:hlinkClick r:id="rId2"/>
              </a:rPr>
              <a:t>https://alliance2022-23.ch/fr/membres/</a:t>
            </a:r>
            <a:r>
              <a:rPr lang="de-CH" sz="2000" dirty="0">
                <a:latin typeface="Arial"/>
                <a:ea typeface="Geneva"/>
              </a:rPr>
              <a:t> </a:t>
            </a:r>
          </a:p>
          <a:p>
            <a:pPr lvl="1">
              <a:spcAft>
                <a:spcPts val="1200"/>
              </a:spcAft>
            </a:pPr>
            <a:r>
              <a:rPr lang="de-CH" sz="2000" dirty="0">
                <a:latin typeface="Arial"/>
                <a:ea typeface="Geneva"/>
              </a:rPr>
              <a:t>Guides des </a:t>
            </a:r>
            <a:r>
              <a:rPr lang="de-CH" sz="2000" dirty="0" err="1">
                <a:latin typeface="Arial"/>
                <a:ea typeface="Geneva"/>
              </a:rPr>
              <a:t>cantons</a:t>
            </a:r>
            <a:r>
              <a:rPr lang="de-CH" sz="2000" dirty="0">
                <a:latin typeface="Arial"/>
                <a:ea typeface="Geneva"/>
              </a:rPr>
              <a:t> </a:t>
            </a:r>
            <a:r>
              <a:rPr lang="de-CH" sz="2000" dirty="0" err="1">
                <a:latin typeface="Arial"/>
                <a:ea typeface="Geneva"/>
              </a:rPr>
              <a:t>pour</a:t>
            </a:r>
            <a:r>
              <a:rPr lang="de-CH" sz="2000" dirty="0">
                <a:latin typeface="Arial"/>
                <a:ea typeface="Geneva"/>
              </a:rPr>
              <a:t> </a:t>
            </a:r>
            <a:r>
              <a:rPr lang="de-CH" sz="2000" dirty="0" err="1">
                <a:latin typeface="Arial"/>
                <a:ea typeface="Geneva"/>
              </a:rPr>
              <a:t>les</a:t>
            </a:r>
            <a:r>
              <a:rPr lang="de-CH" sz="2000" dirty="0">
                <a:latin typeface="Arial"/>
                <a:ea typeface="Geneva"/>
              </a:rPr>
              <a:t> </a:t>
            </a:r>
            <a:r>
              <a:rPr lang="de-CH" sz="2000" dirty="0" err="1">
                <a:latin typeface="Arial"/>
                <a:ea typeface="Geneva"/>
              </a:rPr>
              <a:t>communes</a:t>
            </a:r>
            <a:r>
              <a:rPr lang="de-CH" sz="2000" dirty="0">
                <a:latin typeface="Arial"/>
                <a:ea typeface="Geneva"/>
              </a:rPr>
              <a:t> (</a:t>
            </a:r>
            <a:r>
              <a:rPr lang="de-CH" sz="2000" dirty="0" err="1">
                <a:latin typeface="Arial"/>
                <a:ea typeface="Geneva"/>
              </a:rPr>
              <a:t>aussi</a:t>
            </a:r>
            <a:r>
              <a:rPr lang="de-CH" sz="2000" dirty="0">
                <a:latin typeface="Arial"/>
                <a:ea typeface="Geneva"/>
              </a:rPr>
              <a:t> valable en </a:t>
            </a:r>
            <a:r>
              <a:rPr lang="de-CH" sz="2000" dirty="0" err="1">
                <a:latin typeface="Arial"/>
                <a:ea typeface="Geneva"/>
              </a:rPr>
              <a:t>partie</a:t>
            </a:r>
            <a:r>
              <a:rPr lang="de-CH" sz="2000" dirty="0">
                <a:latin typeface="Arial"/>
                <a:ea typeface="Geneva"/>
              </a:rPr>
              <a:t> </a:t>
            </a:r>
            <a:r>
              <a:rPr lang="de-CH" sz="2000" dirty="0" err="1">
                <a:latin typeface="Arial"/>
                <a:ea typeface="Geneva"/>
              </a:rPr>
              <a:t>pour</a:t>
            </a:r>
            <a:r>
              <a:rPr lang="de-CH" sz="2000" dirty="0">
                <a:latin typeface="Arial"/>
                <a:ea typeface="Geneva"/>
              </a:rPr>
              <a:t> </a:t>
            </a:r>
            <a:r>
              <a:rPr lang="de-CH" sz="2000" dirty="0" err="1">
                <a:latin typeface="Arial"/>
                <a:ea typeface="Geneva"/>
              </a:rPr>
              <a:t>les</a:t>
            </a:r>
            <a:r>
              <a:rPr lang="de-CH" sz="2000" dirty="0">
                <a:latin typeface="Arial"/>
                <a:ea typeface="Geneva"/>
              </a:rPr>
              <a:t> </a:t>
            </a:r>
            <a:r>
              <a:rPr lang="de-CH" sz="2000" dirty="0" err="1">
                <a:latin typeface="Arial"/>
                <a:ea typeface="Geneva"/>
              </a:rPr>
              <a:t>paroisses</a:t>
            </a:r>
            <a:r>
              <a:rPr lang="de-CH" sz="2000" dirty="0">
                <a:latin typeface="Arial"/>
                <a:ea typeface="Geneva"/>
              </a:rPr>
              <a:t>)</a:t>
            </a:r>
          </a:p>
          <a:p>
            <a:pPr lvl="1">
              <a:spcAft>
                <a:spcPts val="1200"/>
              </a:spcAft>
            </a:pPr>
            <a:endParaRPr lang="de-CH" sz="2000" dirty="0">
              <a:latin typeface="Arial"/>
              <a:ea typeface="Geneva"/>
            </a:endParaRPr>
          </a:p>
          <a:p>
            <a:pPr lvl="1">
              <a:spcAft>
                <a:spcPts val="1200"/>
              </a:spcAft>
            </a:pPr>
            <a:endParaRPr lang="de-CH" sz="2000" dirty="0">
              <a:latin typeface="Arial"/>
              <a:ea typeface="Geneva"/>
            </a:endParaRPr>
          </a:p>
          <a:p>
            <a:pPr>
              <a:spcAft>
                <a:spcPts val="1200"/>
              </a:spcAft>
            </a:pPr>
            <a:endParaRPr lang="de-DE" sz="2200" dirty="0">
              <a:latin typeface="Arial"/>
              <a:ea typeface="Geneva"/>
            </a:endParaRPr>
          </a:p>
        </p:txBody>
      </p:sp>
    </p:spTree>
    <p:extLst>
      <p:ext uri="{BB962C8B-B14F-4D97-AF65-F5344CB8AC3E}">
        <p14:creationId xmlns:p14="http://schemas.microsoft.com/office/powerpoint/2010/main" val="26386648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
                                            <p:txEl>
                                              <p:pRg st="6" end="6"/>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83</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sp>
        <p:nvSpPr>
          <p:cNvPr id="6" name="Inhaltsplatzhalter 5"/>
          <p:cNvSpPr>
            <a:spLocks noGrp="1"/>
          </p:cNvSpPr>
          <p:nvPr>
            <p:ph idx="1"/>
          </p:nvPr>
        </p:nvSpPr>
        <p:spPr>
          <a:xfrm>
            <a:off x="55844" y="780068"/>
            <a:ext cx="8787739" cy="6440034"/>
          </a:xfrm>
        </p:spPr>
        <p:txBody>
          <a:bodyPr/>
          <a:lstStyle/>
          <a:p>
            <a:pPr marL="482600" lvl="1" indent="0" algn="ctr">
              <a:spcAft>
                <a:spcPts val="0"/>
              </a:spcAft>
              <a:buNone/>
            </a:pPr>
            <a:r>
              <a:rPr lang="fr-CH" sz="2000" dirty="0">
                <a:latin typeface="Arial"/>
                <a:ea typeface="Geneva"/>
              </a:rPr>
              <a:t>IMPORTANT</a:t>
            </a:r>
          </a:p>
          <a:p>
            <a:pPr marL="482600" lvl="1" indent="0" algn="ctr">
              <a:spcAft>
                <a:spcPts val="0"/>
              </a:spcAft>
              <a:buNone/>
            </a:pPr>
            <a:endParaRPr lang="fr-CH" sz="2000" dirty="0">
              <a:latin typeface="Arial"/>
              <a:ea typeface="Geneva"/>
            </a:endParaRPr>
          </a:p>
          <a:p>
            <a:pPr lvl="1">
              <a:spcAft>
                <a:spcPts val="0"/>
              </a:spcAft>
            </a:pPr>
            <a:r>
              <a:rPr lang="fr-CH" sz="2000" dirty="0">
                <a:latin typeface="Arial"/>
                <a:ea typeface="Geneva"/>
              </a:rPr>
              <a:t>Ce sont des </a:t>
            </a:r>
            <a:r>
              <a:rPr lang="fr-CH" sz="2000" b="1" dirty="0">
                <a:latin typeface="Arial"/>
                <a:ea typeface="Geneva"/>
              </a:rPr>
              <a:t>décisions difficiles </a:t>
            </a:r>
            <a:r>
              <a:rPr lang="fr-CH" sz="2000" dirty="0">
                <a:latin typeface="Arial"/>
                <a:ea typeface="Geneva"/>
              </a:rPr>
              <a:t>à prendre par les autorités responsables. Ne pas laisser à certaines personnes de la paroisse prendre des décisions unilatérales dans ce domaine. </a:t>
            </a:r>
          </a:p>
          <a:p>
            <a:pPr lvl="1">
              <a:spcAft>
                <a:spcPts val="0"/>
              </a:spcAft>
            </a:pPr>
            <a:endParaRPr lang="fr-CH" sz="2000" dirty="0">
              <a:latin typeface="Arial"/>
              <a:ea typeface="Geneva"/>
            </a:endParaRPr>
          </a:p>
          <a:p>
            <a:pPr lvl="1">
              <a:spcAft>
                <a:spcPts val="0"/>
              </a:spcAft>
            </a:pPr>
            <a:r>
              <a:rPr lang="fr-CH" sz="2000" dirty="0">
                <a:latin typeface="Arial"/>
                <a:ea typeface="Geneva"/>
              </a:rPr>
              <a:t>Une situation de pénurie est aussi une </a:t>
            </a:r>
            <a:r>
              <a:rPr lang="fr-CH" sz="2000" b="1" dirty="0">
                <a:latin typeface="Arial"/>
                <a:ea typeface="Geneva"/>
              </a:rPr>
              <a:t>chance</a:t>
            </a:r>
            <a:r>
              <a:rPr lang="fr-CH" sz="2000" dirty="0">
                <a:latin typeface="Arial"/>
                <a:ea typeface="Geneva"/>
              </a:rPr>
              <a:t> de revoir ses véritables besoins en énergie et de prendre les décisions nécessaires pour s’engager dans des projets d’efficacité énergétique et/ou d’énergies renouvelables; la situation actuelle va probablement durée encore deux ou trois ans!</a:t>
            </a:r>
          </a:p>
          <a:p>
            <a:pPr lvl="1">
              <a:spcAft>
                <a:spcPts val="0"/>
              </a:spcAft>
            </a:pPr>
            <a:endParaRPr lang="fr-CH" sz="2000" dirty="0">
              <a:latin typeface="Arial"/>
              <a:ea typeface="Geneva"/>
            </a:endParaRPr>
          </a:p>
          <a:p>
            <a:pPr lvl="1">
              <a:spcAft>
                <a:spcPts val="0"/>
              </a:spcAft>
            </a:pPr>
            <a:r>
              <a:rPr lang="fr-CH" sz="2000" dirty="0">
                <a:latin typeface="Arial"/>
                <a:ea typeface="Geneva"/>
              </a:rPr>
              <a:t>Actuellement il y a des </a:t>
            </a:r>
            <a:r>
              <a:rPr lang="fr-CH" sz="2000" b="1" dirty="0">
                <a:latin typeface="Arial"/>
                <a:ea typeface="Geneva"/>
              </a:rPr>
              <a:t>retards de livraisons de matériel </a:t>
            </a:r>
            <a:r>
              <a:rPr lang="fr-CH" sz="2000" dirty="0">
                <a:latin typeface="Arial"/>
                <a:ea typeface="Geneva"/>
              </a:rPr>
              <a:t>de toute nature et une pénurie de main d’œuvre. Cela peut freiner certains projets environnementaux de la paroisse.</a:t>
            </a:r>
          </a:p>
          <a:p>
            <a:pPr lvl="1">
              <a:spcAft>
                <a:spcPts val="0"/>
              </a:spcAft>
            </a:pPr>
            <a:endParaRPr lang="fr-CH" sz="2000" dirty="0">
              <a:latin typeface="Arial"/>
              <a:ea typeface="Geneva"/>
            </a:endParaRPr>
          </a:p>
          <a:p>
            <a:pPr lvl="1">
              <a:spcAft>
                <a:spcPts val="0"/>
              </a:spcAft>
            </a:pPr>
            <a:r>
              <a:rPr lang="fr-CH" sz="2000" dirty="0">
                <a:latin typeface="Arial"/>
                <a:ea typeface="Geneva"/>
              </a:rPr>
              <a:t>Il est très important de </a:t>
            </a:r>
            <a:r>
              <a:rPr lang="fr-CH" sz="2000" b="1" dirty="0">
                <a:latin typeface="Arial"/>
                <a:ea typeface="Geneva"/>
              </a:rPr>
              <a:t>valoriser ce que les différents groupes de la paroisse font déjà</a:t>
            </a:r>
            <a:r>
              <a:rPr lang="fr-CH" sz="2000" dirty="0">
                <a:latin typeface="Arial"/>
                <a:ea typeface="Geneva"/>
              </a:rPr>
              <a:t>, car ce sont des engagements importants.</a:t>
            </a:r>
          </a:p>
          <a:p>
            <a:pPr lvl="1">
              <a:spcAft>
                <a:spcPts val="0"/>
              </a:spcAft>
            </a:pPr>
            <a:endParaRPr lang="fr-CH" sz="2000" dirty="0">
              <a:latin typeface="Arial"/>
              <a:ea typeface="Geneva"/>
            </a:endParaRPr>
          </a:p>
          <a:p>
            <a:pPr>
              <a:spcAft>
                <a:spcPts val="1200"/>
              </a:spcAft>
            </a:pPr>
            <a:endParaRPr lang="de-DE" sz="2200" dirty="0">
              <a:latin typeface="Arial"/>
              <a:ea typeface="Geneva"/>
            </a:endParaRPr>
          </a:p>
        </p:txBody>
      </p:sp>
      <p:sp>
        <p:nvSpPr>
          <p:cNvPr id="7" name="Titel 2">
            <a:extLst>
              <a:ext uri="{FF2B5EF4-FFF2-40B4-BE49-F238E27FC236}">
                <a16:creationId xmlns:a16="http://schemas.microsoft.com/office/drawing/2014/main" id="{FB8AF120-DB67-1E2D-D19F-29E5C7159034}"/>
              </a:ext>
            </a:extLst>
          </p:cNvPr>
          <p:cNvSpPr txBox="1">
            <a:spLocks/>
          </p:cNvSpPr>
          <p:nvPr/>
        </p:nvSpPr>
        <p:spPr bwMode="auto">
          <a:xfrm>
            <a:off x="605882" y="156464"/>
            <a:ext cx="7848599" cy="523004"/>
          </a:xfrm>
          <a:prstGeom prst="rect">
            <a:avLst/>
          </a:prstGeom>
          <a:noFill/>
          <a:ln w="9525">
            <a:noFill/>
            <a:miter lim="800000"/>
            <a:headEnd/>
            <a:tailEnd/>
          </a:ln>
        </p:spPr>
        <p:txBody>
          <a:bodyPr vert="horz" wrap="square" lIns="144000" tIns="0" rIns="576000" bIns="0" numCol="1" anchor="t" anchorCtr="0" compatLnSpc="1">
            <a:prstTxWarp prst="textNoShape">
              <a:avLst/>
            </a:prstTxWarp>
          </a:bodyPr>
          <a:lstStyle>
            <a:lvl1pPr algn="l" defTabSz="457200" rtl="0" eaLnBrk="0" fontAlgn="base" hangingPunct="0">
              <a:spcBef>
                <a:spcPct val="0"/>
              </a:spcBef>
              <a:spcAft>
                <a:spcPct val="0"/>
              </a:spcAft>
              <a:defRPr lang="de-CH" sz="2800" kern="1200" cap="none" spc="100" dirty="0">
                <a:solidFill>
                  <a:schemeClr val="accent3">
                    <a:lumMod val="75000"/>
                  </a:schemeClr>
                </a:solidFill>
                <a:latin typeface="Arial" charset="-52"/>
                <a:ea typeface="ヒラギノ角ゴ Pro W3" charset="0"/>
                <a:cs typeface="Geneva" charset="0"/>
              </a:defRPr>
            </a:lvl1pPr>
            <a:lvl2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2pPr>
            <a:lvl3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3pPr>
            <a:lvl4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4pPr>
            <a:lvl5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5pPr>
            <a:lvl6pPr marL="457200" algn="ctr" defTabSz="457200" rtl="0" fontAlgn="base">
              <a:spcBef>
                <a:spcPct val="0"/>
              </a:spcBef>
              <a:spcAft>
                <a:spcPct val="0"/>
              </a:spcAft>
              <a:defRPr sz="4400">
                <a:solidFill>
                  <a:schemeClr val="tx1"/>
                </a:solidFill>
                <a:latin typeface="B Frutiger Bold" pitchFamily="-111" charset="0"/>
                <a:ea typeface="Geneva" pitchFamily="-111" charset="-128"/>
              </a:defRPr>
            </a:lvl6pPr>
            <a:lvl7pPr marL="914400" algn="ctr" defTabSz="457200" rtl="0" fontAlgn="base">
              <a:spcBef>
                <a:spcPct val="0"/>
              </a:spcBef>
              <a:spcAft>
                <a:spcPct val="0"/>
              </a:spcAft>
              <a:defRPr sz="4400">
                <a:solidFill>
                  <a:schemeClr val="tx1"/>
                </a:solidFill>
                <a:latin typeface="B Frutiger Bold" pitchFamily="-111" charset="0"/>
                <a:ea typeface="Geneva" pitchFamily="-111" charset="-128"/>
              </a:defRPr>
            </a:lvl7pPr>
            <a:lvl8pPr marL="1371600" algn="ctr" defTabSz="457200" rtl="0" fontAlgn="base">
              <a:spcBef>
                <a:spcPct val="0"/>
              </a:spcBef>
              <a:spcAft>
                <a:spcPct val="0"/>
              </a:spcAft>
              <a:defRPr sz="4400">
                <a:solidFill>
                  <a:schemeClr val="tx1"/>
                </a:solidFill>
                <a:latin typeface="B Frutiger Bold" pitchFamily="-111" charset="0"/>
                <a:ea typeface="Geneva" pitchFamily="-111" charset="-128"/>
              </a:defRPr>
            </a:lvl8pPr>
            <a:lvl9pPr marL="1828800" algn="ctr" defTabSz="457200" rtl="0" fontAlgn="base">
              <a:spcBef>
                <a:spcPct val="0"/>
              </a:spcBef>
              <a:spcAft>
                <a:spcPct val="0"/>
              </a:spcAft>
              <a:defRPr sz="4400">
                <a:solidFill>
                  <a:schemeClr val="tx1"/>
                </a:solidFill>
                <a:latin typeface="B Frutiger Bold" pitchFamily="-111" charset="0"/>
                <a:ea typeface="Geneva" pitchFamily="-111" charset="-128"/>
              </a:defRPr>
            </a:lvl9pPr>
          </a:lstStyle>
          <a:p>
            <a:pPr algn="ctr"/>
            <a:r>
              <a:rPr lang="fr-FR" dirty="0"/>
              <a:t>Économiser l’énergie durant cet hiver </a:t>
            </a:r>
            <a:br>
              <a:rPr lang="fr-FR" dirty="0"/>
            </a:br>
            <a:endParaRPr lang="fr-FR" dirty="0"/>
          </a:p>
        </p:txBody>
      </p:sp>
    </p:spTree>
    <p:extLst>
      <p:ext uri="{BB962C8B-B14F-4D97-AF65-F5344CB8AC3E}">
        <p14:creationId xmlns:p14="http://schemas.microsoft.com/office/powerpoint/2010/main" val="7889096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84</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sp>
        <p:nvSpPr>
          <p:cNvPr id="6" name="Inhaltsplatzhalter 5"/>
          <p:cNvSpPr>
            <a:spLocks noGrp="1"/>
          </p:cNvSpPr>
          <p:nvPr>
            <p:ph idx="1"/>
          </p:nvPr>
        </p:nvSpPr>
        <p:spPr>
          <a:xfrm>
            <a:off x="178130" y="679468"/>
            <a:ext cx="8787739" cy="4347888"/>
          </a:xfrm>
        </p:spPr>
        <p:txBody>
          <a:bodyPr/>
          <a:lstStyle/>
          <a:p>
            <a:pPr lvl="1">
              <a:spcAft>
                <a:spcPts val="0"/>
              </a:spcAft>
            </a:pPr>
            <a:endParaRPr lang="fr-CH" sz="2000" dirty="0">
              <a:latin typeface="Arial"/>
              <a:ea typeface="Geneva"/>
            </a:endParaRPr>
          </a:p>
          <a:p>
            <a:pPr lvl="1">
              <a:spcAft>
                <a:spcPts val="0"/>
              </a:spcAft>
            </a:pPr>
            <a:r>
              <a:rPr lang="fr-CH" sz="2000" dirty="0">
                <a:latin typeface="Arial"/>
                <a:ea typeface="Geneva"/>
              </a:rPr>
              <a:t>Il n’est pas pertinent de baisser la température dans les bureaux si les employés ou paroissiens apportent leur </a:t>
            </a:r>
            <a:r>
              <a:rPr lang="fr-CH" sz="2000" b="1" dirty="0">
                <a:latin typeface="Arial"/>
                <a:ea typeface="Geneva"/>
              </a:rPr>
              <a:t>petits chauffages électriques</a:t>
            </a:r>
            <a:r>
              <a:rPr lang="fr-CH" sz="2000" dirty="0">
                <a:latin typeface="Arial"/>
                <a:ea typeface="Geneva"/>
              </a:rPr>
              <a:t>.</a:t>
            </a:r>
          </a:p>
          <a:p>
            <a:pPr lvl="1">
              <a:spcAft>
                <a:spcPts val="0"/>
              </a:spcAft>
            </a:pPr>
            <a:endParaRPr lang="fr-CH" sz="2000" dirty="0">
              <a:latin typeface="Arial"/>
              <a:ea typeface="Geneva"/>
            </a:endParaRPr>
          </a:p>
          <a:p>
            <a:pPr lvl="1">
              <a:spcAft>
                <a:spcPts val="0"/>
              </a:spcAft>
            </a:pPr>
            <a:r>
              <a:rPr lang="fr-CH" sz="2000" dirty="0">
                <a:latin typeface="Arial"/>
                <a:ea typeface="Geneva"/>
              </a:rPr>
              <a:t>Chauffe-eau : il est possible de baisser la température s’il y a un programme automatique pour éviter la prolifération des </a:t>
            </a:r>
            <a:r>
              <a:rPr lang="fr-CH" sz="2000" b="1" dirty="0">
                <a:latin typeface="Arial"/>
                <a:ea typeface="Geneva"/>
              </a:rPr>
              <a:t>légionelles</a:t>
            </a:r>
            <a:r>
              <a:rPr lang="fr-CH" sz="2000" dirty="0">
                <a:latin typeface="Arial"/>
                <a:ea typeface="Geneva"/>
              </a:rPr>
              <a:t>.</a:t>
            </a:r>
          </a:p>
          <a:p>
            <a:pPr lvl="1">
              <a:spcAft>
                <a:spcPts val="0"/>
              </a:spcAft>
            </a:pPr>
            <a:endParaRPr lang="fr-CH" sz="2000" dirty="0">
              <a:latin typeface="Arial"/>
              <a:ea typeface="Geneva"/>
            </a:endParaRPr>
          </a:p>
          <a:p>
            <a:pPr lvl="1">
              <a:spcAft>
                <a:spcPts val="0"/>
              </a:spcAft>
            </a:pPr>
            <a:r>
              <a:rPr lang="fr-CH" sz="2000" dirty="0">
                <a:latin typeface="Arial"/>
                <a:ea typeface="Geneva"/>
              </a:rPr>
              <a:t>Éviter que les personnes qui habitent dans des </a:t>
            </a:r>
            <a:r>
              <a:rPr lang="fr-CH" sz="2000" b="1" dirty="0">
                <a:latin typeface="Arial"/>
                <a:ea typeface="Geneva"/>
              </a:rPr>
              <a:t>appartements </a:t>
            </a:r>
            <a:r>
              <a:rPr lang="fr-CH" sz="2000" dirty="0">
                <a:latin typeface="Arial"/>
                <a:ea typeface="Geneva"/>
              </a:rPr>
              <a:t>privés de la paroisses subissent les mêmes baisses de température via une programmation automatique sans être consultées.</a:t>
            </a:r>
          </a:p>
          <a:p>
            <a:pPr lvl="1">
              <a:spcAft>
                <a:spcPts val="0"/>
              </a:spcAft>
            </a:pPr>
            <a:endParaRPr lang="fr-CH" sz="2000" dirty="0">
              <a:latin typeface="Arial"/>
              <a:ea typeface="Geneva"/>
            </a:endParaRPr>
          </a:p>
          <a:p>
            <a:pPr>
              <a:spcAft>
                <a:spcPts val="1200"/>
              </a:spcAft>
            </a:pPr>
            <a:endParaRPr lang="de-DE" sz="2200" dirty="0">
              <a:latin typeface="Arial"/>
              <a:ea typeface="Geneva"/>
            </a:endParaRPr>
          </a:p>
        </p:txBody>
      </p:sp>
      <p:sp>
        <p:nvSpPr>
          <p:cNvPr id="7" name="Titel 2">
            <a:extLst>
              <a:ext uri="{FF2B5EF4-FFF2-40B4-BE49-F238E27FC236}">
                <a16:creationId xmlns:a16="http://schemas.microsoft.com/office/drawing/2014/main" id="{FB8AF120-DB67-1E2D-D19F-29E5C7159034}"/>
              </a:ext>
            </a:extLst>
          </p:cNvPr>
          <p:cNvSpPr txBox="1">
            <a:spLocks/>
          </p:cNvSpPr>
          <p:nvPr/>
        </p:nvSpPr>
        <p:spPr bwMode="auto">
          <a:xfrm>
            <a:off x="605882" y="156464"/>
            <a:ext cx="7848599" cy="523004"/>
          </a:xfrm>
          <a:prstGeom prst="rect">
            <a:avLst/>
          </a:prstGeom>
          <a:noFill/>
          <a:ln w="9525">
            <a:noFill/>
            <a:miter lim="800000"/>
            <a:headEnd/>
            <a:tailEnd/>
          </a:ln>
        </p:spPr>
        <p:txBody>
          <a:bodyPr vert="horz" wrap="square" lIns="144000" tIns="0" rIns="576000" bIns="0" numCol="1" anchor="t" anchorCtr="0" compatLnSpc="1">
            <a:prstTxWarp prst="textNoShape">
              <a:avLst/>
            </a:prstTxWarp>
          </a:bodyPr>
          <a:lstStyle>
            <a:lvl1pPr algn="l" defTabSz="457200" rtl="0" eaLnBrk="0" fontAlgn="base" hangingPunct="0">
              <a:spcBef>
                <a:spcPct val="0"/>
              </a:spcBef>
              <a:spcAft>
                <a:spcPct val="0"/>
              </a:spcAft>
              <a:defRPr lang="de-CH" sz="2800" kern="1200" cap="none" spc="100" dirty="0">
                <a:solidFill>
                  <a:schemeClr val="accent3">
                    <a:lumMod val="75000"/>
                  </a:schemeClr>
                </a:solidFill>
                <a:latin typeface="Arial" charset="-52"/>
                <a:ea typeface="ヒラギノ角ゴ Pro W3" charset="0"/>
                <a:cs typeface="Geneva" charset="0"/>
              </a:defRPr>
            </a:lvl1pPr>
            <a:lvl2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2pPr>
            <a:lvl3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3pPr>
            <a:lvl4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4pPr>
            <a:lvl5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5pPr>
            <a:lvl6pPr marL="457200" algn="ctr" defTabSz="457200" rtl="0" fontAlgn="base">
              <a:spcBef>
                <a:spcPct val="0"/>
              </a:spcBef>
              <a:spcAft>
                <a:spcPct val="0"/>
              </a:spcAft>
              <a:defRPr sz="4400">
                <a:solidFill>
                  <a:schemeClr val="tx1"/>
                </a:solidFill>
                <a:latin typeface="B Frutiger Bold" pitchFamily="-111" charset="0"/>
                <a:ea typeface="Geneva" pitchFamily="-111" charset="-128"/>
              </a:defRPr>
            </a:lvl6pPr>
            <a:lvl7pPr marL="914400" algn="ctr" defTabSz="457200" rtl="0" fontAlgn="base">
              <a:spcBef>
                <a:spcPct val="0"/>
              </a:spcBef>
              <a:spcAft>
                <a:spcPct val="0"/>
              </a:spcAft>
              <a:defRPr sz="4400">
                <a:solidFill>
                  <a:schemeClr val="tx1"/>
                </a:solidFill>
                <a:latin typeface="B Frutiger Bold" pitchFamily="-111" charset="0"/>
                <a:ea typeface="Geneva" pitchFamily="-111" charset="-128"/>
              </a:defRPr>
            </a:lvl7pPr>
            <a:lvl8pPr marL="1371600" algn="ctr" defTabSz="457200" rtl="0" fontAlgn="base">
              <a:spcBef>
                <a:spcPct val="0"/>
              </a:spcBef>
              <a:spcAft>
                <a:spcPct val="0"/>
              </a:spcAft>
              <a:defRPr sz="4400">
                <a:solidFill>
                  <a:schemeClr val="tx1"/>
                </a:solidFill>
                <a:latin typeface="B Frutiger Bold" pitchFamily="-111" charset="0"/>
                <a:ea typeface="Geneva" pitchFamily="-111" charset="-128"/>
              </a:defRPr>
            </a:lvl8pPr>
            <a:lvl9pPr marL="1828800" algn="ctr" defTabSz="457200" rtl="0" fontAlgn="base">
              <a:spcBef>
                <a:spcPct val="0"/>
              </a:spcBef>
              <a:spcAft>
                <a:spcPct val="0"/>
              </a:spcAft>
              <a:defRPr sz="4400">
                <a:solidFill>
                  <a:schemeClr val="tx1"/>
                </a:solidFill>
                <a:latin typeface="B Frutiger Bold" pitchFamily="-111" charset="0"/>
                <a:ea typeface="Geneva" pitchFamily="-111" charset="-128"/>
              </a:defRPr>
            </a:lvl9pPr>
          </a:lstStyle>
          <a:p>
            <a:pPr algn="ctr"/>
            <a:r>
              <a:rPr lang="fr-FR" dirty="0"/>
              <a:t>Économiser l’énergie durant cet hiver</a:t>
            </a:r>
            <a:br>
              <a:rPr lang="fr-FR" dirty="0"/>
            </a:br>
            <a:endParaRPr lang="fr-FR" dirty="0"/>
          </a:p>
        </p:txBody>
      </p:sp>
    </p:spTree>
    <p:extLst>
      <p:ext uri="{BB962C8B-B14F-4D97-AF65-F5344CB8AC3E}">
        <p14:creationId xmlns:p14="http://schemas.microsoft.com/office/powerpoint/2010/main" val="33858713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2300" y="293640"/>
            <a:ext cx="7848599" cy="523004"/>
          </a:xfrm>
        </p:spPr>
        <p:txBody>
          <a:bodyPr/>
          <a:lstStyle/>
          <a:p>
            <a:pPr algn="ctr"/>
            <a:r>
              <a:rPr lang="fr-FR" dirty="0"/>
              <a:t>Économiser l’énergie durant cet hiver</a:t>
            </a:r>
            <a:br>
              <a:rPr lang="fr-FR" dirty="0"/>
            </a:br>
            <a:endParaRPr lang="de-CH" dirty="0"/>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85</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sp>
        <p:nvSpPr>
          <p:cNvPr id="6" name="Inhaltsplatzhalter 5"/>
          <p:cNvSpPr>
            <a:spLocks noGrp="1"/>
          </p:cNvSpPr>
          <p:nvPr>
            <p:ph idx="1"/>
          </p:nvPr>
        </p:nvSpPr>
        <p:spPr>
          <a:xfrm>
            <a:off x="136313" y="816643"/>
            <a:ext cx="8787739" cy="5810927"/>
          </a:xfrm>
        </p:spPr>
        <p:txBody>
          <a:bodyPr/>
          <a:lstStyle/>
          <a:p>
            <a:pPr>
              <a:spcAft>
                <a:spcPts val="1200"/>
              </a:spcAft>
            </a:pPr>
            <a:endParaRPr lang="fr-CH" sz="2200" dirty="0">
              <a:latin typeface="Arial"/>
              <a:ea typeface="Geneva"/>
            </a:endParaRPr>
          </a:p>
          <a:p>
            <a:pPr>
              <a:spcAft>
                <a:spcPts val="1200"/>
              </a:spcAft>
            </a:pPr>
            <a:r>
              <a:rPr lang="fr-CH" sz="2200" dirty="0">
                <a:latin typeface="Arial"/>
                <a:ea typeface="Geneva"/>
              </a:rPr>
              <a:t>Actions concrètes possibles dans la paroisse:</a:t>
            </a:r>
          </a:p>
          <a:p>
            <a:pPr lvl="1">
              <a:spcAft>
                <a:spcPts val="1200"/>
              </a:spcAft>
            </a:pPr>
            <a:r>
              <a:rPr lang="fr-CH" sz="2000" dirty="0">
                <a:latin typeface="Arial"/>
                <a:ea typeface="Geneva"/>
              </a:rPr>
              <a:t>Effectuer des </a:t>
            </a:r>
            <a:r>
              <a:rPr lang="fr-CH" sz="2000" b="1" dirty="0">
                <a:latin typeface="Arial"/>
                <a:ea typeface="Geneva"/>
              </a:rPr>
              <a:t>visites des bâtiments </a:t>
            </a:r>
            <a:r>
              <a:rPr lang="fr-CH" sz="2000" dirty="0">
                <a:latin typeface="Arial"/>
                <a:ea typeface="Geneva"/>
              </a:rPr>
              <a:t>avec l’équipe Environnement et faire éventuellement des propositions aux autorités responsables de la communauté.</a:t>
            </a:r>
          </a:p>
          <a:p>
            <a:pPr lvl="1">
              <a:spcAft>
                <a:spcPts val="1200"/>
              </a:spcAft>
            </a:pPr>
            <a:r>
              <a:rPr lang="fr-CH" sz="2000" b="1" dirty="0">
                <a:latin typeface="Arial"/>
                <a:ea typeface="Geneva"/>
              </a:rPr>
              <a:t>Contrôle des installations et des bâtiments par le concierge chaque soir </a:t>
            </a:r>
            <a:r>
              <a:rPr lang="fr-CH" sz="2000" dirty="0">
                <a:latin typeface="Arial"/>
                <a:ea typeface="Geneva"/>
              </a:rPr>
              <a:t>(fermeture des fenêtres et des volets, déclencher le stand-by des appareils, climatisation, etc.)</a:t>
            </a:r>
          </a:p>
          <a:p>
            <a:pPr lvl="1">
              <a:spcAft>
                <a:spcPts val="1200"/>
              </a:spcAft>
            </a:pPr>
            <a:r>
              <a:rPr lang="fr-CH" sz="2000" b="1" dirty="0">
                <a:latin typeface="Arial"/>
                <a:ea typeface="Geneva"/>
              </a:rPr>
              <a:t>Baisse de température </a:t>
            </a:r>
            <a:r>
              <a:rPr lang="fr-CH" sz="2000" dirty="0">
                <a:latin typeface="Arial"/>
                <a:ea typeface="Geneva"/>
              </a:rPr>
              <a:t>dans les salles, </a:t>
            </a:r>
            <a:r>
              <a:rPr lang="fr-CH" sz="2000" b="1" dirty="0">
                <a:latin typeface="Arial"/>
                <a:ea typeface="Geneva"/>
              </a:rPr>
              <a:t>réduction du nombre de salles utilisées</a:t>
            </a:r>
            <a:r>
              <a:rPr lang="fr-CH" sz="2000" dirty="0">
                <a:latin typeface="Arial"/>
                <a:ea typeface="Geneva"/>
              </a:rPr>
              <a:t> (p.ex. une crypte ou une maison de paroisse au lieu d’une grande église) ; </a:t>
            </a:r>
            <a:r>
              <a:rPr lang="fr-CH" sz="2000" b="1" dirty="0">
                <a:latin typeface="Arial"/>
                <a:ea typeface="Geneva"/>
              </a:rPr>
              <a:t>réglage fixe des radiateurs ou réglage</a:t>
            </a:r>
            <a:r>
              <a:rPr lang="fr-CH" sz="2000" dirty="0">
                <a:latin typeface="Arial"/>
                <a:ea typeface="Geneva"/>
              </a:rPr>
              <a:t> de ceux-ci par le concierge ou sacristain.</a:t>
            </a:r>
          </a:p>
          <a:p>
            <a:pPr lvl="1">
              <a:spcAft>
                <a:spcPts val="1200"/>
              </a:spcAft>
            </a:pPr>
            <a:endParaRPr lang="de-CH" sz="2000" dirty="0">
              <a:latin typeface="Arial"/>
              <a:ea typeface="Geneva"/>
            </a:endParaRPr>
          </a:p>
          <a:p>
            <a:pPr lvl="1">
              <a:spcAft>
                <a:spcPts val="1200"/>
              </a:spcAft>
            </a:pPr>
            <a:endParaRPr lang="de-CH" sz="2000" dirty="0">
              <a:latin typeface="Arial"/>
              <a:ea typeface="Geneva"/>
            </a:endParaRPr>
          </a:p>
          <a:p>
            <a:pPr lvl="1">
              <a:spcAft>
                <a:spcPts val="1200"/>
              </a:spcAft>
            </a:pPr>
            <a:endParaRPr lang="de-CH" sz="2000" dirty="0">
              <a:latin typeface="Arial"/>
              <a:ea typeface="Geneva"/>
            </a:endParaRPr>
          </a:p>
          <a:p>
            <a:pPr lvl="1">
              <a:spcAft>
                <a:spcPts val="1200"/>
              </a:spcAft>
            </a:pPr>
            <a:endParaRPr lang="de-CH" sz="2000" dirty="0">
              <a:latin typeface="Arial"/>
              <a:ea typeface="Geneva"/>
            </a:endParaRPr>
          </a:p>
          <a:p>
            <a:pPr>
              <a:spcAft>
                <a:spcPts val="1200"/>
              </a:spcAft>
            </a:pPr>
            <a:endParaRPr lang="de-DE" sz="2200" dirty="0">
              <a:latin typeface="Arial"/>
              <a:ea typeface="Geneva"/>
            </a:endParaRPr>
          </a:p>
        </p:txBody>
      </p:sp>
    </p:spTree>
    <p:extLst>
      <p:ext uri="{BB962C8B-B14F-4D97-AF65-F5344CB8AC3E}">
        <p14:creationId xmlns:p14="http://schemas.microsoft.com/office/powerpoint/2010/main" val="13564201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2300" y="293640"/>
            <a:ext cx="7848599" cy="523004"/>
          </a:xfrm>
        </p:spPr>
        <p:txBody>
          <a:bodyPr/>
          <a:lstStyle/>
          <a:p>
            <a:pPr algn="ctr"/>
            <a:r>
              <a:rPr lang="fr-FR" dirty="0"/>
              <a:t>Économiser l’énergie durant cet hiver</a:t>
            </a:r>
            <a:br>
              <a:rPr lang="fr-FR" dirty="0"/>
            </a:br>
            <a:endParaRPr lang="de-CH" dirty="0"/>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86</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sp>
        <p:nvSpPr>
          <p:cNvPr id="6" name="Inhaltsplatzhalter 5"/>
          <p:cNvSpPr>
            <a:spLocks noGrp="1"/>
          </p:cNvSpPr>
          <p:nvPr>
            <p:ph idx="1"/>
          </p:nvPr>
        </p:nvSpPr>
        <p:spPr>
          <a:xfrm>
            <a:off x="178130" y="1262870"/>
            <a:ext cx="8787739" cy="5810927"/>
          </a:xfrm>
        </p:spPr>
        <p:txBody>
          <a:bodyPr/>
          <a:lstStyle/>
          <a:p>
            <a:pPr>
              <a:spcAft>
                <a:spcPts val="1200"/>
              </a:spcAft>
            </a:pPr>
            <a:r>
              <a:rPr lang="fr-CH" sz="2200" dirty="0">
                <a:latin typeface="Arial"/>
                <a:ea typeface="Geneva"/>
              </a:rPr>
              <a:t>Actions concrètes possibles dans la paroisse:</a:t>
            </a:r>
          </a:p>
          <a:p>
            <a:pPr lvl="1">
              <a:spcAft>
                <a:spcPts val="1200"/>
              </a:spcAft>
            </a:pPr>
            <a:r>
              <a:rPr lang="fr-CH" sz="2000" dirty="0">
                <a:latin typeface="Arial"/>
                <a:ea typeface="Geneva"/>
              </a:rPr>
              <a:t>Organiser une discussion sur la pertinence du </a:t>
            </a:r>
            <a:r>
              <a:rPr lang="fr-CH" sz="2000" b="1" dirty="0">
                <a:latin typeface="Arial"/>
                <a:ea typeface="Geneva"/>
              </a:rPr>
              <a:t>stand-by des appareils</a:t>
            </a:r>
            <a:r>
              <a:rPr lang="fr-CH" sz="2000" dirty="0">
                <a:latin typeface="Arial"/>
                <a:ea typeface="Geneva"/>
              </a:rPr>
              <a:t> (prises multiples? Stand by des imprimantes?)</a:t>
            </a:r>
          </a:p>
          <a:p>
            <a:pPr lvl="1">
              <a:spcAft>
                <a:spcPts val="1200"/>
              </a:spcAft>
            </a:pPr>
            <a:r>
              <a:rPr lang="fr-CH" sz="2000" dirty="0">
                <a:latin typeface="Arial"/>
                <a:ea typeface="Geneva"/>
              </a:rPr>
              <a:t>Contrôler la température des </a:t>
            </a:r>
            <a:r>
              <a:rPr lang="fr-CH" sz="2000" b="1" dirty="0">
                <a:latin typeface="Arial"/>
                <a:ea typeface="Geneva"/>
              </a:rPr>
              <a:t>frigos et des congélateurs</a:t>
            </a:r>
            <a:r>
              <a:rPr lang="fr-CH" sz="2000" dirty="0">
                <a:latin typeface="Arial"/>
                <a:ea typeface="Geneva"/>
              </a:rPr>
              <a:t>. Est-il nécessaire de l’ajuster? Peut-on débrancher ces appareils?</a:t>
            </a:r>
          </a:p>
          <a:p>
            <a:pPr lvl="1">
              <a:spcAft>
                <a:spcPts val="1200"/>
              </a:spcAft>
            </a:pPr>
            <a:r>
              <a:rPr lang="fr-CH" sz="2000" b="1" dirty="0">
                <a:latin typeface="Arial"/>
                <a:ea typeface="Geneva"/>
              </a:rPr>
              <a:t>Réduire les illuminations de Noël, des monuments, </a:t>
            </a:r>
            <a:r>
              <a:rPr lang="fr-CH" sz="2000" b="1">
                <a:latin typeface="Arial"/>
                <a:ea typeface="Geneva"/>
              </a:rPr>
              <a:t>des alentours et </a:t>
            </a:r>
            <a:r>
              <a:rPr lang="fr-CH" sz="2000" b="1" dirty="0">
                <a:latin typeface="Arial"/>
                <a:ea typeface="Geneva"/>
              </a:rPr>
              <a:t>des églises pendant la journée</a:t>
            </a:r>
            <a:r>
              <a:rPr lang="fr-CH" sz="2000" dirty="0">
                <a:latin typeface="Arial"/>
                <a:ea typeface="Geneva"/>
              </a:rPr>
              <a:t>. Il est possible de réduire le nombre de lumières, la durée de l’illumination ou l’intensité de celle-ci.</a:t>
            </a:r>
          </a:p>
          <a:p>
            <a:pPr lvl="1">
              <a:spcAft>
                <a:spcPts val="1200"/>
              </a:spcAft>
            </a:pPr>
            <a:endParaRPr lang="de-CH" sz="2000" dirty="0">
              <a:latin typeface="Arial"/>
              <a:ea typeface="Geneva"/>
            </a:endParaRPr>
          </a:p>
          <a:p>
            <a:pPr lvl="1">
              <a:spcAft>
                <a:spcPts val="1200"/>
              </a:spcAft>
            </a:pPr>
            <a:endParaRPr lang="de-CH" sz="2000" dirty="0">
              <a:latin typeface="Arial"/>
              <a:ea typeface="Geneva"/>
            </a:endParaRPr>
          </a:p>
          <a:p>
            <a:pPr lvl="1">
              <a:spcAft>
                <a:spcPts val="1200"/>
              </a:spcAft>
            </a:pPr>
            <a:endParaRPr lang="de-CH" sz="2000" dirty="0">
              <a:latin typeface="Arial"/>
              <a:ea typeface="Geneva"/>
            </a:endParaRPr>
          </a:p>
          <a:p>
            <a:pPr lvl="1">
              <a:spcAft>
                <a:spcPts val="1200"/>
              </a:spcAft>
            </a:pPr>
            <a:endParaRPr lang="de-CH" sz="2000" dirty="0">
              <a:latin typeface="Arial"/>
              <a:ea typeface="Geneva"/>
            </a:endParaRPr>
          </a:p>
          <a:p>
            <a:pPr>
              <a:spcAft>
                <a:spcPts val="1200"/>
              </a:spcAft>
            </a:pPr>
            <a:endParaRPr lang="de-DE" sz="2200" dirty="0">
              <a:latin typeface="Arial"/>
              <a:ea typeface="Geneva"/>
            </a:endParaRPr>
          </a:p>
        </p:txBody>
      </p:sp>
    </p:spTree>
    <p:extLst>
      <p:ext uri="{BB962C8B-B14F-4D97-AF65-F5344CB8AC3E}">
        <p14:creationId xmlns:p14="http://schemas.microsoft.com/office/powerpoint/2010/main" val="32971750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5F3767-4AB7-57BB-D231-9DF86E4BD7C0}"/>
              </a:ext>
            </a:extLst>
          </p:cNvPr>
          <p:cNvSpPr>
            <a:spLocks noGrp="1"/>
          </p:cNvSpPr>
          <p:nvPr>
            <p:ph type="title"/>
          </p:nvPr>
        </p:nvSpPr>
        <p:spPr>
          <a:xfrm>
            <a:off x="457200" y="274638"/>
            <a:ext cx="8325853" cy="1143000"/>
          </a:xfrm>
        </p:spPr>
        <p:txBody>
          <a:bodyPr>
            <a:normAutofit fontScale="90000"/>
          </a:bodyPr>
          <a:lstStyle/>
          <a:p>
            <a:pPr algn="ctr"/>
            <a:r>
              <a:rPr lang="fr-CH" sz="2800" dirty="0"/>
              <a:t>Infos complémentaires sur le jour 2 : </a:t>
            </a:r>
            <a:r>
              <a:rPr lang="fr-CH" sz="2800" dirty="0" err="1"/>
              <a:t>Sensirion</a:t>
            </a:r>
            <a:r>
              <a:rPr lang="fr-CH" sz="2800" dirty="0"/>
              <a:t> est une enregistreur de données (température et humidité) performant fait en Suisse, prix: 20 francs environ!</a:t>
            </a:r>
          </a:p>
        </p:txBody>
      </p:sp>
      <p:sp>
        <p:nvSpPr>
          <p:cNvPr id="3" name="Espace réservé du numéro de diapositive 2">
            <a:extLst>
              <a:ext uri="{FF2B5EF4-FFF2-40B4-BE49-F238E27FC236}">
                <a16:creationId xmlns:a16="http://schemas.microsoft.com/office/drawing/2014/main" id="{0D811583-07EB-AF5A-E3A3-6DB86FA407C6}"/>
              </a:ext>
            </a:extLst>
          </p:cNvPr>
          <p:cNvSpPr>
            <a:spLocks noGrp="1"/>
          </p:cNvSpPr>
          <p:nvPr>
            <p:ph type="sldNum" sz="quarter" idx="12"/>
          </p:nvPr>
        </p:nvSpPr>
        <p:spPr/>
        <p:txBody>
          <a:bodyPr/>
          <a:lstStyle/>
          <a:p>
            <a:pPr>
              <a:defRPr/>
            </a:pPr>
            <a:fld id="{3E2AFC1D-F739-4574-8ADD-506A8F33F15D}" type="slidenum">
              <a:rPr lang="de-CH" altLang="de-DE" smtClean="0"/>
              <a:pPr>
                <a:defRPr/>
              </a:pPr>
              <a:t>9</a:t>
            </a:fld>
            <a:endParaRPr lang="de-CH" altLang="de-DE"/>
          </a:p>
        </p:txBody>
      </p:sp>
      <p:pic>
        <p:nvPicPr>
          <p:cNvPr id="6" name="Image 5" descr="Une image contenant texte&#10;&#10;Description générée automatiquement">
            <a:extLst>
              <a:ext uri="{FF2B5EF4-FFF2-40B4-BE49-F238E27FC236}">
                <a16:creationId xmlns:a16="http://schemas.microsoft.com/office/drawing/2014/main" id="{FE51C102-9A15-F7D5-B188-E96E94CF5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0981" y="1498601"/>
            <a:ext cx="5590309" cy="4192732"/>
          </a:xfrm>
          <a:prstGeom prst="rect">
            <a:avLst/>
          </a:prstGeom>
        </p:spPr>
      </p:pic>
      <p:sp>
        <p:nvSpPr>
          <p:cNvPr id="7" name="ZoneTexte 6">
            <a:extLst>
              <a:ext uri="{FF2B5EF4-FFF2-40B4-BE49-F238E27FC236}">
                <a16:creationId xmlns:a16="http://schemas.microsoft.com/office/drawing/2014/main" id="{7653D24C-09FC-193E-EF0E-EFC36DDF8B0F}"/>
              </a:ext>
            </a:extLst>
          </p:cNvPr>
          <p:cNvSpPr txBox="1"/>
          <p:nvPr/>
        </p:nvSpPr>
        <p:spPr>
          <a:xfrm>
            <a:off x="3103147" y="5987019"/>
            <a:ext cx="2625975" cy="369332"/>
          </a:xfrm>
          <a:prstGeom prst="rect">
            <a:avLst/>
          </a:prstGeom>
          <a:noFill/>
        </p:spPr>
        <p:txBody>
          <a:bodyPr wrap="none" rtlCol="0">
            <a:spAutoFit/>
          </a:bodyPr>
          <a:lstStyle/>
          <a:p>
            <a:r>
              <a:rPr lang="fr-CH" dirty="0"/>
              <a:t>https://sensirion.com/de/</a:t>
            </a:r>
          </a:p>
        </p:txBody>
      </p:sp>
    </p:spTree>
    <p:extLst>
      <p:ext uri="{BB962C8B-B14F-4D97-AF65-F5344CB8AC3E}">
        <p14:creationId xmlns:p14="http://schemas.microsoft.com/office/powerpoint/2010/main" val="4146907273"/>
      </p:ext>
    </p:extLst>
  </p:cSld>
  <p:clrMapOvr>
    <a:masterClrMapping/>
  </p:clrMapOvr>
</p:sld>
</file>

<file path=ppt/theme/theme1.xml><?xml version="1.0" encoding="utf-8"?>
<a:theme xmlns:a="http://schemas.openxmlformats.org/drawingml/2006/main" name="A+W_Firmenpraesentation_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W_Firmenpraesentation_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4694</Words>
  <Application>Microsoft Office PowerPoint</Application>
  <PresentationFormat>Affichage à l'écran (4:3)</PresentationFormat>
  <Paragraphs>958</Paragraphs>
  <Slides>86</Slides>
  <Notes>50</Notes>
  <HiddenSlides>0</HiddenSlides>
  <MMClips>0</MMClips>
  <ScaleCrop>false</ScaleCrop>
  <HeadingPairs>
    <vt:vector size="8" baseType="variant">
      <vt:variant>
        <vt:lpstr>Polices utilisées</vt:lpstr>
      </vt:variant>
      <vt:variant>
        <vt:i4>11</vt:i4>
      </vt:variant>
      <vt:variant>
        <vt:lpstr>Thème</vt:lpstr>
      </vt:variant>
      <vt:variant>
        <vt:i4>3</vt:i4>
      </vt:variant>
      <vt:variant>
        <vt:lpstr>Serveurs OLE incorporés</vt:lpstr>
      </vt:variant>
      <vt:variant>
        <vt:i4>1</vt:i4>
      </vt:variant>
      <vt:variant>
        <vt:lpstr>Titres des diapositives</vt:lpstr>
      </vt:variant>
      <vt:variant>
        <vt:i4>86</vt:i4>
      </vt:variant>
    </vt:vector>
  </HeadingPairs>
  <TitlesOfParts>
    <vt:vector size="101" baseType="lpstr">
      <vt:lpstr>Malgun Gothic</vt:lpstr>
      <vt:lpstr>Arial</vt:lpstr>
      <vt:lpstr>B Frutiger Bold</vt:lpstr>
      <vt:lpstr>Calibri</vt:lpstr>
      <vt:lpstr>Calibri Light</vt:lpstr>
      <vt:lpstr>Century Gothic</vt:lpstr>
      <vt:lpstr>Courier New</vt:lpstr>
      <vt:lpstr>ITC Officina Sans Book</vt:lpstr>
      <vt:lpstr>Times</vt:lpstr>
      <vt:lpstr>Times New Roman</vt:lpstr>
      <vt:lpstr>Wingdings</vt:lpstr>
      <vt:lpstr>A+W_Firmenpraesentation_2010</vt:lpstr>
      <vt:lpstr>Office</vt:lpstr>
      <vt:lpstr>1_A+W_Firmenpraesentation_2010</vt:lpstr>
      <vt:lpstr>Dokument</vt:lpstr>
      <vt:lpstr>Formation en management  environnemental</vt:lpstr>
      <vt:lpstr> </vt:lpstr>
      <vt:lpstr> Objectifs de la formation</vt:lpstr>
      <vt:lpstr> Objectifs de la formation</vt:lpstr>
      <vt:lpstr>Présentation PowerPoint</vt:lpstr>
      <vt:lpstr>Présentation PowerPoint</vt:lpstr>
      <vt:lpstr>Présentation PowerPoint</vt:lpstr>
      <vt:lpstr>Questions sur le jour 2</vt:lpstr>
      <vt:lpstr>Infos complémentaires sur le jour 2 : Sensirion est une enregistreur de données (température et humidité) performant fait en Suisse, prix: 20 francs environ!</vt:lpstr>
      <vt:lpstr>Les 10 étapes  du Coq vert</vt:lpstr>
      <vt:lpstr>Les 10 étapes du Coq vert</vt:lpstr>
      <vt:lpstr>Les 10 étapes du Coq vert</vt:lpstr>
      <vt:lpstr> </vt:lpstr>
      <vt:lpstr>Présentation PowerPoint</vt:lpstr>
      <vt:lpstr>Présentation PowerPoint</vt:lpstr>
      <vt:lpstr>Quelles sont les obligations d’une paroisse dans le domaine de la sécurité au travail et de la protection de la santé? </vt:lpstr>
      <vt:lpstr>Bases légales</vt:lpstr>
      <vt:lpstr>Présentation PowerPoint</vt:lpstr>
      <vt:lpstr>Vidéo de la CFST: Sécurité dans le bâtiment</vt:lpstr>
      <vt:lpstr>Le RS (responsable de la sécurité) et la loi</vt:lpstr>
      <vt:lpstr>Le RS et ses tâches</vt:lpstr>
      <vt:lpstr>Le RS et ses tâches</vt:lpstr>
      <vt:lpstr>Le plan d’urgence</vt:lpstr>
      <vt:lpstr>Le plan d'urgence - élaboration et contenu</vt:lpstr>
      <vt:lpstr>Aide supplémentaire pour la sécurité et la santé au travail (en allemand)</vt:lpstr>
      <vt:lpstr>L’ergonomie au travail</vt:lpstr>
      <vt:lpstr>Film : Prévention au bureau</vt:lpstr>
      <vt:lpstr>Plus de films : Suva pro</vt:lpstr>
      <vt:lpstr>Infos supplémentaires</vt:lpstr>
      <vt:lpstr>Liens utiles</vt:lpstr>
      <vt:lpstr>Conseils de Stefanie Huber basés sur son expérience professionnelle</vt:lpstr>
      <vt:lpstr>Conseils de Stefanie Huber basés sur son expérience</vt:lpstr>
      <vt:lpstr>Conseils de Stefanie Huber basés sur son expérience</vt:lpstr>
      <vt:lpstr>Produits de nettoyage</vt:lpstr>
      <vt:lpstr>Produits de nettoyage</vt:lpstr>
      <vt:lpstr>Liens utiles</vt:lpstr>
      <vt:lpstr>Liens utiles</vt:lpstr>
      <vt:lpstr>Liens utiles</vt:lpstr>
      <vt:lpstr>Présentation PowerPoint</vt:lpstr>
      <vt:lpstr>Modèle pour l’évaluation</vt:lpstr>
      <vt:lpstr>Faire le point sur les informations disponibles</vt:lpstr>
      <vt:lpstr>Informations utiles</vt:lpstr>
      <vt:lpstr>Évaluation données</vt:lpstr>
      <vt:lpstr>Tableau des chiffres clés I</vt:lpstr>
      <vt:lpstr>Tableau des chiffres clés II</vt:lpstr>
      <vt:lpstr>Évaluation données</vt:lpstr>
      <vt:lpstr>Exemple 1-1</vt:lpstr>
      <vt:lpstr>Exemple 1-2</vt:lpstr>
      <vt:lpstr>Exemple 2-1</vt:lpstr>
      <vt:lpstr>Exemple 2-2</vt:lpstr>
      <vt:lpstr>Exemple 3-1</vt:lpstr>
      <vt:lpstr>Exemple 3-2</vt:lpstr>
      <vt:lpstr>Exemple 4-1</vt:lpstr>
      <vt:lpstr>Présentation PowerPoint</vt:lpstr>
      <vt:lpstr> </vt:lpstr>
      <vt:lpstr>Présentation PowerPoint</vt:lpstr>
      <vt:lpstr>Présentation PowerPoint</vt:lpstr>
      <vt:lpstr>Modèle de programme environnemental</vt:lpstr>
      <vt:lpstr>Présentation PowerPoint</vt:lpstr>
      <vt:lpstr>Présentation PowerPoint</vt:lpstr>
      <vt:lpstr>Présentation PowerPoint</vt:lpstr>
      <vt:lpstr>Présentation PowerPoint</vt:lpstr>
      <vt:lpstr>Résumé</vt:lpstr>
      <vt:lpstr>Remarques spécifiques de Stefanie I</vt:lpstr>
      <vt:lpstr>Remarques spécifiques de Stefanie II</vt:lpstr>
      <vt:lpstr>Exemple dune liste de mesures possibles</vt:lpstr>
      <vt:lpstr>Présentation PowerPoint</vt:lpstr>
      <vt:lpstr> </vt:lpstr>
      <vt:lpstr>Collaborations avec les communes / villes</vt:lpstr>
      <vt:lpstr>Collaborations avec les communes / villes</vt:lpstr>
      <vt:lpstr>Collaborations avec les communes / villes</vt:lpstr>
      <vt:lpstr>Collaborations avec les communes / villes</vt:lpstr>
      <vt:lpstr>Processus dans une paroisse</vt:lpstr>
      <vt:lpstr>Processus dans une paroisse</vt:lpstr>
      <vt:lpstr>Exemples par domaine</vt:lpstr>
      <vt:lpstr>Exemples par domaine</vt:lpstr>
      <vt:lpstr>Exemples par domaine</vt:lpstr>
      <vt:lpstr>Exemples par domaine</vt:lpstr>
      <vt:lpstr>Exemples par domaine</vt:lpstr>
      <vt:lpstr>Exemples par domaine</vt:lpstr>
      <vt:lpstr>Exemples par domaine</vt:lpstr>
      <vt:lpstr>Économiser l’énergie durant cet hiver </vt:lpstr>
      <vt:lpstr>Présentation PowerPoint</vt:lpstr>
      <vt:lpstr>Présentation PowerPoint</vt:lpstr>
      <vt:lpstr>Économiser l’énergie durant cet hiver </vt:lpstr>
      <vt:lpstr>Économiser l’énergie durant cet hiver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Stefanie Huber</dc:creator>
  <cp:lastModifiedBy>Marc Roethlisberger</cp:lastModifiedBy>
  <cp:revision>77</cp:revision>
  <dcterms:created xsi:type="dcterms:W3CDTF">2022-11-13T09:41:36Z</dcterms:created>
  <dcterms:modified xsi:type="dcterms:W3CDTF">2022-11-28T02:05:14Z</dcterms:modified>
</cp:coreProperties>
</file>