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4"/>
  </p:sldMasterIdLst>
  <p:notesMasterIdLst>
    <p:notesMasterId r:id="rId15"/>
  </p:notesMasterIdLst>
  <p:sldIdLst>
    <p:sldId id="257" r:id="rId5"/>
    <p:sldId id="258" r:id="rId6"/>
    <p:sldId id="1047" r:id="rId7"/>
    <p:sldId id="1049" r:id="rId8"/>
    <p:sldId id="260" r:id="rId9"/>
    <p:sldId id="1048" r:id="rId10"/>
    <p:sldId id="1050" r:id="rId11"/>
    <p:sldId id="1051" r:id="rId12"/>
    <p:sldId id="259" r:id="rId13"/>
    <p:sldId id="850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4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CDD5D-7B96-48BD-94DD-5C1B04A710DE}" v="1" dt="2022-10-31T15:28:54.488"/>
    <p1510:client id="{D5D0C00D-8075-6982-8F9F-CF1C0D9240CB}" v="2" dt="2022-11-01T10:11:40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550" autoAdjust="0"/>
  </p:normalViewPr>
  <p:slideViewPr>
    <p:cSldViewPr snapToGrid="0">
      <p:cViewPr varScale="1">
        <p:scale>
          <a:sx n="75" d="100"/>
          <a:sy n="75" d="100"/>
        </p:scale>
        <p:origin x="1872" y="72"/>
      </p:cViewPr>
      <p:guideLst>
        <p:guide orient="horz" pos="1049"/>
        <p:guide pos="4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na Hartmann" userId="707f2479-aa8e-4795-be76-f3089dec3076" providerId="ADAL" clId="{388CDD5D-7B96-48BD-94DD-5C1B04A710DE}"/>
    <pc:docChg chg="modSld">
      <pc:chgData name="Milena Hartmann" userId="707f2479-aa8e-4795-be76-f3089dec3076" providerId="ADAL" clId="{388CDD5D-7B96-48BD-94DD-5C1B04A710DE}" dt="2022-10-31T15:28:54.487" v="0" actId="404"/>
      <pc:docMkLst>
        <pc:docMk/>
      </pc:docMkLst>
      <pc:sldChg chg="modSp">
        <pc:chgData name="Milena Hartmann" userId="707f2479-aa8e-4795-be76-f3089dec3076" providerId="ADAL" clId="{388CDD5D-7B96-48BD-94DD-5C1B04A710DE}" dt="2022-10-31T15:28:54.487" v="0" actId="404"/>
        <pc:sldMkLst>
          <pc:docMk/>
          <pc:sldMk cId="3784916117" sldId="1051"/>
        </pc:sldMkLst>
        <pc:spChg chg="mod">
          <ac:chgData name="Milena Hartmann" userId="707f2479-aa8e-4795-be76-f3089dec3076" providerId="ADAL" clId="{388CDD5D-7B96-48BD-94DD-5C1B04A710DE}" dt="2022-10-31T15:28:54.487" v="0" actId="404"/>
          <ac:spMkLst>
            <pc:docMk/>
            <pc:sldMk cId="3784916117" sldId="1051"/>
            <ac:spMk id="3" creationId="{58FA5A21-A56A-D504-9050-F179A398F2BE}"/>
          </ac:spMkLst>
        </pc:spChg>
      </pc:sldChg>
    </pc:docChg>
  </pc:docChgLst>
  <pc:docChgLst>
    <pc:chgData name="Andreas Frei" userId="S::frei@oeku.ch::11e0fe06-4fe8-4f0d-a491-4a1e7e77cd6f" providerId="AD" clId="Web-{D5D0C00D-8075-6982-8F9F-CF1C0D9240CB}"/>
    <pc:docChg chg="modSld">
      <pc:chgData name="Andreas Frei" userId="S::frei@oeku.ch::11e0fe06-4fe8-4f0d-a491-4a1e7e77cd6f" providerId="AD" clId="Web-{D5D0C00D-8075-6982-8F9F-CF1C0D9240CB}" dt="2022-11-01T10:11:40.203" v="1" actId="1076"/>
      <pc:docMkLst>
        <pc:docMk/>
      </pc:docMkLst>
      <pc:sldChg chg="modSp">
        <pc:chgData name="Andreas Frei" userId="S::frei@oeku.ch::11e0fe06-4fe8-4f0d-a491-4a1e7e77cd6f" providerId="AD" clId="Web-{D5D0C00D-8075-6982-8F9F-CF1C0D9240CB}" dt="2022-11-01T10:11:40.203" v="1" actId="1076"/>
        <pc:sldMkLst>
          <pc:docMk/>
          <pc:sldMk cId="0" sldId="850"/>
        </pc:sldMkLst>
        <pc:picChg chg="mod">
          <ac:chgData name="Andreas Frei" userId="S::frei@oeku.ch::11e0fe06-4fe8-4f0d-a491-4a1e7e77cd6f" providerId="AD" clId="Web-{D5D0C00D-8075-6982-8F9F-CF1C0D9240CB}" dt="2022-11-01T10:11:40.203" v="1" actId="1076"/>
          <ac:picMkLst>
            <pc:docMk/>
            <pc:sldMk cId="0" sldId="850"/>
            <ac:picMk id="6" creationId="{57335651-ACCC-D74F-CCAB-EEBDB05D16A1}"/>
          </ac:picMkLst>
        </pc:picChg>
      </pc:sldChg>
      <pc:sldChg chg="modSp">
        <pc:chgData name="Andreas Frei" userId="S::frei@oeku.ch::11e0fe06-4fe8-4f0d-a491-4a1e7e77cd6f" providerId="AD" clId="Web-{D5D0C00D-8075-6982-8F9F-CF1C0D9240CB}" dt="2022-11-01T10:11:10.780" v="0" actId="1076"/>
        <pc:sldMkLst>
          <pc:docMk/>
          <pc:sldMk cId="3784916117" sldId="1051"/>
        </pc:sldMkLst>
        <pc:picChg chg="mod">
          <ac:chgData name="Andreas Frei" userId="S::frei@oeku.ch::11e0fe06-4fe8-4f0d-a491-4a1e7e77cd6f" providerId="AD" clId="Web-{D5D0C00D-8075-6982-8F9F-CF1C0D9240CB}" dt="2022-11-01T10:11:10.780" v="0" actId="1076"/>
          <ac:picMkLst>
            <pc:docMk/>
            <pc:sldMk cId="3784916117" sldId="1051"/>
            <ac:picMk id="8" creationId="{6F61E645-4704-80E8-8237-8378D45BF7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74BBF-FDE9-47F8-93B5-8CB53151C8FD}" type="datetimeFigureOut">
              <a:rPr lang="de-CH" smtClean="0"/>
              <a:t>01.11.2022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FCF29-455C-44A6-BC3A-28D255E7327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79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55850" y="512763"/>
            <a:ext cx="5235575" cy="2946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71BF5-DB64-413B-8157-20E3DF6F060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4984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55850" y="512763"/>
            <a:ext cx="5235575" cy="2946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diese Aussagen wurden vor 13 Jahren gemacht. Zum Teil trifft die Aussage, dass Kirchen «ständig beheizt» werden, immer noch zu.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71BF5-DB64-413B-8157-20E3DF6F0602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268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55850" y="512763"/>
            <a:ext cx="5235575" cy="2946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6949" indent="-276949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de-CH" b="1" dirty="0"/>
              <a:t>Verlagerung der Gottesdienste </a:t>
            </a:r>
            <a:r>
              <a:rPr lang="de-CH" dirty="0"/>
              <a:t>besonders bei Strombeheizten Kirchen!</a:t>
            </a:r>
            <a:br>
              <a:rPr lang="de-CH" dirty="0">
                <a:cs typeface="+mn-lt"/>
              </a:rPr>
            </a:br>
            <a:r>
              <a:rPr lang="de-CH" dirty="0"/>
              <a:t>(Frostschutz und Schimmelprävention für die Kirche beachten)</a:t>
            </a:r>
          </a:p>
          <a:p>
            <a:pPr marL="276949" indent="-276949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de-CH" dirty="0"/>
              <a:t>Diese </a:t>
            </a:r>
            <a:r>
              <a:rPr lang="de-CH" b="1" dirty="0"/>
              <a:t>Temperaturen</a:t>
            </a:r>
            <a:r>
              <a:rPr lang="de-CH" dirty="0"/>
              <a:t> sind auch für die Bausubstanz empfehlenswert.</a:t>
            </a:r>
            <a:br>
              <a:rPr lang="de-CH" dirty="0">
                <a:cs typeface="+mn-lt"/>
              </a:rPr>
            </a:br>
            <a:r>
              <a:rPr lang="de-CH" dirty="0"/>
              <a:t>1°C weniger Anlasstemperatur bringt 10% Einsparung</a:t>
            </a:r>
            <a:br>
              <a:rPr lang="de-CH" dirty="0">
                <a:cs typeface="+mn-lt"/>
              </a:rPr>
            </a:br>
            <a:r>
              <a:rPr lang="de-CH" dirty="0"/>
              <a:t>1°C weniger Grundtemperatur bringt 10-15% Einsparung</a:t>
            </a:r>
          </a:p>
          <a:p>
            <a:pPr marL="276949" indent="-276949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de-CH" b="1" dirty="0"/>
              <a:t>Anlässe</a:t>
            </a:r>
            <a:r>
              <a:rPr lang="de-CH" dirty="0"/>
              <a:t> konzentrieren: Dadurch wird häufiges Aufheizen auf die Anlasstemperatur vermieden</a:t>
            </a:r>
            <a:endParaRPr lang="de-CH" dirty="0">
              <a:cs typeface="+mn-lt"/>
            </a:endParaRPr>
          </a:p>
          <a:p>
            <a:pPr marL="276949" indent="-276949">
              <a:buFont typeface="Arial" panose="020B0604020202020204" pitchFamily="34" charset="0"/>
              <a:buChar char="•"/>
            </a:pPr>
            <a:r>
              <a:rPr lang="de-CH" b="1" dirty="0"/>
              <a:t>Kürzere Vorheizzeiten: </a:t>
            </a:r>
            <a:br>
              <a:rPr lang="de-CH" b="1" dirty="0"/>
            </a:br>
            <a:r>
              <a:rPr lang="de-CH" dirty="0"/>
              <a:t>Es ist ausreichend, wenn eine ½-Stunde vor Anlass die Soll-Temperatur erreicht wird.</a:t>
            </a:r>
            <a:br>
              <a:rPr lang="de-CH" dirty="0"/>
            </a:br>
            <a:r>
              <a:rPr lang="de-CH" dirty="0"/>
              <a:t>Anmerkung: </a:t>
            </a:r>
            <a:br>
              <a:rPr lang="de-CH" b="1" dirty="0"/>
            </a:br>
            <a:r>
              <a:rPr lang="de-CH" b="1" dirty="0"/>
              <a:t>Grundsätzlich benötigt die Orgel KEINE Mindesttemperatur!</a:t>
            </a:r>
            <a:br>
              <a:rPr lang="de-CH" b="1" dirty="0"/>
            </a:br>
            <a:r>
              <a:rPr lang="de-CH" dirty="0"/>
              <a:t>(zum Beispiel wird die Klosterkirche Einsiedeln wegen ihren wertvollen Inneneinrichtungen nicht beheizt)</a:t>
            </a:r>
            <a:br>
              <a:rPr lang="de-CH" dirty="0"/>
            </a:br>
            <a:r>
              <a:rPr lang="de-CH" dirty="0"/>
              <a:t>Es muss sichergestellt werden, dass die relative Luftfeuchtigkeit nicht längere Zeit (mehr als eine Woche) unter 40% oder über 80% ist. </a:t>
            </a:r>
          </a:p>
          <a:p>
            <a:pPr marL="276949" indent="-276949">
              <a:buFont typeface="Arial" panose="020B0604020202020204" pitchFamily="34" charset="0"/>
              <a:buChar char="•"/>
            </a:pPr>
            <a:r>
              <a:rPr lang="de-CH" dirty="0"/>
              <a:t>Die Kirche sollte nicht zu schnell aufgeheizt werden. Max. 1.5° pro Stunde.</a:t>
            </a:r>
          </a:p>
          <a:p>
            <a:pPr marL="276949" indent="-276949">
              <a:buFont typeface="Arial" panose="020B0604020202020204" pitchFamily="34" charset="0"/>
              <a:buChar char="•"/>
            </a:pPr>
            <a:r>
              <a:rPr lang="de-CH" dirty="0"/>
              <a:t>Nutzen Sie die Zeit bis zur Heizperiode, um dieses Thema mit der Orgelfirma, die die Wartung übernimmt, zu </a:t>
            </a:r>
            <a:r>
              <a:rPr lang="de-CH"/>
              <a:t>klären.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71BF5-DB64-413B-8157-20E3DF6F0602}" type="slidenum"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37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71BF5-DB64-413B-8157-20E3DF6F0602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603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55850" y="512763"/>
            <a:ext cx="5235575" cy="2946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71BF5-DB64-413B-8157-20E3DF6F0602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880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55850" y="512763"/>
            <a:ext cx="5235575" cy="2946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KG Glarus hat viele Jahre an Weihnachten ihren letzten Gottesdienst in der Kirche gefeiert und ist dann ins KGH gewechselt. </a:t>
            </a:r>
          </a:p>
          <a:p>
            <a:r>
              <a:rPr lang="de-CH" dirty="0"/>
              <a:t>Dies aus Kostengründen. Ab Weihnachten bis ins Frühjahr wurde die Kirche nicht geheizt. </a:t>
            </a:r>
          </a:p>
          <a:p>
            <a:r>
              <a:rPr lang="de-CH" dirty="0"/>
              <a:t>Seit der Sanierung der Heizung </a:t>
            </a:r>
            <a:r>
              <a:rPr lang="de-CH" dirty="0" err="1"/>
              <a:t>ca</a:t>
            </a:r>
            <a:r>
              <a:rPr lang="de-CH" dirty="0"/>
              <a:t> 2020 wird der Gottesdienst offenbar wieder ganzjährig in der Kirche gefeiert. https://muribaer.ch/de/referenzen/glarus-evang-stadtkirche-glarus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71BF5-DB64-413B-8157-20E3DF6F0602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205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55850" y="512763"/>
            <a:ext cx="5235575" cy="2946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Der ganze Komplex der Klosterkirche ist an die Heizzentrale des Energieverbundes Einsiedeln angeschlossen: https://www.birchler-architektur.ch/heizzentrale-energieverbund-einsiedeln/ Die Klosterkirche wird – wahrscheinlich nicht zuletzt aus Rücksicht auf die wertvolle Innenausstattung – überhaupt nicht geheizt.</a:t>
            </a:r>
          </a:p>
          <a:p>
            <a:endParaRPr lang="de-CH" dirty="0"/>
          </a:p>
          <a:p>
            <a:r>
              <a:rPr lang="de-CH" dirty="0"/>
              <a:t>Die Fassadenbeleuchtung ist 2019 auf LED-Strahler umgestellt worden. Damit werden 60% weniger Energie verbraucht.</a:t>
            </a:r>
          </a:p>
          <a:p>
            <a:r>
              <a:rPr lang="de-CH" dirty="0"/>
              <a:t>https://www.vaticannews.va/de/kirche/news/2019-12/schweiz-kloster-einsiedeln-neu-licht-erstrahlen-weihnachten.html</a:t>
            </a:r>
          </a:p>
          <a:p>
            <a:endParaRPr lang="de-CH" dirty="0"/>
          </a:p>
          <a:p>
            <a:r>
              <a:rPr lang="de-CH" dirty="0"/>
              <a:t>Im Innenraum der Klosterkirche ist die Beleuchtung schon 2013 von Halogen auf LED umgestellt worden: https://www.kath.ch/newsd/einsiedeln-300-led-laempchen-tauchen-klosterkirche-in-neues-licht/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71BF5-DB64-413B-8157-20E3DF6F0602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303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55850" y="512763"/>
            <a:ext cx="5235575" cy="2946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6169" indent="-166169">
              <a:buFont typeface="Arial" panose="020B0604020202020204" pitchFamily="34" charset="0"/>
              <a:buChar char="•"/>
            </a:pPr>
            <a:r>
              <a:rPr lang="de-CH" b="1" dirty="0"/>
              <a:t>Sitzbankheizung</a:t>
            </a:r>
            <a:r>
              <a:rPr lang="de-CH" dirty="0"/>
              <a:t>: (den Gottesdienst-besuchenden mitteilen, welche Sitzbankreihen beheizt sind)</a:t>
            </a:r>
          </a:p>
          <a:p>
            <a:pPr marL="166169" indent="-166169">
              <a:buFont typeface="Arial" panose="020B0604020202020204" pitchFamily="34" charset="0"/>
              <a:buChar char="•"/>
            </a:pPr>
            <a:r>
              <a:rPr lang="de-CH" b="1" dirty="0" err="1"/>
              <a:t>Temp</a:t>
            </a:r>
            <a:r>
              <a:rPr lang="de-CH" b="1" dirty="0"/>
              <a:t>. Senken</a:t>
            </a:r>
            <a:r>
              <a:rPr lang="de-CH" dirty="0"/>
              <a:t>: in nicht genutzten Räumen</a:t>
            </a:r>
          </a:p>
          <a:p>
            <a:pPr marL="166169" indent="-166169">
              <a:buFont typeface="Arial" panose="020B0604020202020204" pitchFamily="34" charset="0"/>
              <a:buChar char="•"/>
            </a:pPr>
            <a:r>
              <a:rPr lang="de-CH" b="1" dirty="0"/>
              <a:t>Türen schliessen</a:t>
            </a:r>
            <a:r>
              <a:rPr lang="de-CH" dirty="0"/>
              <a:t>: zw. geheizten und ungeheizten Räumen ; Nicht geheizte Räume: (programmierbare Thermostatventile)</a:t>
            </a:r>
          </a:p>
          <a:p>
            <a:pPr marL="166169" indent="-166169">
              <a:buFont typeface="Arial" panose="020B0604020202020204" pitchFamily="34" charset="0"/>
              <a:buChar char="•"/>
            </a:pPr>
            <a:r>
              <a:rPr lang="de-CH" b="1" dirty="0" err="1"/>
              <a:t>Frostschutzbzw</a:t>
            </a:r>
            <a:r>
              <a:rPr lang="de-CH" b="1" dirty="0"/>
              <a:t>. Position 1-2</a:t>
            </a:r>
            <a:r>
              <a:rPr lang="de-CH" dirty="0"/>
              <a:t>: neben häufig geöffneten Aussentüren </a:t>
            </a:r>
          </a:p>
          <a:p>
            <a:pPr marL="166169" indent="-166169" defTabSz="886236">
              <a:buFont typeface="Arial" panose="020B0604020202020204" pitchFamily="34" charset="0"/>
              <a:buChar char="•"/>
              <a:defRPr/>
            </a:pPr>
            <a:r>
              <a:rPr lang="de-CH" b="1" dirty="0"/>
              <a:t>Stosslüften</a:t>
            </a:r>
            <a:r>
              <a:rPr lang="de-CH" dirty="0"/>
              <a:t>: (2-3x pro Tag; 3-5 Minuten), Kippfenster vermeiden (auch in WC-Anlagen)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71BF5-DB64-413B-8157-20E3DF6F0602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7400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55850" y="512763"/>
            <a:ext cx="5235575" cy="2946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0" dirty="0"/>
              <a:t>beide Dokumente als PDF verfügbar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71BF5-DB64-413B-8157-20E3DF6F0602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0509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55850" y="512763"/>
            <a:ext cx="5235575" cy="2946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Standby</a:t>
            </a:r>
            <a:r>
              <a:rPr lang="de-CH" dirty="0"/>
              <a:t>: </a:t>
            </a:r>
          </a:p>
          <a:p>
            <a:pPr marL="166169" indent="-166169">
              <a:buFont typeface="Arial" panose="020B0604020202020204" pitchFamily="34" charset="0"/>
              <a:buChar char="•"/>
            </a:pPr>
            <a:r>
              <a:rPr lang="de-CH" dirty="0"/>
              <a:t>Über Mittag und über Nacht sämtliche Geräte vom Strom trennen. </a:t>
            </a:r>
          </a:p>
          <a:p>
            <a:pPr marL="166169" indent="-166169">
              <a:buFont typeface="Arial" panose="020B0604020202020204" pitchFamily="34" charset="0"/>
              <a:buChar char="•"/>
            </a:pPr>
            <a:r>
              <a:rPr lang="de-CH" dirty="0"/>
              <a:t>(Sleep-Modus nach kurzer Zeit; Admin-Funktion!) / Zeitschaltuhren, um über Nacht und am Wochenende ganz vom Netz zu trennen).</a:t>
            </a:r>
          </a:p>
          <a:p>
            <a:r>
              <a:rPr lang="de-CH" b="1" dirty="0"/>
              <a:t>Beleuchtung</a:t>
            </a:r>
          </a:p>
          <a:p>
            <a:pPr marL="166169" indent="-166169">
              <a:buFont typeface="Arial" panose="020B0604020202020204" pitchFamily="34" charset="0"/>
              <a:buChar char="•"/>
            </a:pPr>
            <a:r>
              <a:rPr lang="de-CH" dirty="0"/>
              <a:t>(Strahler für Fassade) </a:t>
            </a:r>
          </a:p>
          <a:p>
            <a:r>
              <a:rPr lang="de-CH" b="1" dirty="0"/>
              <a:t>Geräte</a:t>
            </a:r>
          </a:p>
          <a:p>
            <a:pPr marL="166169" indent="-166169">
              <a:buFont typeface="Arial" panose="020B0604020202020204" pitchFamily="34" charset="0"/>
              <a:buChar char="•"/>
            </a:pPr>
            <a:r>
              <a:rPr lang="de-CH" dirty="0"/>
              <a:t>Sind oft auch sehr alt und ineffizient.</a:t>
            </a:r>
          </a:p>
          <a:p>
            <a:pPr marL="166169" indent="-166169">
              <a:buFont typeface="Arial" panose="020B0604020202020204" pitchFamily="34" charset="0"/>
              <a:buChar char="•"/>
            </a:pPr>
            <a:r>
              <a:rPr lang="de-CH" dirty="0"/>
              <a:t>(Wenn diese sehr alt sind, lohnt sich ein Ersatz (mit Heizungsfachperson anschauen)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71BF5-DB64-413B-8157-20E3DF6F0602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688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98028" y="1052739"/>
            <a:ext cx="10160699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98028" y="2636912"/>
            <a:ext cx="10160699" cy="1008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533DB78-FB64-E81E-44A1-60019DE2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2672" y="3717035"/>
            <a:ext cx="10160699" cy="28797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0447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2908783-DE32-3995-EDAB-51DE16826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398188" y="6248400"/>
            <a:ext cx="22773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ABCE5374-05D3-B147-808F-18EEC9397AA8}" type="datetimeFigureOut">
              <a:rPr lang="de-DE" smtClean="0"/>
              <a:pPr>
                <a:defRPr/>
              </a:pPr>
              <a:t>01.11.2022</a:t>
            </a:fld>
            <a:endParaRPr lang="de-DE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9F077B1-4469-D05B-9021-FE35E578E3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7744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DBF5F482-A795-1FC2-D7E3-505393E7D8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7E2B79D5-9E07-0E47-B5F6-6F21ACF588C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73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98188" y="1556794"/>
            <a:ext cx="10184213" cy="4530725"/>
          </a:xfrm>
        </p:spPr>
        <p:txBody>
          <a:bodyPr vert="eaVert"/>
          <a:lstStyle>
            <a:lvl1pPr indent="-189000">
              <a:defRPr/>
            </a:lvl1pPr>
            <a:lvl2pPr indent="-189000">
              <a:defRPr/>
            </a:lvl2pPr>
            <a:lvl3pPr indent="-189000">
              <a:defRPr/>
            </a:lvl3pPr>
            <a:lvl4pPr indent="-189000">
              <a:defRPr/>
            </a:lvl4pPr>
            <a:lvl5pPr indent="-189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8D521AC-736B-D398-83B6-223320316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28692" y="277816"/>
            <a:ext cx="8718485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85BD2F2-3674-C913-E1CA-A2919144B7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8188" y="6248400"/>
            <a:ext cx="22773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CAF87081-5F4D-A84F-92B7-8E217DD13587}" type="datetimeFigureOut">
              <a:rPr lang="de-DE" smtClean="0"/>
              <a:pPr>
                <a:defRPr/>
              </a:pPr>
              <a:t>01.11.2022</a:t>
            </a:fld>
            <a:endParaRPr lang="de-DE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62F78FF-58C3-BB9E-BFA1-8886B9DA0A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7744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AF59101-E1B9-0D23-1EBB-738B207A2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7705C6FB-B732-964A-920F-19A59BACCA32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288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032437" y="1124746"/>
            <a:ext cx="1549963" cy="5006181"/>
          </a:xfrm>
        </p:spPr>
        <p:txBody>
          <a:bodyPr vert="eaVert" anchor="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98188" y="1124743"/>
            <a:ext cx="8442229" cy="5006182"/>
          </a:xfrm>
        </p:spPr>
        <p:txBody>
          <a:bodyPr vert="eaVert"/>
          <a:lstStyle>
            <a:lvl1pPr indent="-189000">
              <a:defRPr/>
            </a:lvl1pPr>
            <a:lvl2pPr indent="-189000">
              <a:defRPr/>
            </a:lvl2pPr>
            <a:lvl3pPr indent="-189000">
              <a:defRPr/>
            </a:lvl3pPr>
            <a:lvl4pPr indent="-189000">
              <a:defRPr/>
            </a:lvl4pPr>
            <a:lvl5pPr indent="-189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FF5057A-1DEF-C834-297C-EE53987C88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8188" y="6248400"/>
            <a:ext cx="22773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63B4523F-6E5D-654F-AE30-B99E70F0B2C2}" type="datetimeFigureOut">
              <a:rPr lang="de-DE" smtClean="0"/>
              <a:pPr>
                <a:defRPr/>
              </a:pPr>
              <a:t>01.11.2022</a:t>
            </a:fld>
            <a:endParaRPr lang="de-DE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6D97F7E-32F5-67BF-8908-AD980D6335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7744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464606F-2360-0A18-BE26-A29FE51304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B33E3823-9376-C946-9467-828CFF67F5E9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8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1398187" y="1466852"/>
            <a:ext cx="10184212" cy="4530725"/>
          </a:xfrm>
        </p:spPr>
        <p:txBody>
          <a:bodyPr/>
          <a:lstStyle/>
          <a:p>
            <a:pPr lvl="0"/>
            <a:r>
              <a:rPr lang="de-DE" noProof="0"/>
              <a:t>Klicken Sie auf das Symbol, um die SmartArt-Grafik hinzuzufügen</a:t>
            </a:r>
            <a:endParaRPr lang="de-CH" noProof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FAD21BC-090B-CFFE-8564-6C5BD5C93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98187" y="271467"/>
            <a:ext cx="8740112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3AD8789-9144-136B-D7CE-950E821A2A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8188" y="6248400"/>
            <a:ext cx="22773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ABCE5374-05D3-B147-808F-18EEC9397AA8}" type="datetimeFigureOut">
              <a:rPr lang="de-DE" smtClean="0"/>
              <a:pPr>
                <a:defRPr/>
              </a:pPr>
              <a:t>01.11.2022</a:t>
            </a:fld>
            <a:endParaRPr lang="de-DE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74B2277-D0BB-3F27-E95A-681DFFB7F2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7744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D9507E7B-03B5-80A8-326A-714563E2C1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7E2B79D5-9E07-0E47-B5F6-6F21ACF588C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825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-Platzhalter 2">
            <a:extLst>
              <a:ext uri="{FF2B5EF4-FFF2-40B4-BE49-F238E27FC236}">
                <a16:creationId xmlns:a16="http://schemas.microsoft.com/office/drawing/2014/main" id="{2C4B167C-4BC2-4970-A2CF-D652487FA18D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1398187" y="1466852"/>
            <a:ext cx="10184212" cy="4530725"/>
          </a:xfrm>
        </p:spPr>
        <p:txBody>
          <a:bodyPr/>
          <a:lstStyle/>
          <a:p>
            <a:pPr lvl="0"/>
            <a:r>
              <a:rPr lang="de-DE" noProof="0"/>
              <a:t>Klicken Sie auf das Symbol, um die SmartArt-Grafik hinzuzufügen</a:t>
            </a:r>
            <a:endParaRPr lang="de-CH" noProof="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68B30B98-0CF9-196E-B587-01C2E05BD0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8188" y="6248400"/>
            <a:ext cx="22773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ABCE5374-05D3-B147-808F-18EEC9397AA8}" type="datetimeFigureOut">
              <a:rPr lang="de-DE" smtClean="0"/>
              <a:pPr>
                <a:defRPr/>
              </a:pPr>
              <a:t>01.11.2022</a:t>
            </a:fld>
            <a:endParaRPr lang="de-DE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1E8DE10-A5EF-AF21-5133-B2E031EA6E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7744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9DD8F58-FC7F-9A2F-3BE4-84F6F477CD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7E2B79D5-9E07-0E47-B5F6-6F21ACF588C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889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1398187" y="1340771"/>
            <a:ext cx="4975980" cy="4831433"/>
          </a:xfrm>
        </p:spPr>
        <p:txBody>
          <a:bodyPr/>
          <a:lstStyle>
            <a:lvl1pPr marL="266700" indent="-189000">
              <a:defRPr/>
            </a:lvl1pPr>
            <a:lvl2pPr marL="539354" indent="-196454"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BFFDAE0-5580-D8FC-6217-FE2AF65975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6421" y="1340769"/>
            <a:ext cx="4975980" cy="483143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CDD5D8-1A91-1373-E0F1-EF72548CE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98187" y="277816"/>
            <a:ext cx="8748991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303BFB7-65F7-3690-542B-ACD9BD17AE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8188" y="6248400"/>
            <a:ext cx="22773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ABCE5374-05D3-B147-808F-18EEC9397AA8}" type="datetimeFigureOut">
              <a:rPr lang="de-DE" smtClean="0"/>
              <a:pPr>
                <a:defRPr/>
              </a:pPr>
              <a:t>01.11.2022</a:t>
            </a:fld>
            <a:endParaRPr lang="de-DE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D7AA5E2-A957-CBFD-1A76-EF32B2AD77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7744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AF2DEE8-98F7-235D-9120-6F48E4662C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7E2B79D5-9E07-0E47-B5F6-6F21ACF588C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33043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704078" y="1340771"/>
            <a:ext cx="4878325" cy="4767431"/>
          </a:xfrm>
        </p:spPr>
        <p:txBody>
          <a:bodyPr/>
          <a:lstStyle>
            <a:lvl1pPr marL="200025" indent="-189000">
              <a:defRPr/>
            </a:lvl1pPr>
            <a:lvl2pPr marL="539354" indent="-189000">
              <a:defRPr/>
            </a:lvl2pPr>
            <a:lvl3pPr marL="872729" indent="-189000">
              <a:defRPr/>
            </a:lvl3pPr>
            <a:lvl4pPr marL="1212056" indent="-189000">
              <a:defRPr/>
            </a:lvl4pPr>
            <a:lvl5pPr marL="1544241" indent="-189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BFFDAE0-5580-D8FC-6217-FE2AF65975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98187" y="1340771"/>
            <a:ext cx="4878327" cy="476743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48BE41A-A5C0-9EF9-95C3-7E4D3C3B3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98187" y="271467"/>
            <a:ext cx="8757867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D25D56A-B29F-7973-A964-BE7ACCD937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8188" y="6248400"/>
            <a:ext cx="22773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ABCE5374-05D3-B147-808F-18EEC9397AA8}" type="datetimeFigureOut">
              <a:rPr lang="de-DE" smtClean="0"/>
              <a:pPr>
                <a:defRPr/>
              </a:pPr>
              <a:t>01.11.2022</a:t>
            </a:fld>
            <a:endParaRPr lang="de-DE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974ABC8-0D0A-87CA-58A1-DEAECAD9BE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7744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33FBFDC-9626-84FD-A65B-6D9BEDE1FE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7E2B79D5-9E07-0E47-B5F6-6F21ACF588C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80118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322E7452-59B7-000A-9998-C679909B7E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98187" y="1466852"/>
            <a:ext cx="10184215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  <a:endParaRPr lang="de-CH" altLang="de-DE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EC83D60-4DDC-206B-FE10-B8513B6DC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98187" y="271467"/>
            <a:ext cx="8748991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6481F82-07E1-9931-4D11-99DAB7B57F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8188" y="6248400"/>
            <a:ext cx="22773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FCED882A-2B9F-EE45-B9C5-189945833FD1}" type="datetimeFigureOut">
              <a:rPr lang="de-DE" smtClean="0"/>
              <a:pPr>
                <a:defRPr/>
              </a:pPr>
              <a:t>01.11.2022</a:t>
            </a:fld>
            <a:endParaRPr lang="de-DE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B3582D8-4202-D463-B4B3-62100C2CBD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7744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451D249-BBEA-766C-A67C-B0D94C9CEC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09A3E0FB-4040-DF45-9DD3-D39B08C51C81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74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98187" y="1466853"/>
            <a:ext cx="4958815" cy="4534455"/>
          </a:xfrm>
        </p:spPr>
        <p:txBody>
          <a:bodyPr/>
          <a:lstStyle>
            <a:lvl1pPr indent="-189000">
              <a:defRPr sz="1800"/>
            </a:lvl1pPr>
            <a:lvl2pPr indent="-189000">
              <a:defRPr sz="1500"/>
            </a:lvl2pPr>
            <a:lvl3pPr indent="-189000">
              <a:defRPr sz="1500"/>
            </a:lvl3pPr>
            <a:lvl4pPr indent="-189000">
              <a:defRPr sz="1350"/>
            </a:lvl4pPr>
            <a:lvl5pPr indent="-189000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623586" y="1466853"/>
            <a:ext cx="4958815" cy="4534455"/>
          </a:xfrm>
        </p:spPr>
        <p:txBody>
          <a:bodyPr/>
          <a:lstStyle>
            <a:lvl1pPr indent="-189000">
              <a:defRPr sz="1800"/>
            </a:lvl1pPr>
            <a:lvl2pPr indent="-189000">
              <a:defRPr sz="1500"/>
            </a:lvl2pPr>
            <a:lvl3pPr indent="-189000">
              <a:defRPr sz="1500"/>
            </a:lvl3pPr>
            <a:lvl4pPr indent="-189000">
              <a:defRPr sz="1350"/>
            </a:lvl4pPr>
            <a:lvl5pPr indent="-189000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86752648-1D4E-4334-A071-475D064A7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98187" y="271467"/>
            <a:ext cx="8757867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0F09EAF-CF26-313A-DF71-4B9AA39E7C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398188" y="6248400"/>
            <a:ext cx="22773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E768F8AB-214C-8644-A4C4-E08D79040465}" type="datetimeFigureOut">
              <a:rPr lang="de-DE" smtClean="0"/>
              <a:pPr>
                <a:defRPr/>
              </a:pPr>
              <a:t>01.11.2022</a:t>
            </a:fld>
            <a:endParaRPr lang="de-DE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CC846BE-02DC-5801-18A0-AFD8F17A14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7744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FE41165-707C-FE6B-5A8A-A09E1009B8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2260D8C2-5D9D-104B-A520-0E9A4233540A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025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98187" y="1458150"/>
            <a:ext cx="4864863" cy="66639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398187" y="2174877"/>
            <a:ext cx="4864863" cy="379091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717538" y="1458152"/>
            <a:ext cx="4864863" cy="69009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717538" y="2174877"/>
            <a:ext cx="4864863" cy="379091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D188C27-6819-FF56-EC2D-3A1098E83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98187" y="271467"/>
            <a:ext cx="8757867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5FFFD76-47A4-304B-81BD-6045373B5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398188" y="6248400"/>
            <a:ext cx="22773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ABCE5374-05D3-B147-808F-18EEC9397AA8}" type="datetimeFigureOut">
              <a:rPr lang="de-DE" smtClean="0"/>
              <a:pPr>
                <a:defRPr/>
              </a:pPr>
              <a:t>01.11.2022</a:t>
            </a:fld>
            <a:endParaRPr lang="de-DE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CB3CC82C-FA72-FE0E-6733-CB0C026A2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377744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AC1B5CA6-40BB-B0D9-819C-01CD041BC9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7E2B79D5-9E07-0E47-B5F6-6F21ACF588C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48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98187" y="1375519"/>
            <a:ext cx="10184212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398188" y="2137618"/>
            <a:ext cx="10184211" cy="3951288"/>
          </a:xfrm>
        </p:spPr>
        <p:txBody>
          <a:bodyPr/>
          <a:lstStyle>
            <a:lvl1pPr indent="-189000">
              <a:defRPr sz="1800"/>
            </a:lvl1pPr>
            <a:lvl2pPr indent="-189000">
              <a:defRPr sz="1500"/>
            </a:lvl2pPr>
            <a:lvl3pPr indent="-189000">
              <a:defRPr sz="1350"/>
            </a:lvl3pPr>
            <a:lvl4pPr indent="-189000">
              <a:defRPr sz="1200"/>
            </a:lvl4pPr>
            <a:lvl5pPr indent="-189000"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89F4471-D331-DACD-44DE-5C43E1462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98187" y="271467"/>
            <a:ext cx="8748991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D1A3A37-6200-BB31-44E7-5D1A48DF7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398188" y="6248400"/>
            <a:ext cx="22773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ABCE5374-05D3-B147-808F-18EEC9397AA8}" type="datetimeFigureOut">
              <a:rPr lang="de-DE" smtClean="0"/>
              <a:pPr>
                <a:defRPr/>
              </a:pPr>
              <a:t>01.11.2022</a:t>
            </a:fld>
            <a:endParaRPr lang="de-DE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A79B3AF-D7AC-D093-C8CA-5CDC06CBC1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7744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8AD0A51-C95D-EF5D-990C-85AF9D6D8A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7E2B79D5-9E07-0E47-B5F6-6F21ACF588C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37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680136-DF49-9405-E35F-13ECC9D2B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98187" y="271467"/>
            <a:ext cx="8757867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5444007-9765-6344-D33E-42195A8FE2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8188" y="6248400"/>
            <a:ext cx="22773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35B319CA-CABE-45B6-84BC-318AA695C094}" type="datetimeFigureOut">
              <a:rPr lang="de-CH" altLang="de-DE" smtClean="0"/>
              <a:pPr>
                <a:defRPr/>
              </a:pPr>
              <a:t>01.11.2022</a:t>
            </a:fld>
            <a:endParaRPr lang="de-CH" altLang="de-DE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7552F802-F01B-B11E-2B2A-EEB47265EE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7744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DC797A4-0D11-02AD-B71F-DE655053C5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3E2AFC1D-F739-4574-8ADD-506A8F33F15D}" type="slidenum">
              <a:rPr lang="de-CH" altLang="de-DE" smtClean="0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66211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4CEDF4B-D50B-434E-87B5-78B9B7B325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8188" y="6248400"/>
            <a:ext cx="22773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1FA6D4A9-7F26-2849-B7B6-AE4B64FBCA58}" type="datetimeFigureOut">
              <a:rPr lang="de-DE" smtClean="0"/>
              <a:pPr>
                <a:defRPr/>
              </a:pPr>
              <a:t>01.11.2022</a:t>
            </a:fld>
            <a:endParaRPr lang="de-DE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7BEA71C-7100-E730-96A4-7779651563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7744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A005463-8FCC-DB1D-FE57-82813CF87E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26B317F4-9D57-704F-904F-40C12800F2E3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8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6" y="3924301"/>
            <a:ext cx="10363199" cy="656828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6" y="4689277"/>
            <a:ext cx="10363199" cy="48260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7C65CF4-70A2-6376-EAAD-3365C1DF55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3085" y="1135933"/>
            <a:ext cx="10363200" cy="233994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4B1A36B-862B-872A-7EA1-456400F006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8188" y="6248400"/>
            <a:ext cx="22773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ABCE5374-05D3-B147-808F-18EEC9397AA8}" type="datetimeFigureOut">
              <a:rPr lang="de-DE" smtClean="0"/>
              <a:pPr>
                <a:defRPr/>
              </a:pPr>
              <a:t>01.11.2022</a:t>
            </a:fld>
            <a:endParaRPr lang="de-DE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C3C4EEB-A083-4751-DFCA-04EBA5CC83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7744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9A7E5E4-44B2-1187-8BA9-7805CE5839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7E2B79D5-9E07-0E47-B5F6-6F21ACF588C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57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8188" y="273050"/>
            <a:ext cx="4128459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07968" y="1494632"/>
            <a:ext cx="5774432" cy="4631532"/>
          </a:xfrm>
        </p:spPr>
        <p:txBody>
          <a:bodyPr>
            <a:normAutofit/>
          </a:bodyPr>
          <a:lstStyle>
            <a:lvl1pPr indent="-189000">
              <a:defRPr sz="1800"/>
            </a:lvl1pPr>
            <a:lvl2pPr indent="-189000">
              <a:defRPr sz="1800"/>
            </a:lvl2pPr>
            <a:lvl3pPr indent="-189000">
              <a:defRPr sz="1500"/>
            </a:lvl3pPr>
            <a:lvl4pPr indent="-189000">
              <a:defRPr sz="1350"/>
            </a:lvl4pPr>
            <a:lvl5pPr indent="-189000"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98188" y="1494632"/>
            <a:ext cx="4128459" cy="463153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B83CDFF-5E21-BF48-94C7-619E5DE10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398188" y="6248400"/>
            <a:ext cx="22773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ABCE5374-05D3-B147-808F-18EEC9397AA8}" type="datetimeFigureOut">
              <a:rPr lang="de-DE" smtClean="0"/>
              <a:pPr>
                <a:defRPr/>
              </a:pPr>
              <a:t>01.11.2022</a:t>
            </a:fld>
            <a:endParaRPr lang="de-DE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6CACB41-1AAB-0A18-70D7-C73F56CE63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7744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613BCA8-F30C-B9C6-C5E2-953C1E1441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7E2B79D5-9E07-0E47-B5F6-6F21ACF588C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61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8">
            <a:extLst>
              <a:ext uri="{FF2B5EF4-FFF2-40B4-BE49-F238E27FC236}">
                <a16:creationId xmlns:a16="http://schemas.microsoft.com/office/drawing/2014/main" id="{351764A9-AFC4-414E-8918-307091D92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98187" y="1466852"/>
            <a:ext cx="10184215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CH" altLang="de-DE" dirty="0"/>
              <a:t>Textmasterformate durch Klicken bearbeiten</a:t>
            </a:r>
          </a:p>
          <a:p>
            <a:pPr lvl="1"/>
            <a:r>
              <a:rPr lang="de-CH" altLang="de-DE" dirty="0"/>
              <a:t>Zweite Ebene</a:t>
            </a:r>
          </a:p>
          <a:p>
            <a:pPr lvl="2"/>
            <a:r>
              <a:rPr lang="de-CH" altLang="de-DE" dirty="0"/>
              <a:t>Dritte Ebene</a:t>
            </a:r>
          </a:p>
          <a:p>
            <a:pPr lvl="3"/>
            <a:r>
              <a:rPr lang="de-CH" altLang="de-DE" dirty="0"/>
              <a:t>Vierte Ebene</a:t>
            </a:r>
          </a:p>
          <a:p>
            <a:pPr lvl="4"/>
            <a:r>
              <a:rPr lang="de-CH" altLang="de-DE" dirty="0"/>
              <a:t>Fünfte Ebene</a:t>
            </a:r>
          </a:p>
        </p:txBody>
      </p:sp>
      <p:sp>
        <p:nvSpPr>
          <p:cNvPr id="598025" name="Rectangle 9">
            <a:extLst>
              <a:ext uri="{FF2B5EF4-FFF2-40B4-BE49-F238E27FC236}">
                <a16:creationId xmlns:a16="http://schemas.microsoft.com/office/drawing/2014/main" id="{0383036E-C01F-4FAF-8E9C-E5B8B9AC84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8188" y="6248400"/>
            <a:ext cx="22773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ABCE5374-05D3-B147-808F-18EEC9397AA8}" type="datetimeFigureOut">
              <a:rPr lang="de-DE" smtClean="0"/>
              <a:pPr>
                <a:defRPr/>
              </a:pPr>
              <a:t>01.11.2022</a:t>
            </a:fld>
            <a:endParaRPr lang="de-DE"/>
          </a:p>
        </p:txBody>
      </p:sp>
      <p:sp>
        <p:nvSpPr>
          <p:cNvPr id="598026" name="Rectangle 10">
            <a:extLst>
              <a:ext uri="{FF2B5EF4-FFF2-40B4-BE49-F238E27FC236}">
                <a16:creationId xmlns:a16="http://schemas.microsoft.com/office/drawing/2014/main" id="{223D1AA8-02D4-42A9-97D3-48E4E03954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7744" y="6248400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8027" name="Rectangle 11">
            <a:extLst>
              <a:ext uri="{FF2B5EF4-FFF2-40B4-BE49-F238E27FC236}">
                <a16:creationId xmlns:a16="http://schemas.microsoft.com/office/drawing/2014/main" id="{074B2EDD-BE4C-458D-A92C-184E03FB56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7E2B79D5-9E07-0E47-B5F6-6F21ACF588C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4" name="Rectangle 7">
            <a:extLst>
              <a:ext uri="{FF2B5EF4-FFF2-40B4-BE49-F238E27FC236}">
                <a16:creationId xmlns:a16="http://schemas.microsoft.com/office/drawing/2014/main" id="{9B27D117-4009-4888-BC82-BEABEB4E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98187" y="271467"/>
            <a:ext cx="8740112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/>
              <a:t>Titelmasterformat durch Klicken bearbeiten</a:t>
            </a:r>
          </a:p>
        </p:txBody>
      </p:sp>
      <p:pic>
        <p:nvPicPr>
          <p:cNvPr id="8" name="Grafik 5">
            <a:extLst>
              <a:ext uri="{FF2B5EF4-FFF2-40B4-BE49-F238E27FC236}">
                <a16:creationId xmlns:a16="http://schemas.microsoft.com/office/drawing/2014/main" id="{C3726CDC-9091-FDC0-2533-37FD7ED51B2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823" y="404310"/>
            <a:ext cx="655423" cy="65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CC56BCE-90EF-6810-E1CB-B1921D635E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42" y="404308"/>
            <a:ext cx="1222159" cy="6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2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ITC Officina Serif Book" panose="02020500000000000000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1890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Arial" panose="020B0604020202020204" pitchFamily="34" charset="0"/>
        <a:buChar char="•"/>
        <a:defRPr sz="2400">
          <a:solidFill>
            <a:schemeClr val="tx2"/>
          </a:solidFill>
          <a:latin typeface="ITC Officina Sans Book" panose="020B0500000000000000" pitchFamily="34" charset="0"/>
          <a:ea typeface="+mn-ea"/>
          <a:cs typeface="+mn-cs"/>
        </a:defRPr>
      </a:lvl1pPr>
      <a:lvl2pPr marL="685800" indent="-1890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Arial" panose="020B0604020202020204" pitchFamily="34" charset="0"/>
        <a:buChar char="•"/>
        <a:defRPr sz="2400">
          <a:solidFill>
            <a:schemeClr val="tx2"/>
          </a:solidFill>
          <a:latin typeface="ITC Officina Sans Book" panose="020B0500000000000000" pitchFamily="34" charset="0"/>
        </a:defRPr>
      </a:lvl2pPr>
      <a:lvl3pPr marL="942975" indent="-1890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Arial" panose="020B0604020202020204" pitchFamily="34" charset="0"/>
        <a:buChar char="•"/>
        <a:defRPr sz="1800">
          <a:solidFill>
            <a:schemeClr val="tx2"/>
          </a:solidFill>
          <a:latin typeface="ITC Officina Sans Book" panose="020B0500000000000000" pitchFamily="34" charset="0"/>
        </a:defRPr>
      </a:lvl3pPr>
      <a:lvl4pPr marL="1285875" indent="-1890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2"/>
          </a:solidFill>
          <a:latin typeface="ITC Officina Sans Book" panose="020B0500000000000000" pitchFamily="34" charset="0"/>
        </a:defRPr>
      </a:lvl4pPr>
      <a:lvl5pPr marL="1628775" indent="-1890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2"/>
          </a:solidFill>
          <a:latin typeface="ITC Officina Sans Book" panose="020B0500000000000000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ten.ch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9F08959-B984-C038-81A8-D609785EE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7711" y="1466850"/>
            <a:ext cx="5105565" cy="453072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8FA5A21-A56A-D504-9050-F179A398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Tipps, um kurzfristig Wärme und Strom zu sparen</a:t>
            </a:r>
          </a:p>
        </p:txBody>
      </p:sp>
    </p:spTree>
    <p:extLst>
      <p:ext uri="{BB962C8B-B14F-4D97-AF65-F5344CB8AC3E}">
        <p14:creationId xmlns:p14="http://schemas.microsoft.com/office/powerpoint/2010/main" val="279178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BD196-452C-618D-C6AA-EE6389A1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588" y="237460"/>
            <a:ext cx="8757867" cy="941387"/>
          </a:xfrm>
        </p:spPr>
        <p:txBody>
          <a:bodyPr/>
          <a:lstStyle/>
          <a:p>
            <a:r>
              <a:rPr lang="de-CH" dirty="0"/>
              <a:t>Grosses Sparpotential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1F4279-BF2F-06F1-1A25-7EF9F695778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398588" y="1317754"/>
            <a:ext cx="495776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de-CH" altLang="de-DE" sz="2000" dirty="0">
                <a:solidFill>
                  <a:srgbClr val="002060"/>
                </a:solidFill>
                <a:latin typeface="ITC Officina Sans Book" panose="020B0500000000000000" pitchFamily="34" charset="0"/>
                <a:cs typeface="Arial" panose="020B0604020202020204" pitchFamily="34" charset="0"/>
              </a:rPr>
              <a:t>«… Würden die Kirchen nicht durchheizen, könnten sie </a:t>
            </a:r>
            <a:r>
              <a:rPr lang="de-CH" altLang="de-DE" sz="2000" b="1" dirty="0">
                <a:solidFill>
                  <a:srgbClr val="002060"/>
                </a:solidFill>
                <a:latin typeface="ITC Officina Sans Book" panose="020B0500000000000000" pitchFamily="34" charset="0"/>
                <a:cs typeface="Arial" panose="020B0604020202020204" pitchFamily="34" charset="0"/>
              </a:rPr>
              <a:t>schweizweit jedes Jahr 100 Mio. Kilowattstunden Energie sparen</a:t>
            </a:r>
            <a:r>
              <a:rPr lang="de-CH" altLang="de-DE" sz="2000" dirty="0">
                <a:solidFill>
                  <a:srgbClr val="002060"/>
                </a:solidFill>
                <a:latin typeface="ITC Officina Sans Book" panose="020B0500000000000000" pitchFamily="34" charset="0"/>
                <a:cs typeface="Arial" panose="020B0604020202020204" pitchFamily="34" charset="0"/>
              </a:rPr>
              <a:t>. Jährlich verschwenden die Kirchen so </a:t>
            </a:r>
            <a:br>
              <a:rPr lang="de-CH" altLang="de-DE" sz="2000" dirty="0">
                <a:solidFill>
                  <a:srgbClr val="002060"/>
                </a:solidFill>
                <a:latin typeface="ITC Officina Sans Book" panose="020B0500000000000000" pitchFamily="34" charset="0"/>
                <a:cs typeface="Arial" panose="020B0604020202020204" pitchFamily="34" charset="0"/>
              </a:rPr>
            </a:br>
            <a:r>
              <a:rPr lang="de-CH" altLang="de-DE" sz="2000" b="1" dirty="0">
                <a:solidFill>
                  <a:srgbClr val="002060"/>
                </a:solidFill>
                <a:latin typeface="ITC Officina Sans Book" panose="020B0500000000000000" pitchFamily="34" charset="0"/>
                <a:cs typeface="Arial" panose="020B0604020202020204" pitchFamily="34" charset="0"/>
              </a:rPr>
              <a:t>15 Mio. Franken.</a:t>
            </a:r>
            <a:r>
              <a:rPr lang="de-CH" altLang="de-DE" sz="2000" dirty="0">
                <a:solidFill>
                  <a:srgbClr val="002060"/>
                </a:solidFill>
                <a:latin typeface="ITC Officina Sans Book" panose="020B0500000000000000" pitchFamily="34" charset="0"/>
                <a:cs typeface="Arial" panose="020B0604020202020204" pitchFamily="34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endParaRPr lang="de-CH" altLang="de-DE" sz="2000" dirty="0">
              <a:solidFill>
                <a:srgbClr val="002060"/>
              </a:solidFill>
              <a:latin typeface="ITC Officina Sans Book" panose="020B0500000000000000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de-CH" altLang="de-DE" sz="2000" dirty="0">
                <a:solidFill>
                  <a:srgbClr val="002060"/>
                </a:solidFill>
                <a:latin typeface="ITC Officina Sans Book" panose="020B0500000000000000" pitchFamily="34" charset="0"/>
                <a:cs typeface="Arial" panose="020B0604020202020204" pitchFamily="34" charset="0"/>
              </a:rPr>
              <a:t>«… Das ständige Heizen zerstört innert weniger Jahre, was sonst Jahrhunderte überdauert. Trockene Luft und die ständige Zirkulation verursachen in der Schweiz </a:t>
            </a:r>
            <a:r>
              <a:rPr lang="de-CH" altLang="de-DE" sz="2000" b="1" dirty="0">
                <a:solidFill>
                  <a:srgbClr val="002060"/>
                </a:solidFill>
                <a:latin typeface="ITC Officina Sans Book" panose="020B0500000000000000" pitchFamily="34" charset="0"/>
                <a:cs typeface="Arial" panose="020B0604020202020204" pitchFamily="34" charset="0"/>
              </a:rPr>
              <a:t>Schäden von 100 bis 200 Millionen Franken pro Jahr.</a:t>
            </a:r>
            <a:r>
              <a:rPr lang="de-CH" altLang="de-DE" sz="2000" dirty="0">
                <a:solidFill>
                  <a:srgbClr val="002060"/>
                </a:solidFill>
                <a:latin typeface="ITC Officina Sans Book" panose="020B0500000000000000" pitchFamily="34" charset="0"/>
                <a:cs typeface="Arial" panose="020B0604020202020204" pitchFamily="34" charset="0"/>
              </a:rPr>
              <a:t>»</a:t>
            </a:r>
            <a:endParaRPr lang="de-CH" altLang="de-DE" sz="2000" b="1" dirty="0">
              <a:solidFill>
                <a:srgbClr val="002060"/>
              </a:solidFill>
              <a:latin typeface="ITC Officina Sans Book" panose="020B0500000000000000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endParaRPr lang="de-CH" altLang="de-DE" sz="2000" b="1" dirty="0">
              <a:solidFill>
                <a:srgbClr val="002060"/>
              </a:solidFill>
              <a:latin typeface="ITC Officina Sans Book" panose="020B0500000000000000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de-CH" altLang="de-DE" sz="1200" dirty="0">
                <a:solidFill>
                  <a:srgbClr val="002060"/>
                </a:solidFill>
                <a:latin typeface="ITC Officina Sans Book" panose="020B0500000000000000" pitchFamily="34" charset="0"/>
                <a:cs typeface="Arial" panose="020B0604020202020204" pitchFamily="34" charset="0"/>
              </a:rPr>
              <a:t>Zitate: Emil Giezendanner (Büro Baumann Bauphysik)</a:t>
            </a:r>
            <a:br>
              <a:rPr lang="de-CH" altLang="de-DE" sz="1200" dirty="0">
                <a:solidFill>
                  <a:srgbClr val="002060"/>
                </a:solidFill>
                <a:latin typeface="ITC Officina Sans Book" panose="020B0500000000000000" pitchFamily="34" charset="0"/>
                <a:cs typeface="Arial" panose="020B0604020202020204" pitchFamily="34" charset="0"/>
              </a:rPr>
            </a:br>
            <a:r>
              <a:rPr lang="de-CH" altLang="de-DE" sz="1200" dirty="0">
                <a:solidFill>
                  <a:srgbClr val="002060"/>
                </a:solidFill>
                <a:latin typeface="ITC Officina Sans Book" panose="020B0500000000000000" pitchFamily="34" charset="0"/>
                <a:cs typeface="Arial" panose="020B0604020202020204" pitchFamily="34" charset="0"/>
              </a:rPr>
              <a:t>im «Kassensturz» vom 3. März 2009 auf SF1.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de-CH" altLang="de-DE" sz="1200" dirty="0">
                <a:solidFill>
                  <a:srgbClr val="002060"/>
                </a:solidFill>
                <a:latin typeface="ITC Officina Sans Book" panose="020B0500000000000000" pitchFamily="34" charset="0"/>
                <a:cs typeface="Arial" panose="020B0604020202020204" pitchFamily="34" charset="0"/>
              </a:rPr>
              <a:t>Beispiel: Kirche Tiefencastel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endParaRPr lang="de-CH" altLang="de-DE" sz="1200" dirty="0">
              <a:solidFill>
                <a:srgbClr val="002060"/>
              </a:solidFill>
              <a:latin typeface="ITC Officina Sans Book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7335651-ACCC-D74F-CCAB-EEBDB05D16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8" t="44104" r="48428" b="25819"/>
          <a:stretch>
            <a:fillRect/>
          </a:stretch>
        </p:blipFill>
        <p:spPr bwMode="auto">
          <a:xfrm>
            <a:off x="6991528" y="963029"/>
            <a:ext cx="3040075" cy="522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CDCC30F-B1B0-4BD5-4F4B-022D8ECAB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Kirche weniger hoch heizen </a:t>
            </a:r>
            <a:br>
              <a:rPr lang="de-CH" dirty="0"/>
            </a:br>
            <a:r>
              <a:rPr lang="de-CH" dirty="0"/>
              <a:t>&gt; Heizungssteuerung korrekt einstellen</a:t>
            </a:r>
          </a:p>
          <a:p>
            <a:pPr lvl="1"/>
            <a:r>
              <a:rPr lang="de-CH" dirty="0"/>
              <a:t>14 – 16° C während des Anlasses (max. 18°C bei Empore)</a:t>
            </a:r>
          </a:p>
          <a:p>
            <a:pPr lvl="1"/>
            <a:r>
              <a:rPr lang="de-CH" dirty="0"/>
              <a:t>  8 – 12° C nicht genutzt (Grundtemperatur)</a:t>
            </a:r>
          </a:p>
          <a:p>
            <a:r>
              <a:rPr lang="de-CH" dirty="0"/>
              <a:t>Anlässe möglichst auf einzelne Tage konzentrieren</a:t>
            </a:r>
          </a:p>
          <a:p>
            <a:r>
              <a:rPr lang="de-CH" dirty="0"/>
              <a:t>Kürzere Vorheizzeiten</a:t>
            </a:r>
          </a:p>
          <a:p>
            <a:r>
              <a:rPr lang="de-CH" dirty="0"/>
              <a:t>Verlagerung der Gottesdienste aus der Kirche in einen kleineren sakralen Raum (z.B. Krypta)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8FA5A21-A56A-D504-9050-F179A398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Wärme-Energie sparen (1/2) </a:t>
            </a:r>
          </a:p>
        </p:txBody>
      </p:sp>
    </p:spTree>
    <p:extLst>
      <p:ext uri="{BB962C8B-B14F-4D97-AF65-F5344CB8AC3E}">
        <p14:creationId xmlns:p14="http://schemas.microsoft.com/office/powerpoint/2010/main" val="184435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241DE1E9-FFAE-8650-A3F5-D83AB3604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Merkblatt Orgel (Orgelbauer Kuhn, 2018)</a:t>
            </a:r>
            <a:endParaRPr lang="de-DE" altLang="de-DE" dirty="0"/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99DEB011-B7BA-01F7-6A08-4CAF4203E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187" y="6208712"/>
            <a:ext cx="2374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ITC Officina Sans Book" panose="020B0500000000000000" pitchFamily="34" charset="0"/>
              </a:rPr>
              <a:t>© </a:t>
            </a:r>
            <a:r>
              <a:rPr lang="de-DE" altLang="de-DE" sz="1000" dirty="0">
                <a:latin typeface="ITC Officina Sans Book" panose="020B0500000000000000" pitchFamily="34" charset="0"/>
                <a:ea typeface="MS Mincho" panose="02020609040205080304" pitchFamily="49" charset="-128"/>
              </a:rPr>
              <a:t>Gregor Gand, </a:t>
            </a:r>
            <a:r>
              <a:rPr lang="de-DE" altLang="de-DE" sz="1000" dirty="0" err="1">
                <a:latin typeface="ITC Officina Sans Book" panose="020B0500000000000000" pitchFamily="34" charset="0"/>
                <a:ea typeface="MS Mincho" panose="02020609040205080304" pitchFamily="49" charset="-128"/>
              </a:rPr>
              <a:t>gand-art.ch</a:t>
            </a:r>
            <a:r>
              <a:rPr lang="de-DE" altLang="de-DE" sz="1000" dirty="0">
                <a:latin typeface="ITC Officina Sans Book" panose="020B0500000000000000" pitchFamily="34" charset="0"/>
                <a:ea typeface="MS Mincho" panose="02020609040205080304" pitchFamily="49" charset="-128"/>
              </a:rPr>
              <a:t>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1000" dirty="0">
              <a:latin typeface="ITC Officina Sans Book" panose="020B0500000000000000" pitchFamily="34" charset="0"/>
              <a:ea typeface="MS Mincho" panose="02020609040205080304" pitchFamily="49" charset="-128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67CA4FD-CE3D-01AA-76B0-CF7116A2448F}"/>
              </a:ext>
            </a:extLst>
          </p:cNvPr>
          <p:cNvGrpSpPr/>
          <p:nvPr/>
        </p:nvGrpSpPr>
        <p:grpSpPr>
          <a:xfrm>
            <a:off x="1398187" y="1116014"/>
            <a:ext cx="6695192" cy="5024437"/>
            <a:chOff x="3001258" y="1357314"/>
            <a:chExt cx="6695192" cy="5024437"/>
          </a:xfrm>
        </p:grpSpPr>
        <p:pic>
          <p:nvPicPr>
            <p:cNvPr id="5" name="Picture 2" descr="Kirchen-Orgel-007">
              <a:extLst>
                <a:ext uri="{FF2B5EF4-FFF2-40B4-BE49-F238E27FC236}">
                  <a16:creationId xmlns:a16="http://schemas.microsoft.com/office/drawing/2014/main" id="{9B4B4A7F-A61F-2813-98C9-FA7D0DC55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258" y="1357314"/>
              <a:ext cx="6695192" cy="502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2A1A306B-4AC6-AA3C-D5DF-7F3802631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258" y="1522415"/>
              <a:ext cx="6695192" cy="47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20FD4508-78F2-6C69-C236-B438E1A0C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259" y="2292352"/>
              <a:ext cx="6695191" cy="395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5DC2E53B-C9E7-C3AF-5AFD-19D484789B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259" y="5778504"/>
              <a:ext cx="6695191" cy="390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241DE1E9-FFAE-8650-A3F5-D83AB3604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Gutes Raumklima für die Orgel </a:t>
            </a:r>
            <a:endParaRPr lang="de-DE" alt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A31F96A-7BC7-220A-6DD2-488F43589792}"/>
              </a:ext>
            </a:extLst>
          </p:cNvPr>
          <p:cNvGrpSpPr/>
          <p:nvPr/>
        </p:nvGrpSpPr>
        <p:grpSpPr>
          <a:xfrm>
            <a:off x="1398187" y="1193808"/>
            <a:ext cx="6695193" cy="5024437"/>
            <a:chOff x="3001258" y="1357314"/>
            <a:chExt cx="6695193" cy="5024437"/>
          </a:xfrm>
        </p:grpSpPr>
        <p:pic>
          <p:nvPicPr>
            <p:cNvPr id="67586" name="Picture 2" descr="Kirchen-Orgel-007">
              <a:extLst>
                <a:ext uri="{FF2B5EF4-FFF2-40B4-BE49-F238E27FC236}">
                  <a16:creationId xmlns:a16="http://schemas.microsoft.com/office/drawing/2014/main" id="{8EBCB098-0107-D85A-6F7E-9603BF694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258" y="1357314"/>
              <a:ext cx="6695192" cy="502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15CB21B6-1A3C-220F-1679-57148A80AAE5}"/>
                </a:ext>
              </a:extLst>
            </p:cNvPr>
            <p:cNvSpPr txBox="1"/>
            <p:nvPr/>
          </p:nvSpPr>
          <p:spPr>
            <a:xfrm>
              <a:off x="3001259" y="1972747"/>
              <a:ext cx="6695192" cy="3539430"/>
            </a:xfrm>
            <a:prstGeom prst="rect">
              <a:avLst/>
            </a:prstGeom>
            <a:solidFill>
              <a:schemeClr val="bg1">
                <a:lumMod val="95000"/>
                <a:alpha val="5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2400" dirty="0">
                  <a:solidFill>
                    <a:schemeClr val="tx2"/>
                  </a:solidFill>
                  <a:latin typeface="ITC Officina Sans Book" panose="020B0500000000000000" pitchFamily="34" charset="0"/>
                  <a:ea typeface="+mj-ea"/>
                  <a:cs typeface="+mj-cs"/>
                </a:rPr>
                <a:t>Der Orgel ist es egal, ob die Temperatur in der Kirche 5°C oder 30°C ist.</a:t>
              </a:r>
            </a:p>
            <a:p>
              <a:endParaRPr lang="de-CH" sz="2400" dirty="0">
                <a:solidFill>
                  <a:schemeClr val="tx2"/>
                </a:solidFill>
                <a:latin typeface="ITC Officina Sans Book" panose="020B0500000000000000" pitchFamily="34" charset="0"/>
                <a:ea typeface="+mj-ea"/>
                <a:cs typeface="+mj-cs"/>
              </a:endParaRPr>
            </a:p>
            <a:p>
              <a:r>
                <a:rPr lang="de-CH" sz="2400" dirty="0">
                  <a:solidFill>
                    <a:schemeClr val="tx2"/>
                  </a:solidFill>
                  <a:latin typeface="ITC Officina Sans Book" panose="020B0500000000000000" pitchFamily="34" charset="0"/>
                  <a:ea typeface="+mj-ea"/>
                  <a:cs typeface="+mj-cs"/>
                </a:rPr>
                <a:t>Der Orgel ist es aber nicht egal, ob die relative Luftfeuchte in der Kirche 5% oder 30% beträgt!</a:t>
              </a:r>
            </a:p>
            <a:p>
              <a:r>
                <a:rPr lang="de-CH" sz="2400" dirty="0">
                  <a:solidFill>
                    <a:schemeClr val="tx2"/>
                  </a:solidFill>
                  <a:latin typeface="ITC Officina Sans Book" panose="020B0500000000000000" pitchFamily="34" charset="0"/>
                  <a:ea typeface="+mj-ea"/>
                  <a:cs typeface="+mj-cs"/>
                </a:rPr>
                <a:t>(beides ist zu tief </a:t>
              </a:r>
              <a:r>
                <a:rPr lang="de-CH" sz="2400" dirty="0">
                  <a:solidFill>
                    <a:schemeClr val="tx2"/>
                  </a:solidFill>
                  <a:latin typeface="ITC Officina Sans Book" panose="020B0500000000000000" pitchFamily="34" charset="0"/>
                  <a:ea typeface="+mj-ea"/>
                  <a:cs typeface="+mj-cs"/>
                  <a:sym typeface="Wingdings" pitchFamily="2" charset="2"/>
                </a:rPr>
                <a:t>) </a:t>
              </a:r>
            </a:p>
            <a:p>
              <a:r>
                <a:rPr lang="de-CH" sz="1600" dirty="0">
                  <a:solidFill>
                    <a:schemeClr val="tx2"/>
                  </a:solidFill>
                  <a:latin typeface="ITC Officina Sans Book" panose="020B0500000000000000" pitchFamily="34" charset="0"/>
                  <a:ea typeface="+mj-ea"/>
                  <a:cs typeface="+mj-cs"/>
                  <a:sym typeface="Wingdings" pitchFamily="2" charset="2"/>
                </a:rPr>
                <a:t>Unter 40-45% rel. Luftfeuchte entzieht die Luft dem Holz, dem Leder, dem Gips (den natürlichen Stoffen) die Feuchtigkeit und die Materialien trocknen aus. </a:t>
              </a:r>
            </a:p>
            <a:p>
              <a:endParaRPr lang="de-CH" sz="2400" dirty="0">
                <a:solidFill>
                  <a:schemeClr val="tx2"/>
                </a:solidFill>
                <a:latin typeface="ITC Officina Sans Book" panose="020B0500000000000000" pitchFamily="34" charset="0"/>
                <a:ea typeface="+mj-ea"/>
                <a:cs typeface="+mj-cs"/>
              </a:endParaRPr>
            </a:p>
            <a:p>
              <a:r>
                <a:rPr lang="de-CH" sz="2400" dirty="0">
                  <a:solidFill>
                    <a:schemeClr val="tx2"/>
                  </a:solidFill>
                  <a:latin typeface="ITC Officina Sans Book" panose="020B0500000000000000" pitchFamily="34" charset="0"/>
                  <a:ea typeface="+mj-ea"/>
                  <a:cs typeface="+mj-cs"/>
                  <a:sym typeface="Wingdings" pitchFamily="2" charset="2"/>
                </a:rPr>
                <a:t> die relative Luftfeuchtigkeit kontrollieren!</a:t>
              </a:r>
              <a:endParaRPr lang="de-CH" sz="2400" dirty="0">
                <a:solidFill>
                  <a:schemeClr val="tx2"/>
                </a:solidFill>
                <a:latin typeface="ITC Officina Sans Book" panose="020B0500000000000000" pitchFamily="34" charset="0"/>
                <a:ea typeface="+mj-ea"/>
                <a:cs typeface="+mj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804230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BA7DE7C-78DC-E6B9-B7FD-701199E2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Stadtkirche Glarus</a:t>
            </a:r>
          </a:p>
        </p:txBody>
      </p:sp>
      <p:pic>
        <p:nvPicPr>
          <p:cNvPr id="6" name="Grafik 5" descr="Ein Bild, das draußen, Baum, Himmel, Kirche enthält.&#10;&#10;Automatisch generierte Beschreibung">
            <a:extLst>
              <a:ext uri="{FF2B5EF4-FFF2-40B4-BE49-F238E27FC236}">
                <a16:creationId xmlns:a16="http://schemas.microsoft.com/office/drawing/2014/main" id="{0D23E8FC-081C-84DA-F672-F3C72CE18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87" y="1212854"/>
            <a:ext cx="3959116" cy="527882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22F8EB0-A282-67A7-DCD4-5DB68A9F61AC}"/>
              </a:ext>
            </a:extLst>
          </p:cNvPr>
          <p:cNvSpPr txBox="1"/>
          <p:nvPr/>
        </p:nvSpPr>
        <p:spPr>
          <a:xfrm>
            <a:off x="5357303" y="5622706"/>
            <a:ext cx="4847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latin typeface="ITC Officina Sans Book" panose="020B0500000000000000" pitchFamily="34" charset="0"/>
              </a:rPr>
              <a:t>Bis 2019 ist der Gottesdienst nach Weihnachten ins Kirchgemeindehaus verlegt worden.</a:t>
            </a:r>
          </a:p>
        </p:txBody>
      </p:sp>
    </p:spTree>
    <p:extLst>
      <p:ext uri="{BB962C8B-B14F-4D97-AF65-F5344CB8AC3E}">
        <p14:creationId xmlns:p14="http://schemas.microsoft.com/office/powerpoint/2010/main" val="328862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83908DE-0EBB-3802-9031-770E4452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BA7DE7C-78DC-E6B9-B7FD-701199E2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Klosterkirche Einsiedeln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22F8EB0-A282-67A7-DCD4-5DB68A9F61AC}"/>
              </a:ext>
            </a:extLst>
          </p:cNvPr>
          <p:cNvSpPr txBox="1"/>
          <p:nvPr/>
        </p:nvSpPr>
        <p:spPr>
          <a:xfrm>
            <a:off x="1272681" y="6074824"/>
            <a:ext cx="5967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latin typeface="ITC Officina Sans Book" panose="020B0500000000000000" pitchFamily="34" charset="0"/>
              </a:rPr>
              <a:t>Die Klosterkirche in Einsiedeln wird nicht beheizt.</a:t>
            </a:r>
          </a:p>
        </p:txBody>
      </p:sp>
      <p:pic>
        <p:nvPicPr>
          <p:cNvPr id="4" name="Grafik 3" descr="Ein Bild, das Himmel, draußen, Gebäude, alt enthält.&#10;&#10;Automatisch generierte Beschreibung">
            <a:extLst>
              <a:ext uri="{FF2B5EF4-FFF2-40B4-BE49-F238E27FC236}">
                <a16:creationId xmlns:a16="http://schemas.microsoft.com/office/drawing/2014/main" id="{C4A23520-2403-0352-7939-7AF5179BC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87" y="1212854"/>
            <a:ext cx="7772400" cy="48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CDCC30F-B1B0-4BD5-4F4B-022D8ECAB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Kirchen mit Sitzbankheizung</a:t>
            </a:r>
          </a:p>
          <a:p>
            <a:r>
              <a:rPr lang="de-CH" dirty="0"/>
              <a:t>Nur einen Teilbereich der Sitzbankreihen beheizen 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b="1" dirty="0"/>
              <a:t>Pfarrhaus, Pfarreiräume, Verwaltungen</a:t>
            </a:r>
          </a:p>
          <a:p>
            <a:r>
              <a:rPr lang="de-CH" dirty="0"/>
              <a:t>Heizanlagen möglichst aktuell warten und optimal einstellen; Heizkörper entlüften (siehe </a:t>
            </a:r>
            <a:r>
              <a:rPr lang="de-CH" dirty="0" err="1"/>
              <a:t>nä</a:t>
            </a:r>
            <a:r>
              <a:rPr lang="de-CH" dirty="0"/>
              <a:t>. Folie);</a:t>
            </a:r>
          </a:p>
          <a:p>
            <a:r>
              <a:rPr lang="de-CH" dirty="0"/>
              <a:t>Temperatur in nicht genutzten Räumen senken; </a:t>
            </a:r>
          </a:p>
          <a:p>
            <a:r>
              <a:rPr lang="de-CH" dirty="0"/>
              <a:t>Türen schliessen (zwischen beheizt und unbeheizt);</a:t>
            </a:r>
          </a:p>
          <a:p>
            <a:r>
              <a:rPr lang="de-CH" dirty="0"/>
              <a:t>Heizkörper auf Position 1-2 neben Aussentüren;</a:t>
            </a:r>
          </a:p>
          <a:p>
            <a:r>
              <a:rPr lang="de-CH" dirty="0"/>
              <a:t>Stosslüften (2-3x pro Tag). Keine Kippfenster!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8FA5A21-A56A-D504-9050-F179A398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Wärme-Energie sparen (2/2) </a:t>
            </a:r>
          </a:p>
        </p:txBody>
      </p:sp>
    </p:spTree>
    <p:extLst>
      <p:ext uri="{BB962C8B-B14F-4D97-AF65-F5344CB8AC3E}">
        <p14:creationId xmlns:p14="http://schemas.microsoft.com/office/powerpoint/2010/main" val="28281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Baum enthält.&#10;&#10;Automatisch generierte Beschreibung">
            <a:extLst>
              <a:ext uri="{FF2B5EF4-FFF2-40B4-BE49-F238E27FC236}">
                <a16:creationId xmlns:a16="http://schemas.microsoft.com/office/drawing/2014/main" id="{1F1081AF-9A33-0DB9-0FA5-72E22189A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87" y="1609325"/>
            <a:ext cx="3409370" cy="4530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61E645-4704-80E8-8237-8378D45BF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79" y="1611367"/>
            <a:ext cx="3047539" cy="453072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8FA5A21-A56A-D504-9050-F179A398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Energiehandbuch für Hauswartinnen und Hauswarte (2022)</a:t>
            </a:r>
          </a:p>
        </p:txBody>
      </p:sp>
    </p:spTree>
    <p:extLst>
      <p:ext uri="{BB962C8B-B14F-4D97-AF65-F5344CB8AC3E}">
        <p14:creationId xmlns:p14="http://schemas.microsoft.com/office/powerpoint/2010/main" val="378491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CDCC30F-B1B0-4BD5-4F4B-022D8ECAB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b="1" dirty="0"/>
              <a:t>Standby-Strom vermeiden</a:t>
            </a:r>
          </a:p>
          <a:p>
            <a:r>
              <a:rPr lang="de-CH" dirty="0"/>
              <a:t>Arbeitsplätze mit Steckerleiste ausrüsten,</a:t>
            </a:r>
          </a:p>
          <a:p>
            <a:r>
              <a:rPr lang="de-CH" dirty="0"/>
              <a:t>Grosse Drucker-Geräte auf sparsamste Einstellungen setzen,</a:t>
            </a:r>
          </a:p>
          <a:p>
            <a:r>
              <a:rPr lang="de-CH" dirty="0"/>
              <a:t>Arbeitnehmende instruieren,</a:t>
            </a:r>
          </a:p>
          <a:p>
            <a:r>
              <a:rPr lang="de-CH" dirty="0"/>
              <a:t>Kaffeemaschinen nur einschalten, wenn sie genutzt wird.</a:t>
            </a:r>
          </a:p>
          <a:p>
            <a:pPr marL="0" indent="0">
              <a:buNone/>
            </a:pPr>
            <a:r>
              <a:rPr lang="de-CH" b="1" dirty="0"/>
              <a:t>Beleuchtung</a:t>
            </a:r>
          </a:p>
          <a:p>
            <a:r>
              <a:rPr lang="de-CH" dirty="0"/>
              <a:t>LED,</a:t>
            </a:r>
          </a:p>
          <a:p>
            <a:r>
              <a:rPr lang="de-CH" dirty="0"/>
              <a:t>Ausschalten, wenn nicht benötigt,</a:t>
            </a:r>
          </a:p>
          <a:p>
            <a:r>
              <a:rPr lang="de-CH" dirty="0"/>
              <a:t>Zeiten der Aussenbeleuchtung überprüfen.</a:t>
            </a:r>
          </a:p>
          <a:p>
            <a:pPr marL="0" indent="0">
              <a:buNone/>
            </a:pPr>
            <a:r>
              <a:rPr lang="de-CH" b="1" dirty="0"/>
              <a:t>Geräte</a:t>
            </a:r>
          </a:p>
          <a:p>
            <a:r>
              <a:rPr lang="de-CH" dirty="0"/>
              <a:t>Umwälzpumpen kontrollieren</a:t>
            </a:r>
          </a:p>
          <a:p>
            <a:r>
              <a:rPr lang="de-CH" dirty="0"/>
              <a:t>Ungenutzte oder wenig genutzte Kühlschränke (Tiefkühler) eliminieren. Neuanschaffungen: siehe </a:t>
            </a:r>
            <a:r>
              <a:rPr lang="de-CH" dirty="0">
                <a:hlinkClick r:id="rId3"/>
              </a:rPr>
              <a:t>www.Topten.ch</a:t>
            </a:r>
            <a:r>
              <a:rPr lang="de-CH" dirty="0"/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8FA5A21-A56A-D504-9050-F179A398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Strom sparen </a:t>
            </a:r>
          </a:p>
        </p:txBody>
      </p:sp>
      <p:pic>
        <p:nvPicPr>
          <p:cNvPr id="5" name="Grafik 4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95ACC22E-E896-5D65-2019-EFD3C762B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003" y="3429000"/>
            <a:ext cx="1644399" cy="159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4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.3|1.3|1.2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.3|1.3|1.2|1.2"/>
</p:tagLst>
</file>

<file path=ppt/theme/theme1.xml><?xml version="1.0" encoding="utf-8"?>
<a:theme xmlns:a="http://schemas.openxmlformats.org/drawingml/2006/main" name="Design_PP_Vorlage_de_GG_breit">
  <a:themeElements>
    <a:clrScheme name="">
      <a:dk1>
        <a:srgbClr val="000000"/>
      </a:dk1>
      <a:lt1>
        <a:srgbClr val="FFFFFF"/>
      </a:lt1>
      <a:dk2>
        <a:srgbClr val="000066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95A3D1"/>
      </a:folHlink>
    </a:clrScheme>
    <a:fontScheme name="Schichte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chichten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ichten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ichten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ichten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ichten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ichten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ichten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ichten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ichten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ichten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_PP_Vorlage_de_GG_breit" id="{70557F4D-51EB-4C90-9BB4-DBCEDF2688A2}" vid="{554CA888-50F6-4CF1-BB91-CFCD7F1D66E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fd07d6-a571-496d-adf1-6875ccc2e1b0" xsi:nil="true"/>
    <lcf76f155ced4ddcb4097134ff3c332f xmlns="01860a0e-8d39-4c99-aab7-06854dc052e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EBAC7724E70B44CB387BF822FEE115E" ma:contentTypeVersion="17" ma:contentTypeDescription="Ein neues Dokument erstellen." ma:contentTypeScope="" ma:versionID="71988e29aee6ea636851e93cedeabdf2">
  <xsd:schema xmlns:xsd="http://www.w3.org/2001/XMLSchema" xmlns:xs="http://www.w3.org/2001/XMLSchema" xmlns:p="http://schemas.microsoft.com/office/2006/metadata/properties" xmlns:ns2="01860a0e-8d39-4c99-aab7-06854dc052e0" xmlns:ns3="e2fd07d6-a571-496d-adf1-6875ccc2e1b0" targetNamespace="http://schemas.microsoft.com/office/2006/metadata/properties" ma:root="true" ma:fieldsID="a559d3d99c4daeb322a99b41b87c144f" ns2:_="" ns3:_="">
    <xsd:import namespace="01860a0e-8d39-4c99-aab7-06854dc052e0"/>
    <xsd:import namespace="e2fd07d6-a571-496d-adf1-6875ccc2e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60a0e-8d39-4c99-aab7-06854dc05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9657a050-6d28-46cb-acbd-a58c888ec8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d07d6-a571-496d-adf1-6875ccc2e1b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7e10f02-fb39-4a58-bd4a-e023b7e442d9}" ma:internalName="TaxCatchAll" ma:showField="CatchAllData" ma:web="e2fd07d6-a571-496d-adf1-6875ccc2e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1902B9-D8FB-4E92-A725-B95468C32913}">
  <ds:schemaRefs>
    <ds:schemaRef ds:uri="http://schemas.microsoft.com/office/2006/metadata/properties"/>
    <ds:schemaRef ds:uri="http://schemas.microsoft.com/office/infopath/2007/PartnerControls"/>
    <ds:schemaRef ds:uri="e2fd07d6-a571-496d-adf1-6875ccc2e1b0"/>
    <ds:schemaRef ds:uri="01860a0e-8d39-4c99-aab7-06854dc052e0"/>
  </ds:schemaRefs>
</ds:datastoreItem>
</file>

<file path=customXml/itemProps2.xml><?xml version="1.0" encoding="utf-8"?>
<ds:datastoreItem xmlns:ds="http://schemas.openxmlformats.org/officeDocument/2006/customXml" ds:itemID="{4BDDFE20-8244-4393-B78D-319273B4EF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6BE926-EDF6-40FE-BB57-A3D69490EF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860a0e-8d39-4c99-aab7-06854dc052e0"/>
    <ds:schemaRef ds:uri="e2fd07d6-a571-496d-adf1-6875ccc2e1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Design_PP_Vorlage_de_GG_breit</Template>
  <TotalTime>0</TotalTime>
  <Words>951</Words>
  <Application>Microsoft Office PowerPoint</Application>
  <PresentationFormat>Widescreen</PresentationFormat>
  <Paragraphs>96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Design_PP_Vorlage_de_GG_breit</vt:lpstr>
      <vt:lpstr>Tipps, um kurzfristig Wärme und Strom zu sparen</vt:lpstr>
      <vt:lpstr>Wärme-Energie sparen (1/2) </vt:lpstr>
      <vt:lpstr>Merkblatt Orgel (Orgelbauer Kuhn, 2018)</vt:lpstr>
      <vt:lpstr>Gutes Raumklima für die Orgel </vt:lpstr>
      <vt:lpstr>Stadtkirche Glarus</vt:lpstr>
      <vt:lpstr>Klosterkirche Einsiedeln</vt:lpstr>
      <vt:lpstr>Wärme-Energie sparen (2/2) </vt:lpstr>
      <vt:lpstr>Energiehandbuch für Hauswartinnen und Hauswarte (2022)</vt:lpstr>
      <vt:lpstr>Strom sparen </vt:lpstr>
      <vt:lpstr>Grosses Sparpotential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Tipps, um kurzfristig Wärme und Strom zu sparen</dc:title>
  <dc:creator>Milena Hartmann</dc:creator>
  <cp:lastModifiedBy>Milena Hartmann</cp:lastModifiedBy>
  <cp:revision>3</cp:revision>
  <dcterms:created xsi:type="dcterms:W3CDTF">2022-10-31T15:08:05Z</dcterms:created>
  <dcterms:modified xsi:type="dcterms:W3CDTF">2022-11-01T10:11:47Z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0x0101002EBAC7724E70B44CB387BF822FEE115E</vt:lpwstr>
  </property>
  <property fmtid="{D5CDD505-2E9C-101B-9397-08002B2CF9AE}" pid="3" name="MediaServiceImageTags">
    <vt:lpwstr/>
  </property>
</Properties>
</file>